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51" autoAdjust="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8532411-B969-4DA5-9B41-3FAE50936720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BF4BF66-EB6C-439F-B4E8-FFA84938EF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32411-B969-4DA5-9B41-3FAE50936720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4BF66-EB6C-439F-B4E8-FFA84938EF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32411-B969-4DA5-9B41-3FAE50936720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4BF66-EB6C-439F-B4E8-FFA84938EF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8532411-B969-4DA5-9B41-3FAE50936720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4BF66-EB6C-439F-B4E8-FFA84938EF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8532411-B969-4DA5-9B41-3FAE50936720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BF4BF66-EB6C-439F-B4E8-FFA84938EF05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8532411-B969-4DA5-9B41-3FAE50936720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BF4BF66-EB6C-439F-B4E8-FFA84938EF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8532411-B969-4DA5-9B41-3FAE50936720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BF4BF66-EB6C-439F-B4E8-FFA84938EF0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32411-B969-4DA5-9B41-3FAE50936720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4BF66-EB6C-439F-B4E8-FFA84938EF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8532411-B969-4DA5-9B41-3FAE50936720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BF4BF66-EB6C-439F-B4E8-FFA84938EF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8532411-B969-4DA5-9B41-3FAE50936720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BF4BF66-EB6C-439F-B4E8-FFA84938EF0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8532411-B969-4DA5-9B41-3FAE50936720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BF4BF66-EB6C-439F-B4E8-FFA84938EF0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8532411-B969-4DA5-9B41-3FAE50936720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BF4BF66-EB6C-439F-B4E8-FFA84938EF05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340768"/>
            <a:ext cx="8280920" cy="2565648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13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Карбон</a:t>
            </a:r>
            <a:endParaRPr lang="ru-RU" sz="13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149080"/>
            <a:ext cx="5904656" cy="999728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Колооб</a:t>
            </a:r>
            <a:r>
              <a:rPr lang="uk-UA" sz="4800" b="1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іг</a:t>
            </a:r>
            <a:r>
              <a:rPr lang="uk-UA" sz="48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в природі</a:t>
            </a:r>
            <a:endParaRPr lang="ru-RU" sz="4800" b="1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28184" y="587727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9924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uk-UA" sz="5400" b="1" dirty="0" smtClean="0">
                <a:ln w="6350">
                  <a:solidFill>
                    <a:schemeClr val="bg1"/>
                  </a:solidFill>
                </a:ln>
                <a:solidFill>
                  <a:srgbClr val="C00000"/>
                </a:solidFill>
              </a:rPr>
              <a:t>Карбон у доломітах</a:t>
            </a:r>
            <a:endParaRPr lang="ru-RU" sz="5400" b="1" dirty="0">
              <a:ln w="6350">
                <a:solidFill>
                  <a:schemeClr val="bg1"/>
                </a:solidFill>
              </a:ln>
              <a:solidFill>
                <a:srgbClr val="C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772816"/>
            <a:ext cx="3502880" cy="278408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772816"/>
            <a:ext cx="3630836" cy="278408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4149080"/>
            <a:ext cx="3384376" cy="2602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9562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39903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uk-UA" sz="6600" b="1" dirty="0" smtClean="0">
                <a:ln w="6350">
                  <a:solidFill>
                    <a:schemeClr val="bg1"/>
                  </a:solidFill>
                </a:ln>
                <a:solidFill>
                  <a:srgbClr val="C00000"/>
                </a:solidFill>
              </a:rPr>
              <a:t>Карбон у крейді</a:t>
            </a:r>
            <a:endParaRPr lang="ru-RU" sz="6600" b="1" dirty="0">
              <a:ln w="6350">
                <a:solidFill>
                  <a:schemeClr val="bg1"/>
                </a:solidFill>
              </a:ln>
              <a:solidFill>
                <a:srgbClr val="C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844824"/>
            <a:ext cx="3552834" cy="265249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1844824"/>
            <a:ext cx="3631656" cy="265249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4077072"/>
            <a:ext cx="3312368" cy="2694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3559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uk-UA" sz="6000" b="1" dirty="0" smtClean="0">
                <a:ln w="6350">
                  <a:solidFill>
                    <a:schemeClr val="bg1"/>
                  </a:solidFill>
                </a:ln>
                <a:solidFill>
                  <a:srgbClr val="C00000"/>
                </a:solidFill>
              </a:rPr>
              <a:t>Карбон у мармурі</a:t>
            </a:r>
            <a:endParaRPr lang="ru-RU" sz="6000" b="1" dirty="0">
              <a:ln w="6350">
                <a:solidFill>
                  <a:schemeClr val="bg1"/>
                </a:solidFill>
              </a:ln>
              <a:solidFill>
                <a:srgbClr val="C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916832"/>
            <a:ext cx="3494496" cy="277327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1929893"/>
            <a:ext cx="3566504" cy="277327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7" y="4149080"/>
            <a:ext cx="3384376" cy="2615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2562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99517" y="332656"/>
            <a:ext cx="7488832" cy="124360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uk-UA" sz="6000" b="1" i="1" dirty="0" smtClean="0">
                <a:ln w="6350">
                  <a:solidFill>
                    <a:schemeClr val="tx2">
                      <a:lumMod val="10000"/>
                    </a:schemeClr>
                  </a:solidFill>
                </a:ln>
                <a:solidFill>
                  <a:srgbClr val="C00000"/>
                </a:solidFill>
              </a:rPr>
              <a:t>Що таке карбон?</a:t>
            </a:r>
            <a:endParaRPr lang="ru-RU" sz="6000" b="1" i="1" dirty="0">
              <a:ln w="6350">
                <a:solidFill>
                  <a:schemeClr val="tx2">
                    <a:lumMod val="10000"/>
                  </a:schemeClr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165412"/>
            <a:ext cx="4392488" cy="4503948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Карбон (лат. </a:t>
            </a:r>
            <a:r>
              <a:rPr lang="ru-RU" dirty="0" err="1"/>
              <a:t>Carboneum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r>
              <a:rPr lang="ru-RU" dirty="0" smtClean="0"/>
              <a:t>С </a:t>
            </a:r>
            <a:r>
              <a:rPr lang="ru-RU" dirty="0"/>
              <a:t>- </a:t>
            </a:r>
            <a:r>
              <a:rPr lang="ru-RU" dirty="0" err="1"/>
              <a:t>хімічний</a:t>
            </a:r>
            <a:r>
              <a:rPr lang="ru-RU" dirty="0"/>
              <a:t> </a:t>
            </a:r>
            <a:r>
              <a:rPr lang="ru-RU" dirty="0" err="1" smtClean="0"/>
              <a:t>елемент</a:t>
            </a:r>
            <a:r>
              <a:rPr lang="ru-RU" dirty="0" smtClean="0"/>
              <a:t> 2 </a:t>
            </a:r>
            <a:r>
              <a:rPr lang="ru-RU" dirty="0" err="1" smtClean="0"/>
              <a:t>групи</a:t>
            </a:r>
            <a:r>
              <a:rPr lang="ru-RU" dirty="0" smtClean="0"/>
              <a:t>, </a:t>
            </a:r>
            <a:r>
              <a:rPr lang="ru-RU" dirty="0"/>
              <a:t>IV </a:t>
            </a:r>
            <a:r>
              <a:rPr lang="ru-RU" dirty="0" err="1" smtClean="0"/>
              <a:t>періоду</a:t>
            </a:r>
            <a:r>
              <a:rPr lang="ru-RU" dirty="0" smtClean="0"/>
              <a:t>, </a:t>
            </a:r>
            <a:r>
              <a:rPr lang="ru-RU" dirty="0" err="1" smtClean="0"/>
              <a:t>головної</a:t>
            </a:r>
            <a:r>
              <a:rPr lang="ru-RU" dirty="0" smtClean="0"/>
              <a:t> </a:t>
            </a:r>
            <a:r>
              <a:rPr lang="ru-RU" dirty="0" err="1" smtClean="0"/>
              <a:t>підгрупи</a:t>
            </a:r>
            <a:r>
              <a:rPr lang="ru-RU" dirty="0" smtClean="0"/>
              <a:t> </a:t>
            </a:r>
            <a:r>
              <a:rPr lang="ru-RU" dirty="0" err="1" smtClean="0"/>
              <a:t>періодичної</a:t>
            </a:r>
            <a:r>
              <a:rPr lang="ru-RU" dirty="0" smtClean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Менделєєва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uk-UA" dirty="0" smtClean="0"/>
              <a:t>Карбон-найважливіший </a:t>
            </a:r>
            <a:r>
              <a:rPr lang="uk-UA" dirty="0" err="1" smtClean="0"/>
              <a:t>біоелемент</a:t>
            </a:r>
            <a:r>
              <a:rPr lang="uk-UA" dirty="0" smtClean="0"/>
              <a:t> Землі. </a:t>
            </a:r>
            <a:endParaRPr lang="ru-RU" dirty="0"/>
          </a:p>
        </p:txBody>
      </p:sp>
      <p:sp>
        <p:nvSpPr>
          <p:cNvPr id="5" name="WordArt 7"/>
          <p:cNvSpPr>
            <a:spLocks noChangeArrowheads="1" noChangeShapeType="1" noTextEdit="1"/>
          </p:cNvSpPr>
          <p:nvPr/>
        </p:nvSpPr>
        <p:spPr bwMode="auto">
          <a:xfrm>
            <a:off x="5724128" y="2492896"/>
            <a:ext cx="1440160" cy="172819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4800" kern="10" spc="960" dirty="0">
                <a:ln w="9525">
                  <a:noFill/>
                  <a:round/>
                  <a:headEnd/>
                  <a:tailEnd/>
                </a:ln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+mn-lt"/>
                <a:ea typeface="+mn-lt"/>
                <a:cs typeface="+mn-lt"/>
              </a:rPr>
              <a:t>с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5119006" y="2231286"/>
            <a:ext cx="720080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uk-UA" sz="2800" b="1" dirty="0" smtClean="0">
                <a:latin typeface="Arial Black" pitchFamily="34" charset="0"/>
              </a:rPr>
              <a:t>12</a:t>
            </a:r>
            <a:endParaRPr lang="ru-RU" sz="2800" b="1" dirty="0">
              <a:latin typeface="Arial Black" pitchFamily="34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5046923" y="3903097"/>
            <a:ext cx="792163" cy="52322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uk-UA" sz="2400" b="1" dirty="0" smtClean="0">
                <a:solidFill>
                  <a:schemeClr val="tx2">
                    <a:lumMod val="10000"/>
                  </a:schemeClr>
                </a:solidFill>
                <a:latin typeface="Baskerville Old Face" pitchFamily="18" charset="0"/>
              </a:rPr>
              <a:t>   </a:t>
            </a:r>
            <a:r>
              <a:rPr lang="uk-UA" sz="2800" b="1" dirty="0" smtClean="0">
                <a:latin typeface="Arial Black" pitchFamily="34" charset="0"/>
              </a:rPr>
              <a:t>6</a:t>
            </a:r>
            <a:endParaRPr lang="ru-RU" sz="2800" b="1" dirty="0">
              <a:latin typeface="Arial Black" pitchFamily="34" charset="0"/>
            </a:endParaRP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7164288" y="2231286"/>
            <a:ext cx="504825" cy="52322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dirty="0">
                <a:latin typeface="Arial Black" pitchFamily="34" charset="0"/>
              </a:rPr>
              <a:t>0</a:t>
            </a:r>
            <a:endParaRPr lang="ru-RU" sz="2800" b="1" dirty="0">
              <a:latin typeface="Arial Black" pitchFamily="34" charset="0"/>
            </a:endParaRPr>
          </a:p>
        </p:txBody>
      </p:sp>
      <p:sp>
        <p:nvSpPr>
          <p:cNvPr id="9" name="Arc 11"/>
          <p:cNvSpPr>
            <a:spLocks/>
          </p:cNvSpPr>
          <p:nvPr/>
        </p:nvSpPr>
        <p:spPr bwMode="auto">
          <a:xfrm rot="19449621" flipV="1">
            <a:off x="6926644" y="2922681"/>
            <a:ext cx="1306618" cy="1277069"/>
          </a:xfrm>
          <a:custGeom>
            <a:avLst/>
            <a:gdLst>
              <a:gd name="T0" fmla="*/ 431335 w 21600"/>
              <a:gd name="T1" fmla="*/ 0 h 20026"/>
              <a:gd name="T2" fmla="*/ 1150938 w 21600"/>
              <a:gd name="T3" fmla="*/ 1066800 h 20026"/>
              <a:gd name="T4" fmla="*/ 0 w 21600"/>
              <a:gd name="T5" fmla="*/ 1066800 h 20026"/>
              <a:gd name="T6" fmla="*/ 0 60000 65536"/>
              <a:gd name="T7" fmla="*/ 0 60000 65536"/>
              <a:gd name="T8" fmla="*/ 0 60000 65536"/>
              <a:gd name="T9" fmla="*/ 0 w 21600"/>
              <a:gd name="T10" fmla="*/ 0 h 20026"/>
              <a:gd name="T11" fmla="*/ 21600 w 21600"/>
              <a:gd name="T12" fmla="*/ 20026 h 200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0026" fill="none" extrusionOk="0">
                <a:moveTo>
                  <a:pt x="8094" y="0"/>
                </a:moveTo>
                <a:cubicBezTo>
                  <a:pt x="16257" y="3299"/>
                  <a:pt x="21600" y="11222"/>
                  <a:pt x="21600" y="20026"/>
                </a:cubicBezTo>
              </a:path>
              <a:path w="21600" h="20026" stroke="0" extrusionOk="0">
                <a:moveTo>
                  <a:pt x="8094" y="0"/>
                </a:moveTo>
                <a:cubicBezTo>
                  <a:pt x="16257" y="3299"/>
                  <a:pt x="21600" y="11222"/>
                  <a:pt x="21600" y="20026"/>
                </a:cubicBezTo>
                <a:lnTo>
                  <a:pt x="0" y="20026"/>
                </a:lnTo>
                <a:close/>
              </a:path>
            </a:pathLst>
          </a:custGeom>
          <a:noFill/>
          <a:ln w="76200">
            <a:solidFill>
              <a:schemeClr val="tx1"/>
            </a:solidFill>
            <a:round/>
            <a:headEnd/>
            <a:tailEnd/>
          </a:ln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>
                <a:solidFill>
                  <a:schemeClr val="tx1"/>
                </a:solidFill>
              </a:ln>
              <a:latin typeface="+mn-lt"/>
            </a:endParaRPr>
          </a:p>
        </p:txBody>
      </p:sp>
      <p:sp>
        <p:nvSpPr>
          <p:cNvPr id="10" name="Arc 11"/>
          <p:cNvSpPr>
            <a:spLocks/>
          </p:cNvSpPr>
          <p:nvPr/>
        </p:nvSpPr>
        <p:spPr bwMode="auto">
          <a:xfrm rot="19595853" flipV="1">
            <a:off x="7317013" y="2856049"/>
            <a:ext cx="1231813" cy="1356468"/>
          </a:xfrm>
          <a:custGeom>
            <a:avLst/>
            <a:gdLst>
              <a:gd name="T0" fmla="*/ 431335 w 21600"/>
              <a:gd name="T1" fmla="*/ 0 h 20026"/>
              <a:gd name="T2" fmla="*/ 1150938 w 21600"/>
              <a:gd name="T3" fmla="*/ 1066800 h 20026"/>
              <a:gd name="T4" fmla="*/ 0 w 21600"/>
              <a:gd name="T5" fmla="*/ 1066800 h 20026"/>
              <a:gd name="T6" fmla="*/ 0 60000 65536"/>
              <a:gd name="T7" fmla="*/ 0 60000 65536"/>
              <a:gd name="T8" fmla="*/ 0 60000 65536"/>
              <a:gd name="T9" fmla="*/ 0 w 21600"/>
              <a:gd name="T10" fmla="*/ 0 h 20026"/>
              <a:gd name="T11" fmla="*/ 21600 w 21600"/>
              <a:gd name="T12" fmla="*/ 20026 h 200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0026" fill="none" extrusionOk="0">
                <a:moveTo>
                  <a:pt x="8094" y="0"/>
                </a:moveTo>
                <a:cubicBezTo>
                  <a:pt x="16257" y="3299"/>
                  <a:pt x="21600" y="11222"/>
                  <a:pt x="21600" y="20026"/>
                </a:cubicBezTo>
              </a:path>
              <a:path w="21600" h="20026" stroke="0" extrusionOk="0">
                <a:moveTo>
                  <a:pt x="8094" y="0"/>
                </a:moveTo>
                <a:cubicBezTo>
                  <a:pt x="16257" y="3299"/>
                  <a:pt x="21600" y="11222"/>
                  <a:pt x="21600" y="20026"/>
                </a:cubicBezTo>
                <a:lnTo>
                  <a:pt x="0" y="20026"/>
                </a:lnTo>
                <a:close/>
              </a:path>
            </a:pathLst>
          </a:custGeom>
          <a:noFill/>
          <a:ln w="76200">
            <a:solidFill>
              <a:schemeClr val="tx1"/>
            </a:solidFill>
            <a:round/>
            <a:headEnd/>
            <a:tailEnd/>
          </a:ln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n>
                <a:solidFill>
                  <a:sysClr val="windowText" lastClr="000000"/>
                </a:solidFill>
              </a:ln>
              <a:solidFill>
                <a:schemeClr val="tx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7662989" y="4221088"/>
            <a:ext cx="360363" cy="40011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000" b="1" dirty="0">
                <a:latin typeface="Arial Black" pitchFamily="34" charset="0"/>
              </a:rPr>
              <a:t>2</a:t>
            </a:r>
            <a:endParaRPr lang="ru-RU" sz="2000" b="1" dirty="0">
              <a:latin typeface="Arial Black" pitchFamily="34" charset="0"/>
            </a:endParaRP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8017673" y="4221088"/>
            <a:ext cx="360362" cy="3968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uk-UA" sz="2000" b="1" dirty="0" smtClean="0">
                <a:latin typeface="Arial Black" pitchFamily="34" charset="0"/>
              </a:rPr>
              <a:t>4</a:t>
            </a:r>
            <a:endParaRPr lang="ru-RU" sz="2000" b="1" dirty="0">
              <a:latin typeface="Arial Black" pitchFamily="34" charset="0"/>
            </a:endParaRPr>
          </a:p>
        </p:txBody>
      </p:sp>
      <p:sp>
        <p:nvSpPr>
          <p:cNvPr id="15" name="Rectangle 21"/>
          <p:cNvSpPr>
            <a:spLocks noChangeArrowheads="1"/>
          </p:cNvSpPr>
          <p:nvPr/>
        </p:nvSpPr>
        <p:spPr bwMode="auto">
          <a:xfrm>
            <a:off x="6261148" y="6082506"/>
            <a:ext cx="360363" cy="3603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6" name="Rectangle 22"/>
          <p:cNvSpPr>
            <a:spLocks noChangeArrowheads="1"/>
          </p:cNvSpPr>
          <p:nvPr/>
        </p:nvSpPr>
        <p:spPr bwMode="auto">
          <a:xfrm>
            <a:off x="6810436" y="5802313"/>
            <a:ext cx="360363" cy="3603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7" name="Rectangle 23"/>
          <p:cNvSpPr>
            <a:spLocks noChangeArrowheads="1"/>
          </p:cNvSpPr>
          <p:nvPr/>
        </p:nvSpPr>
        <p:spPr bwMode="auto">
          <a:xfrm>
            <a:off x="7170799" y="5443538"/>
            <a:ext cx="360362" cy="3603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8" name="Rectangle 24"/>
          <p:cNvSpPr>
            <a:spLocks noChangeArrowheads="1"/>
          </p:cNvSpPr>
          <p:nvPr/>
        </p:nvSpPr>
        <p:spPr bwMode="auto">
          <a:xfrm>
            <a:off x="7529574" y="5443538"/>
            <a:ext cx="360362" cy="3603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9" name="Line 35"/>
          <p:cNvSpPr>
            <a:spLocks noChangeShapeType="1"/>
          </p:cNvSpPr>
          <p:nvPr/>
        </p:nvSpPr>
        <p:spPr bwMode="auto">
          <a:xfrm>
            <a:off x="6486984" y="6121400"/>
            <a:ext cx="0" cy="288925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Line 36"/>
          <p:cNvSpPr>
            <a:spLocks noChangeShapeType="1"/>
          </p:cNvSpPr>
          <p:nvPr/>
        </p:nvSpPr>
        <p:spPr bwMode="auto">
          <a:xfrm flipV="1">
            <a:off x="6398942" y="6118225"/>
            <a:ext cx="0" cy="288925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Line 37"/>
          <p:cNvSpPr>
            <a:spLocks noChangeShapeType="1"/>
          </p:cNvSpPr>
          <p:nvPr/>
        </p:nvSpPr>
        <p:spPr bwMode="auto">
          <a:xfrm flipV="1">
            <a:off x="6939024" y="5832475"/>
            <a:ext cx="0" cy="288925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Line 38"/>
          <p:cNvSpPr>
            <a:spLocks noChangeShapeType="1"/>
          </p:cNvSpPr>
          <p:nvPr/>
        </p:nvSpPr>
        <p:spPr bwMode="auto">
          <a:xfrm flipV="1">
            <a:off x="7710549" y="5486400"/>
            <a:ext cx="0" cy="288925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Line 44"/>
          <p:cNvSpPr>
            <a:spLocks noChangeShapeType="1"/>
          </p:cNvSpPr>
          <p:nvPr/>
        </p:nvSpPr>
        <p:spPr bwMode="auto">
          <a:xfrm>
            <a:off x="7019986" y="5840413"/>
            <a:ext cx="0" cy="288925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Text Box 53"/>
          <p:cNvSpPr txBox="1">
            <a:spLocks noChangeArrowheads="1"/>
          </p:cNvSpPr>
          <p:nvPr/>
        </p:nvSpPr>
        <p:spPr bwMode="auto">
          <a:xfrm>
            <a:off x="6246874" y="571817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400" b="1">
              <a:latin typeface="Baskerville Old Face" pitchFamily="18" charset="0"/>
            </a:endParaRPr>
          </a:p>
        </p:txBody>
      </p:sp>
      <p:sp>
        <p:nvSpPr>
          <p:cNvPr id="25" name="Text Box 55"/>
          <p:cNvSpPr txBox="1">
            <a:spLocks noChangeArrowheads="1"/>
          </p:cNvSpPr>
          <p:nvPr/>
        </p:nvSpPr>
        <p:spPr bwMode="auto">
          <a:xfrm>
            <a:off x="6080738" y="5656560"/>
            <a:ext cx="713332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000" b="1" dirty="0">
                <a:latin typeface="+mn-lt"/>
              </a:rPr>
              <a:t>1</a:t>
            </a:r>
            <a:r>
              <a:rPr lang="en-US" sz="2400" b="1" dirty="0">
                <a:latin typeface="+mn-lt"/>
              </a:rPr>
              <a:t>s²</a:t>
            </a:r>
            <a:endParaRPr lang="ru-RU" sz="2400" b="1" dirty="0">
              <a:latin typeface="+mn-lt"/>
            </a:endParaRPr>
          </a:p>
        </p:txBody>
      </p:sp>
      <p:sp>
        <p:nvSpPr>
          <p:cNvPr id="26" name="Line 57"/>
          <p:cNvSpPr>
            <a:spLocks noChangeShapeType="1"/>
          </p:cNvSpPr>
          <p:nvPr/>
        </p:nvSpPr>
        <p:spPr bwMode="auto">
          <a:xfrm flipV="1">
            <a:off x="7305736" y="5481638"/>
            <a:ext cx="0" cy="288925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Text Box 60"/>
          <p:cNvSpPr txBox="1">
            <a:spLocks noChangeArrowheads="1"/>
          </p:cNvSpPr>
          <p:nvPr/>
        </p:nvSpPr>
        <p:spPr bwMode="auto">
          <a:xfrm>
            <a:off x="6942199" y="5400675"/>
            <a:ext cx="288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400" b="1">
              <a:latin typeface="Baskerville Old Face" pitchFamily="18" charset="0"/>
            </a:endParaRPr>
          </a:p>
        </p:txBody>
      </p:sp>
      <p:sp>
        <p:nvSpPr>
          <p:cNvPr id="28" name="Text Box 65"/>
          <p:cNvSpPr txBox="1">
            <a:spLocks noChangeArrowheads="1"/>
          </p:cNvSpPr>
          <p:nvPr/>
        </p:nvSpPr>
        <p:spPr bwMode="auto">
          <a:xfrm>
            <a:off x="7104124" y="5051425"/>
            <a:ext cx="850900" cy="4000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000" b="1" dirty="0" smtClean="0">
                <a:latin typeface="+mn-lt"/>
              </a:rPr>
              <a:t>2p</a:t>
            </a:r>
            <a:r>
              <a:rPr lang="uk-UA" sz="2000" b="1" baseline="30000" dirty="0" smtClean="0">
                <a:latin typeface="+mn-lt"/>
              </a:rPr>
              <a:t>2</a:t>
            </a:r>
            <a:endParaRPr lang="ru-RU" sz="2400" b="1" baseline="30000" dirty="0">
              <a:latin typeface="+mn-lt"/>
            </a:endParaRPr>
          </a:p>
        </p:txBody>
      </p:sp>
      <p:sp>
        <p:nvSpPr>
          <p:cNvPr id="29" name="Text Box 55"/>
          <p:cNvSpPr txBox="1">
            <a:spLocks noChangeArrowheads="1"/>
          </p:cNvSpPr>
          <p:nvPr/>
        </p:nvSpPr>
        <p:spPr bwMode="auto">
          <a:xfrm>
            <a:off x="6594536" y="5407767"/>
            <a:ext cx="576263" cy="4000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000" b="1" dirty="0">
                <a:latin typeface="+mn-lt"/>
              </a:rPr>
              <a:t>2s²</a:t>
            </a:r>
            <a:endParaRPr lang="ru-RU" sz="2400" b="1" dirty="0">
              <a:latin typeface="+mn-lt"/>
            </a:endParaRPr>
          </a:p>
        </p:txBody>
      </p:sp>
      <p:sp>
        <p:nvSpPr>
          <p:cNvPr id="30" name="Rectangle 25"/>
          <p:cNvSpPr>
            <a:spLocks noChangeArrowheads="1"/>
          </p:cNvSpPr>
          <p:nvPr/>
        </p:nvSpPr>
        <p:spPr bwMode="auto">
          <a:xfrm>
            <a:off x="7889936" y="5445919"/>
            <a:ext cx="360363" cy="3603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4" name="Блок-схема: процесс 3"/>
          <p:cNvSpPr/>
          <p:nvPr/>
        </p:nvSpPr>
        <p:spPr>
          <a:xfrm>
            <a:off x="4932040" y="2132856"/>
            <a:ext cx="4032448" cy="4464496"/>
          </a:xfrm>
          <a:prstGeom prst="flowChartProcess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0299862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47788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5400" b="1" dirty="0" err="1">
                <a:ln w="6350">
                  <a:solidFill>
                    <a:schemeClr val="bg1"/>
                  </a:solidFill>
                </a:ln>
                <a:solidFill>
                  <a:srgbClr val="C00000"/>
                </a:solidFill>
                <a:effectLst/>
              </a:rPr>
              <a:t>Кругообіг</a:t>
            </a:r>
            <a:r>
              <a:rPr lang="ru-RU" sz="5400" b="1" dirty="0">
                <a:ln w="6350">
                  <a:solidFill>
                    <a:schemeClr val="bg1"/>
                  </a:solidFill>
                </a:ln>
                <a:solidFill>
                  <a:srgbClr val="C00000"/>
                </a:solidFill>
                <a:effectLst/>
              </a:rPr>
              <a:t> та </a:t>
            </a:r>
            <a:r>
              <a:rPr lang="ru-RU" sz="5400" b="1" dirty="0" err="1">
                <a:ln w="6350">
                  <a:solidFill>
                    <a:schemeClr val="bg1"/>
                  </a:solidFill>
                </a:ln>
                <a:solidFill>
                  <a:srgbClr val="C00000"/>
                </a:solidFill>
                <a:effectLst/>
              </a:rPr>
              <a:t>поширення</a:t>
            </a:r>
            <a:r>
              <a:rPr lang="ru-RU" sz="5400" b="1" dirty="0">
                <a:ln w="6350">
                  <a:solidFill>
                    <a:schemeClr val="bg1"/>
                  </a:solidFill>
                </a:ln>
                <a:solidFill>
                  <a:srgbClr val="C00000"/>
                </a:solidFill>
                <a:effectLst/>
              </a:rPr>
              <a:t> в </a:t>
            </a:r>
            <a:r>
              <a:rPr lang="ru-RU" sz="5400" b="1" dirty="0" err="1" smtClean="0">
                <a:ln w="6350">
                  <a:solidFill>
                    <a:schemeClr val="bg1"/>
                  </a:solidFill>
                </a:ln>
                <a:solidFill>
                  <a:srgbClr val="C00000"/>
                </a:solidFill>
                <a:effectLst/>
              </a:rPr>
              <a:t>природі</a:t>
            </a:r>
            <a:endParaRPr lang="ru-RU" sz="5400" b="1" dirty="0">
              <a:ln w="6350">
                <a:solidFill>
                  <a:schemeClr val="bg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72816"/>
            <a:ext cx="4536504" cy="5085184"/>
          </a:xfrm>
        </p:spPr>
        <p:txBody>
          <a:bodyPr>
            <a:normAutofit fontScale="92500" lnSpcReduction="20000"/>
          </a:bodyPr>
          <a:lstStyle/>
          <a:p>
            <a:r>
              <a:rPr lang="ru-RU" sz="2800" dirty="0"/>
              <a:t>Карбон </a:t>
            </a:r>
            <a:r>
              <a:rPr lang="ru-RU" sz="2800" dirty="0" err="1"/>
              <a:t>нагромаджується</a:t>
            </a:r>
            <a:r>
              <a:rPr lang="ru-RU" sz="2800" dirty="0"/>
              <a:t> у </a:t>
            </a:r>
            <a:r>
              <a:rPr lang="ru-RU" sz="2800" dirty="0" err="1"/>
              <a:t>верхній</a:t>
            </a:r>
            <a:r>
              <a:rPr lang="ru-RU" sz="2800" dirty="0"/>
              <a:t> </a:t>
            </a:r>
            <a:r>
              <a:rPr lang="ru-RU" sz="2800" dirty="0" err="1"/>
              <a:t>частині</a:t>
            </a:r>
            <a:r>
              <a:rPr lang="ru-RU" sz="2800" dirty="0"/>
              <a:t> </a:t>
            </a:r>
            <a:r>
              <a:rPr lang="ru-RU" sz="2800" dirty="0" err="1"/>
              <a:t>земної</a:t>
            </a:r>
            <a:r>
              <a:rPr lang="ru-RU" sz="2800" dirty="0"/>
              <a:t> кори (</a:t>
            </a:r>
            <a:r>
              <a:rPr lang="ru-RU" sz="2800" dirty="0" err="1"/>
              <a:t>біосфері</a:t>
            </a:r>
            <a:r>
              <a:rPr lang="ru-RU" sz="2800" dirty="0"/>
              <a:t>): в </a:t>
            </a:r>
            <a:r>
              <a:rPr lang="ru-RU" sz="2800" dirty="0" err="1"/>
              <a:t>живій</a:t>
            </a:r>
            <a:r>
              <a:rPr lang="ru-RU" sz="2800" dirty="0"/>
              <a:t> </a:t>
            </a:r>
            <a:r>
              <a:rPr lang="ru-RU" sz="2800" dirty="0" err="1"/>
              <a:t>речовині</a:t>
            </a:r>
            <a:r>
              <a:rPr lang="ru-RU" sz="2800" dirty="0"/>
              <a:t> 18 % карбону, в </a:t>
            </a:r>
            <a:r>
              <a:rPr lang="ru-RU" sz="2800" dirty="0" err="1"/>
              <a:t>деревині</a:t>
            </a:r>
            <a:r>
              <a:rPr lang="ru-RU" sz="2800" dirty="0"/>
              <a:t> 50 %, в </a:t>
            </a:r>
            <a:r>
              <a:rPr lang="ru-RU" sz="2800" dirty="0" err="1"/>
              <a:t>кам'яному</a:t>
            </a:r>
            <a:r>
              <a:rPr lang="ru-RU" sz="2800" dirty="0"/>
              <a:t> </a:t>
            </a:r>
            <a:r>
              <a:rPr lang="ru-RU" sz="2800" dirty="0" err="1"/>
              <a:t>вугіллі</a:t>
            </a:r>
            <a:r>
              <a:rPr lang="ru-RU" sz="2800" dirty="0"/>
              <a:t> 80 %, в </a:t>
            </a:r>
            <a:r>
              <a:rPr lang="ru-RU" sz="2800" dirty="0" err="1"/>
              <a:t>нафті</a:t>
            </a:r>
            <a:r>
              <a:rPr lang="ru-RU" sz="2800" dirty="0"/>
              <a:t> 85 %, </a:t>
            </a:r>
            <a:r>
              <a:rPr lang="ru-RU" sz="2800" dirty="0" err="1"/>
              <a:t>антрациті</a:t>
            </a:r>
            <a:r>
              <a:rPr lang="ru-RU" sz="2800" dirty="0"/>
              <a:t> 96 </a:t>
            </a:r>
            <a:r>
              <a:rPr lang="ru-RU" sz="2800" dirty="0" smtClean="0"/>
              <a:t>%.</a:t>
            </a:r>
            <a:r>
              <a:rPr lang="ru-RU" sz="2800" dirty="0"/>
              <a:t> </a:t>
            </a:r>
            <a:endParaRPr lang="ru-RU" sz="2800" dirty="0" smtClean="0"/>
          </a:p>
          <a:p>
            <a:r>
              <a:rPr lang="ru-RU" sz="2800" dirty="0" smtClean="0"/>
              <a:t>Карбон </a:t>
            </a:r>
            <a:r>
              <a:rPr lang="ru-RU" sz="2800" dirty="0"/>
              <a:t>широко </a:t>
            </a:r>
            <a:r>
              <a:rPr lang="ru-RU" sz="2800" dirty="0" err="1"/>
              <a:t>поширений</a:t>
            </a:r>
            <a:r>
              <a:rPr lang="ru-RU" sz="2800" dirty="0"/>
              <a:t> </a:t>
            </a:r>
            <a:r>
              <a:rPr lang="ru-RU" sz="2800" dirty="0" err="1"/>
              <a:t>також</a:t>
            </a:r>
            <a:r>
              <a:rPr lang="ru-RU" sz="2800" dirty="0"/>
              <a:t> в </a:t>
            </a:r>
            <a:r>
              <a:rPr lang="ru-RU" sz="2800" dirty="0" err="1"/>
              <a:t>космосі</a:t>
            </a:r>
            <a:r>
              <a:rPr lang="ru-RU" sz="2800" dirty="0"/>
              <a:t>. На </a:t>
            </a:r>
            <a:r>
              <a:rPr lang="ru-RU" sz="2800" dirty="0" err="1"/>
              <a:t>Сонці</a:t>
            </a:r>
            <a:r>
              <a:rPr lang="ru-RU" sz="2800" dirty="0"/>
              <a:t> </a:t>
            </a:r>
            <a:r>
              <a:rPr lang="ru-RU" sz="2800" dirty="0" err="1"/>
              <a:t>він</a:t>
            </a:r>
            <a:r>
              <a:rPr lang="ru-RU" sz="2800" dirty="0"/>
              <a:t> </a:t>
            </a:r>
            <a:r>
              <a:rPr lang="ru-RU" sz="2800" dirty="0" err="1"/>
              <a:t>займає</a:t>
            </a:r>
            <a:r>
              <a:rPr lang="ru-RU" sz="2800" dirty="0"/>
              <a:t> 4-е </a:t>
            </a:r>
            <a:r>
              <a:rPr lang="ru-RU" sz="2800" dirty="0" err="1"/>
              <a:t>місце</a:t>
            </a:r>
            <a:r>
              <a:rPr lang="ru-RU" sz="2800" dirty="0"/>
              <a:t> </a:t>
            </a:r>
            <a:r>
              <a:rPr lang="ru-RU" sz="2800" dirty="0" err="1"/>
              <a:t>після</a:t>
            </a:r>
            <a:r>
              <a:rPr lang="ru-RU" sz="2800" dirty="0"/>
              <a:t> </a:t>
            </a:r>
            <a:r>
              <a:rPr lang="ru-RU" sz="2800" dirty="0" err="1"/>
              <a:t>гідрогену</a:t>
            </a:r>
            <a:r>
              <a:rPr lang="ru-RU" sz="2800" dirty="0"/>
              <a:t>, </a:t>
            </a:r>
            <a:r>
              <a:rPr lang="ru-RU" sz="2800" dirty="0" err="1"/>
              <a:t>гелію</a:t>
            </a:r>
            <a:r>
              <a:rPr lang="ru-RU" sz="2800" dirty="0"/>
              <a:t> і оксигену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708920"/>
            <a:ext cx="4140460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5834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4400" b="1" dirty="0" err="1">
                <a:ln w="6350">
                  <a:solidFill>
                    <a:schemeClr val="bg1"/>
                  </a:solidFill>
                </a:ln>
                <a:solidFill>
                  <a:srgbClr val="C00000"/>
                </a:solidFill>
                <a:effectLst/>
              </a:rPr>
              <a:t>Відомі</a:t>
            </a:r>
            <a:r>
              <a:rPr lang="ru-RU" sz="4400" b="1" dirty="0">
                <a:ln w="6350">
                  <a:solidFill>
                    <a:schemeClr val="bg1"/>
                  </a:solidFill>
                </a:ln>
                <a:solidFill>
                  <a:srgbClr val="C00000"/>
                </a:solidFill>
                <a:effectLst/>
              </a:rPr>
              <a:t> </a:t>
            </a:r>
            <a:r>
              <a:rPr lang="ru-RU" sz="4400" b="1" dirty="0" err="1" smtClean="0">
                <a:ln w="6350">
                  <a:solidFill>
                    <a:schemeClr val="bg1"/>
                  </a:solidFill>
                </a:ln>
                <a:solidFill>
                  <a:srgbClr val="C00000"/>
                </a:solidFill>
                <a:effectLst/>
              </a:rPr>
              <a:t>чотири</a:t>
            </a:r>
            <a:r>
              <a:rPr lang="uk-UA" sz="4400" b="1" dirty="0" smtClean="0">
                <a:ln w="6350">
                  <a:solidFill>
                    <a:schemeClr val="bg1"/>
                  </a:solidFill>
                </a:ln>
                <a:solidFill>
                  <a:srgbClr val="C00000"/>
                </a:solidFill>
                <a:effectLst/>
              </a:rPr>
              <a:t> </a:t>
            </a:r>
            <a:r>
              <a:rPr lang="ru-RU" sz="4400" b="1" dirty="0" err="1" smtClean="0">
                <a:ln w="6350">
                  <a:solidFill>
                    <a:schemeClr val="bg1"/>
                  </a:solidFill>
                </a:ln>
                <a:solidFill>
                  <a:srgbClr val="C00000"/>
                </a:solidFill>
                <a:effectLst/>
              </a:rPr>
              <a:t>кристалічні</a:t>
            </a:r>
            <a:r>
              <a:rPr lang="ru-RU" sz="4400" b="1" dirty="0" smtClean="0">
                <a:ln w="6350">
                  <a:solidFill>
                    <a:schemeClr val="bg1"/>
                  </a:solidFill>
                </a:ln>
                <a:solidFill>
                  <a:srgbClr val="C00000"/>
                </a:solidFill>
                <a:effectLst/>
              </a:rPr>
              <a:t> </a:t>
            </a:r>
            <a:r>
              <a:rPr lang="ru-RU" sz="4400" b="1" dirty="0" err="1">
                <a:ln w="6350">
                  <a:solidFill>
                    <a:schemeClr val="bg1"/>
                  </a:solidFill>
                </a:ln>
                <a:solidFill>
                  <a:srgbClr val="C00000"/>
                </a:solidFill>
                <a:effectLst/>
              </a:rPr>
              <a:t>модифікації</a:t>
            </a:r>
            <a:r>
              <a:rPr lang="ru-RU" sz="4400" b="1" dirty="0">
                <a:ln w="6350">
                  <a:solidFill>
                    <a:schemeClr val="bg1"/>
                  </a:solidFill>
                </a:ln>
                <a:solidFill>
                  <a:srgbClr val="C00000"/>
                </a:solidFill>
                <a:effectLst/>
              </a:rPr>
              <a:t> </a:t>
            </a:r>
            <a:r>
              <a:rPr lang="ru-RU" sz="4400" b="1" dirty="0" smtClean="0">
                <a:ln w="6350">
                  <a:solidFill>
                    <a:schemeClr val="bg1"/>
                  </a:solidFill>
                </a:ln>
                <a:solidFill>
                  <a:srgbClr val="C00000"/>
                </a:solidFill>
                <a:effectLst/>
              </a:rPr>
              <a:t>карбону</a:t>
            </a:r>
            <a:endParaRPr lang="ru-RU" sz="4400" b="1" dirty="0">
              <a:ln w="6350">
                <a:solidFill>
                  <a:schemeClr val="bg1"/>
                </a:solidFill>
              </a:ln>
              <a:solidFill>
                <a:srgbClr val="C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44824"/>
            <a:ext cx="2880320" cy="222721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1916830"/>
            <a:ext cx="3168352" cy="222721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9512" y="4147155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 dirty="0" smtClean="0"/>
              <a:t>Графіт</a:t>
            </a:r>
            <a:endParaRPr lang="ru-RU" sz="4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579266" y="4224730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5400" b="1" dirty="0" smtClean="0"/>
              <a:t>Алмаз</a:t>
            </a:r>
            <a:endParaRPr lang="ru-RU" sz="5400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2276333"/>
            <a:ext cx="2736304" cy="22587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95835" y="4683189"/>
            <a:ext cx="26642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400" b="1" dirty="0" err="1" smtClean="0"/>
              <a:t>Карбін</a:t>
            </a:r>
            <a:endParaRPr lang="ru-RU" sz="5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267744" y="5805264"/>
            <a:ext cx="45365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800" b="1" dirty="0" smtClean="0"/>
              <a:t>Та </a:t>
            </a:r>
            <a:r>
              <a:rPr lang="uk-UA" sz="4800" b="1" dirty="0" err="1" smtClean="0"/>
              <a:t>лонсдейліт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39485063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6600" b="1" dirty="0" smtClean="0">
                <a:ln w="6350">
                  <a:solidFill>
                    <a:schemeClr val="bg2"/>
                  </a:solidFill>
                </a:ln>
                <a:solidFill>
                  <a:srgbClr val="C00000"/>
                </a:solidFill>
              </a:rPr>
              <a:t>Графіт</a:t>
            </a:r>
            <a:endParaRPr lang="ru-RU" sz="6600" b="1" dirty="0">
              <a:ln w="6350">
                <a:solidFill>
                  <a:schemeClr val="bg2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060848"/>
            <a:ext cx="4330824" cy="4572000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Графіт</a:t>
            </a:r>
            <a:r>
              <a:rPr lang="ru-RU" dirty="0"/>
              <a:t> - </a:t>
            </a:r>
            <a:r>
              <a:rPr lang="ru-RU" dirty="0" err="1"/>
              <a:t>сіро-чорна</a:t>
            </a:r>
            <a:r>
              <a:rPr lang="ru-RU" dirty="0"/>
              <a:t>, </a:t>
            </a:r>
            <a:r>
              <a:rPr lang="ru-RU" dirty="0" err="1"/>
              <a:t>непрозора</a:t>
            </a:r>
            <a:r>
              <a:rPr lang="ru-RU" dirty="0"/>
              <a:t>, жирна на </a:t>
            </a:r>
            <a:r>
              <a:rPr lang="ru-RU" dirty="0" err="1"/>
              <a:t>дотик</a:t>
            </a:r>
            <a:r>
              <a:rPr lang="ru-RU" dirty="0"/>
              <a:t>,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м'яка</a:t>
            </a:r>
            <a:r>
              <a:rPr lang="ru-RU" dirty="0"/>
              <a:t> </a:t>
            </a:r>
            <a:r>
              <a:rPr lang="ru-RU" dirty="0" err="1"/>
              <a:t>маса</a:t>
            </a:r>
            <a:r>
              <a:rPr lang="ru-RU" dirty="0"/>
              <a:t> з </a:t>
            </a:r>
            <a:r>
              <a:rPr lang="ru-RU" dirty="0" err="1"/>
              <a:t>металевим</a:t>
            </a:r>
            <a:r>
              <a:rPr lang="ru-RU" dirty="0"/>
              <a:t> </a:t>
            </a:r>
            <a:r>
              <a:rPr lang="ru-RU" dirty="0" err="1"/>
              <a:t>блиском</a:t>
            </a:r>
            <a:r>
              <a:rPr lang="ru-RU" dirty="0"/>
              <a:t>. При </a:t>
            </a:r>
            <a:r>
              <a:rPr lang="ru-RU" dirty="0" err="1"/>
              <a:t>кімнатній</a:t>
            </a:r>
            <a:r>
              <a:rPr lang="ru-RU" dirty="0"/>
              <a:t> </a:t>
            </a:r>
            <a:r>
              <a:rPr lang="ru-RU" dirty="0" err="1"/>
              <a:t>температурі</a:t>
            </a:r>
            <a:r>
              <a:rPr lang="ru-RU" dirty="0"/>
              <a:t> і нормальному </a:t>
            </a:r>
            <a:r>
              <a:rPr lang="ru-RU" dirty="0" err="1" smtClean="0"/>
              <a:t>тиску</a:t>
            </a:r>
            <a:r>
              <a:rPr lang="ru-RU" dirty="0" smtClean="0"/>
              <a:t>, </a:t>
            </a:r>
            <a:r>
              <a:rPr lang="ru-RU" dirty="0" err="1" smtClean="0"/>
              <a:t>графіт</a:t>
            </a:r>
            <a:r>
              <a:rPr lang="ru-RU" dirty="0" smtClean="0"/>
              <a:t> </a:t>
            </a:r>
            <a:r>
              <a:rPr lang="ru-RU" dirty="0" err="1"/>
              <a:t>термодинамично</a:t>
            </a:r>
            <a:r>
              <a:rPr lang="ru-RU" dirty="0"/>
              <a:t> </a:t>
            </a:r>
            <a:r>
              <a:rPr lang="ru-RU" dirty="0" err="1"/>
              <a:t>стабільний</a:t>
            </a:r>
            <a:r>
              <a:rPr lang="ru-RU" dirty="0"/>
              <a:t>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398358"/>
            <a:ext cx="4038469" cy="3107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284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6600" b="1" dirty="0" smtClean="0">
                <a:ln w="6350">
                  <a:solidFill>
                    <a:schemeClr val="bg1">
                      <a:lumMod val="95000"/>
                      <a:lumOff val="5000"/>
                    </a:schemeClr>
                  </a:solidFill>
                </a:ln>
                <a:solidFill>
                  <a:srgbClr val="C00000"/>
                </a:solidFill>
              </a:rPr>
              <a:t>Алмаз</a:t>
            </a:r>
            <a:endParaRPr lang="ru-RU" sz="6600" b="1" dirty="0">
              <a:ln w="635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916832"/>
            <a:ext cx="4546848" cy="4572000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Алмаз - </a:t>
            </a:r>
            <a:r>
              <a:rPr lang="ru-RU" dirty="0" err="1"/>
              <a:t>дуже</a:t>
            </a:r>
            <a:r>
              <a:rPr lang="ru-RU" dirty="0"/>
              <a:t> тверда, </a:t>
            </a:r>
            <a:r>
              <a:rPr lang="ru-RU" dirty="0" err="1"/>
              <a:t>кристалічна</a:t>
            </a:r>
            <a:r>
              <a:rPr lang="ru-RU" dirty="0"/>
              <a:t> </a:t>
            </a:r>
            <a:r>
              <a:rPr lang="ru-RU" dirty="0" err="1"/>
              <a:t>речовина</a:t>
            </a:r>
            <a:r>
              <a:rPr lang="ru-RU" dirty="0"/>
              <a:t>. При </a:t>
            </a:r>
            <a:r>
              <a:rPr lang="ru-RU" dirty="0" err="1"/>
              <a:t>кімнатній</a:t>
            </a:r>
            <a:r>
              <a:rPr lang="ru-RU" dirty="0"/>
              <a:t> </a:t>
            </a:r>
            <a:r>
              <a:rPr lang="ru-RU" dirty="0" err="1"/>
              <a:t>температурі</a:t>
            </a:r>
            <a:r>
              <a:rPr lang="ru-RU" dirty="0"/>
              <a:t> і нормальному </a:t>
            </a:r>
            <a:r>
              <a:rPr lang="ru-RU" dirty="0" err="1"/>
              <a:t>тиску</a:t>
            </a:r>
            <a:r>
              <a:rPr lang="ru-RU" dirty="0"/>
              <a:t> алмаз </a:t>
            </a:r>
            <a:r>
              <a:rPr lang="ru-RU" dirty="0" err="1"/>
              <a:t>метастабільний</a:t>
            </a:r>
            <a:r>
              <a:rPr lang="ru-RU" dirty="0"/>
              <a:t>. </a:t>
            </a:r>
            <a:r>
              <a:rPr lang="ru-RU" dirty="0" err="1"/>
              <a:t>Помітне</a:t>
            </a:r>
            <a:r>
              <a:rPr lang="ru-RU" dirty="0"/>
              <a:t> </a:t>
            </a:r>
            <a:r>
              <a:rPr lang="ru-RU" dirty="0" err="1"/>
              <a:t>перетворення</a:t>
            </a:r>
            <a:r>
              <a:rPr lang="ru-RU" dirty="0"/>
              <a:t> алмаза в </a:t>
            </a:r>
            <a:r>
              <a:rPr lang="ru-RU" dirty="0" err="1"/>
              <a:t>графіт</a:t>
            </a:r>
            <a:r>
              <a:rPr lang="ru-RU" dirty="0"/>
              <a:t> </a:t>
            </a:r>
            <a:r>
              <a:rPr lang="ru-RU" dirty="0" err="1"/>
              <a:t>спостерігається</a:t>
            </a:r>
            <a:r>
              <a:rPr lang="ru-RU" dirty="0"/>
              <a:t> при температурах </a:t>
            </a:r>
            <a:r>
              <a:rPr lang="ru-RU" dirty="0" err="1"/>
              <a:t>вище</a:t>
            </a:r>
            <a:r>
              <a:rPr lang="ru-RU" dirty="0"/>
              <a:t> за 1400°С у </a:t>
            </a:r>
            <a:r>
              <a:rPr lang="ru-RU" dirty="0" err="1"/>
              <a:t>вакуумі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в </a:t>
            </a:r>
            <a:r>
              <a:rPr lang="ru-RU" dirty="0" err="1"/>
              <a:t>інертній</a:t>
            </a:r>
            <a:r>
              <a:rPr lang="ru-RU" dirty="0"/>
              <a:t> </a:t>
            </a:r>
            <a:r>
              <a:rPr lang="ru-RU" dirty="0" err="1"/>
              <a:t>атмосфері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2420887"/>
            <a:ext cx="3937620" cy="3500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377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sz="6600" b="1" dirty="0" err="1" smtClean="0">
                <a:ln w="6350">
                  <a:solidFill>
                    <a:schemeClr val="bg1"/>
                  </a:solidFill>
                </a:ln>
                <a:solidFill>
                  <a:srgbClr val="C00000"/>
                </a:solidFill>
              </a:rPr>
              <a:t>Карбін</a:t>
            </a:r>
            <a:r>
              <a:rPr lang="uk-UA" sz="6600" b="1" dirty="0" smtClean="0">
                <a:ln w="6350">
                  <a:solidFill>
                    <a:schemeClr val="bg1"/>
                  </a:solidFill>
                </a:ln>
                <a:solidFill>
                  <a:srgbClr val="C00000"/>
                </a:solidFill>
              </a:rPr>
              <a:t> і </a:t>
            </a:r>
            <a:r>
              <a:rPr lang="uk-UA" sz="6600" b="1" dirty="0" err="1" smtClean="0">
                <a:ln w="6350">
                  <a:solidFill>
                    <a:schemeClr val="bg1"/>
                  </a:solidFill>
                </a:ln>
                <a:solidFill>
                  <a:srgbClr val="C00000"/>
                </a:solidFill>
              </a:rPr>
              <a:t>лонсдейліт</a:t>
            </a:r>
            <a:endParaRPr lang="ru-RU" sz="6600" b="1" dirty="0">
              <a:ln w="6350">
                <a:solidFill>
                  <a:schemeClr val="bg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4330824" cy="4572000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/>
              <a:t>Карб</a:t>
            </a:r>
            <a:r>
              <a:rPr lang="uk-UA" dirty="0"/>
              <a:t>і</a:t>
            </a:r>
            <a:r>
              <a:rPr lang="ru-RU" dirty="0"/>
              <a:t>н </a:t>
            </a:r>
            <a:r>
              <a:rPr lang="ru-RU" dirty="0" err="1"/>
              <a:t>отриманий</a:t>
            </a:r>
            <a:r>
              <a:rPr lang="ru-RU" dirty="0"/>
              <a:t> штучно.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являє</a:t>
            </a:r>
            <a:r>
              <a:rPr lang="ru-RU" dirty="0"/>
              <a:t> собою мелкокристаллический порошок </a:t>
            </a:r>
            <a:r>
              <a:rPr lang="ru-RU" dirty="0" err="1"/>
              <a:t>чорного</a:t>
            </a:r>
            <a:r>
              <a:rPr lang="ru-RU" dirty="0"/>
              <a:t> </a:t>
            </a:r>
            <a:r>
              <a:rPr lang="ru-RU" dirty="0" err="1"/>
              <a:t>кольору</a:t>
            </a:r>
            <a:r>
              <a:rPr lang="ru-RU" dirty="0"/>
              <a:t> .</a:t>
            </a:r>
            <a:r>
              <a:rPr lang="ru-RU" dirty="0" err="1"/>
              <a:t>Побудований</a:t>
            </a:r>
            <a:r>
              <a:rPr lang="ru-RU" dirty="0"/>
              <a:t> з </a:t>
            </a:r>
            <a:r>
              <a:rPr lang="ru-RU" dirty="0" err="1"/>
              <a:t>довгих</a:t>
            </a:r>
            <a:r>
              <a:rPr lang="ru-RU" dirty="0"/>
              <a:t> </a:t>
            </a:r>
            <a:r>
              <a:rPr lang="ru-RU" dirty="0" err="1"/>
              <a:t>ланцюжків</a:t>
            </a:r>
            <a:r>
              <a:rPr lang="ru-RU" dirty="0"/>
              <a:t> </a:t>
            </a:r>
            <a:r>
              <a:rPr lang="ru-RU" dirty="0" err="1"/>
              <a:t>атомів</a:t>
            </a:r>
            <a:r>
              <a:rPr lang="ru-RU" dirty="0"/>
              <a:t> С, </a:t>
            </a:r>
            <a:r>
              <a:rPr lang="ru-RU" dirty="0" err="1"/>
              <a:t>укладених</a:t>
            </a:r>
            <a:r>
              <a:rPr lang="ru-RU" dirty="0"/>
              <a:t> </a:t>
            </a:r>
            <a:r>
              <a:rPr lang="ru-RU" dirty="0" err="1"/>
              <a:t>паралельно</a:t>
            </a:r>
            <a:r>
              <a:rPr lang="ru-RU" dirty="0"/>
              <a:t> один одному. </a:t>
            </a:r>
            <a:endParaRPr lang="ru-RU" dirty="0" smtClean="0"/>
          </a:p>
          <a:p>
            <a:r>
              <a:rPr lang="ru-RU" dirty="0" err="1" smtClean="0"/>
              <a:t>Лонсдейліт</a:t>
            </a:r>
            <a:r>
              <a:rPr lang="ru-RU" dirty="0" smtClean="0"/>
              <a:t> </a:t>
            </a:r>
            <a:r>
              <a:rPr lang="ru-RU" dirty="0" err="1"/>
              <a:t>знайдений</a:t>
            </a:r>
            <a:r>
              <a:rPr lang="ru-RU" dirty="0"/>
              <a:t> в метеоритах і </a:t>
            </a:r>
            <a:r>
              <a:rPr lang="ru-RU" dirty="0" err="1"/>
              <a:t>отриманий</a:t>
            </a:r>
            <a:r>
              <a:rPr lang="ru-RU" dirty="0"/>
              <a:t> штучно; </a:t>
            </a:r>
            <a:r>
              <a:rPr lang="ru-RU" dirty="0" err="1"/>
              <a:t>його</a:t>
            </a:r>
            <a:r>
              <a:rPr lang="ru-RU" dirty="0"/>
              <a:t> структура і </a:t>
            </a:r>
            <a:r>
              <a:rPr lang="ru-RU" dirty="0" err="1"/>
              <a:t>властивості</a:t>
            </a:r>
            <a:r>
              <a:rPr lang="ru-RU" dirty="0"/>
              <a:t> остаточно не </a:t>
            </a:r>
            <a:r>
              <a:rPr lang="ru-RU" dirty="0" err="1"/>
              <a:t>встановлені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2996952"/>
            <a:ext cx="3523456" cy="1962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2928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39903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uk-UA" sz="6600" b="1" dirty="0" err="1" smtClean="0">
                <a:solidFill>
                  <a:srgbClr val="C00000"/>
                </a:solidFill>
              </a:rPr>
              <a:t>Колообіг</a:t>
            </a:r>
            <a:r>
              <a:rPr lang="uk-UA" sz="6600" b="1" dirty="0" smtClean="0">
                <a:solidFill>
                  <a:srgbClr val="C00000"/>
                </a:solidFill>
              </a:rPr>
              <a:t> карбону</a:t>
            </a:r>
            <a:endParaRPr lang="ru-RU" sz="6600" b="1" dirty="0">
              <a:solidFill>
                <a:srgbClr val="C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911" y="1841717"/>
            <a:ext cx="8208912" cy="4824536"/>
          </a:xfrm>
          <a:prstGeom prst="rect">
            <a:avLst/>
          </a:prstGeom>
        </p:spPr>
      </p:pic>
      <p:sp>
        <p:nvSpPr>
          <p:cNvPr id="5" name="Дуга 4"/>
          <p:cNvSpPr/>
          <p:nvPr/>
        </p:nvSpPr>
        <p:spPr>
          <a:xfrm rot="11181267">
            <a:off x="3811589" y="1808634"/>
            <a:ext cx="2092863" cy="2601956"/>
          </a:xfrm>
          <a:prstGeom prst="arc">
            <a:avLst>
              <a:gd name="adj1" fmla="val 16935451"/>
              <a:gd name="adj2" fmla="val 1758642"/>
            </a:avLst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15" name="Стрелка вниз 14"/>
          <p:cNvSpPr/>
          <p:nvPr/>
        </p:nvSpPr>
        <p:spPr>
          <a:xfrm rot="11734845">
            <a:off x="3783626" y="2380467"/>
            <a:ext cx="288032" cy="386180"/>
          </a:xfrm>
          <a:prstGeom prst="downArrow">
            <a:avLst>
              <a:gd name="adj1" fmla="val 9320"/>
              <a:gd name="adj2" fmla="val 84956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Дуга 15"/>
          <p:cNvSpPr/>
          <p:nvPr/>
        </p:nvSpPr>
        <p:spPr>
          <a:xfrm rot="10800000">
            <a:off x="4461310" y="2094788"/>
            <a:ext cx="3082304" cy="1215483"/>
          </a:xfrm>
          <a:prstGeom prst="arc">
            <a:avLst>
              <a:gd name="adj1" fmla="val 16200000"/>
              <a:gd name="adj2" fmla="val 21465135"/>
            </a:avLst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 rot="9804434">
            <a:off x="4308820" y="2387410"/>
            <a:ext cx="216024" cy="392343"/>
          </a:xfrm>
          <a:prstGeom prst="downArrow">
            <a:avLst>
              <a:gd name="adj1" fmla="val 18353"/>
              <a:gd name="adj2" fmla="val 106064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Дуга 17"/>
          <p:cNvSpPr/>
          <p:nvPr/>
        </p:nvSpPr>
        <p:spPr>
          <a:xfrm rot="508032">
            <a:off x="2092728" y="2190360"/>
            <a:ext cx="6067280" cy="1224136"/>
          </a:xfrm>
          <a:prstGeom prst="arc">
            <a:avLst>
              <a:gd name="adj1" fmla="val 16200000"/>
              <a:gd name="adj2" fmla="val 21588502"/>
            </a:avLst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 rot="5926410">
            <a:off x="4990246" y="1939729"/>
            <a:ext cx="257971" cy="488794"/>
          </a:xfrm>
          <a:prstGeom prst="downArrow">
            <a:avLst>
              <a:gd name="adj1" fmla="val 18884"/>
              <a:gd name="adj2" fmla="val 96845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уга 19"/>
          <p:cNvSpPr/>
          <p:nvPr/>
        </p:nvSpPr>
        <p:spPr>
          <a:xfrm rot="15252946">
            <a:off x="1890120" y="680771"/>
            <a:ext cx="2686081" cy="5619120"/>
          </a:xfrm>
          <a:prstGeom prst="arc">
            <a:avLst>
              <a:gd name="adj1" fmla="val 15591102"/>
              <a:gd name="adj2" fmla="val 751136"/>
            </a:avLst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 rot="15778151">
            <a:off x="3311725" y="1782419"/>
            <a:ext cx="194186" cy="624734"/>
          </a:xfrm>
          <a:prstGeom prst="downArrow">
            <a:avLst>
              <a:gd name="adj1" fmla="val 26662"/>
              <a:gd name="adj2" fmla="val 94495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Дуга 21"/>
          <p:cNvSpPr/>
          <p:nvPr/>
        </p:nvSpPr>
        <p:spPr>
          <a:xfrm rot="5070906">
            <a:off x="3882487" y="4035506"/>
            <a:ext cx="1872208" cy="1674805"/>
          </a:xfrm>
          <a:prstGeom prst="arc">
            <a:avLst/>
          </a:prstGeom>
          <a:noFill/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 rot="11010589">
            <a:off x="5557812" y="4524384"/>
            <a:ext cx="210441" cy="504056"/>
          </a:xfrm>
          <a:prstGeom prst="downArrow">
            <a:avLst>
              <a:gd name="adj1" fmla="val 23895"/>
              <a:gd name="adj2" fmla="val 125593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Дуга 24"/>
          <p:cNvSpPr/>
          <p:nvPr/>
        </p:nvSpPr>
        <p:spPr>
          <a:xfrm>
            <a:off x="5858446" y="4725144"/>
            <a:ext cx="288032" cy="1889841"/>
          </a:xfrm>
          <a:prstGeom prst="arc">
            <a:avLst>
              <a:gd name="adj1" fmla="val 16388056"/>
              <a:gd name="adj2" fmla="val 19913738"/>
            </a:avLst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 rot="9742054">
            <a:off x="5899649" y="4419790"/>
            <a:ext cx="216024" cy="392937"/>
          </a:xfrm>
          <a:prstGeom prst="downArrow">
            <a:avLst>
              <a:gd name="adj1" fmla="val 23736"/>
              <a:gd name="adj2" fmla="val 97472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Дуга 26"/>
          <p:cNvSpPr/>
          <p:nvPr/>
        </p:nvSpPr>
        <p:spPr>
          <a:xfrm rot="13282883">
            <a:off x="6521499" y="4145913"/>
            <a:ext cx="864096" cy="1776990"/>
          </a:xfrm>
          <a:prstGeom prst="arc">
            <a:avLst>
              <a:gd name="adj1" fmla="val 16658916"/>
              <a:gd name="adj2" fmla="val 984039"/>
            </a:avLst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низ 27"/>
          <p:cNvSpPr/>
          <p:nvPr/>
        </p:nvSpPr>
        <p:spPr>
          <a:xfrm rot="13243107">
            <a:off x="6593934" y="4399247"/>
            <a:ext cx="216024" cy="557807"/>
          </a:xfrm>
          <a:prstGeom prst="downArrow">
            <a:avLst>
              <a:gd name="adj1" fmla="val 18353"/>
              <a:gd name="adj2" fmla="val 105383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H="1" flipV="1">
            <a:off x="7383666" y="4693914"/>
            <a:ext cx="319895" cy="26608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Стрелка вниз 32"/>
          <p:cNvSpPr/>
          <p:nvPr/>
        </p:nvSpPr>
        <p:spPr>
          <a:xfrm rot="7953030">
            <a:off x="7305476" y="4544011"/>
            <a:ext cx="216024" cy="365102"/>
          </a:xfrm>
          <a:prstGeom prst="downArrow">
            <a:avLst>
              <a:gd name="adj1" fmla="val 8462"/>
              <a:gd name="adj2" fmla="val 67802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Дуга 35"/>
          <p:cNvSpPr/>
          <p:nvPr/>
        </p:nvSpPr>
        <p:spPr>
          <a:xfrm rot="940179">
            <a:off x="3376528" y="2575579"/>
            <a:ext cx="4160441" cy="1747397"/>
          </a:xfrm>
          <a:prstGeom prst="arc">
            <a:avLst>
              <a:gd name="adj1" fmla="val 13850676"/>
              <a:gd name="adj2" fmla="val 860029"/>
            </a:avLst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низ 36"/>
          <p:cNvSpPr/>
          <p:nvPr/>
        </p:nvSpPr>
        <p:spPr>
          <a:xfrm rot="5878901">
            <a:off x="4790727" y="2204908"/>
            <a:ext cx="216024" cy="504056"/>
          </a:xfrm>
          <a:prstGeom prst="downArrow">
            <a:avLst>
              <a:gd name="adj1" fmla="val 26264"/>
              <a:gd name="adj2" fmla="val 105383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Дуга 37"/>
          <p:cNvSpPr/>
          <p:nvPr/>
        </p:nvSpPr>
        <p:spPr>
          <a:xfrm rot="14735123">
            <a:off x="2484823" y="469039"/>
            <a:ext cx="2390277" cy="5960475"/>
          </a:xfrm>
          <a:prstGeom prst="arc">
            <a:avLst>
              <a:gd name="adj1" fmla="val 16170680"/>
              <a:gd name="adj2" fmla="val 1443131"/>
            </a:avLst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 вниз 38"/>
          <p:cNvSpPr/>
          <p:nvPr/>
        </p:nvSpPr>
        <p:spPr>
          <a:xfrm rot="20875974">
            <a:off x="874775" y="4422830"/>
            <a:ext cx="216024" cy="474298"/>
          </a:xfrm>
          <a:prstGeom prst="downArrow">
            <a:avLst>
              <a:gd name="adj1" fmla="val 0"/>
              <a:gd name="adj2" fmla="val 97471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Дуга 39"/>
          <p:cNvSpPr/>
          <p:nvPr/>
        </p:nvSpPr>
        <p:spPr>
          <a:xfrm rot="17001214">
            <a:off x="2171182" y="2551552"/>
            <a:ext cx="2817310" cy="2376481"/>
          </a:xfrm>
          <a:prstGeom prst="arc">
            <a:avLst>
              <a:gd name="adj1" fmla="val 15650398"/>
              <a:gd name="adj2" fmla="val 21039288"/>
            </a:avLst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трелка вниз 40"/>
          <p:cNvSpPr/>
          <p:nvPr/>
        </p:nvSpPr>
        <p:spPr>
          <a:xfrm rot="21306852">
            <a:off x="2279057" y="3550598"/>
            <a:ext cx="216024" cy="274852"/>
          </a:xfrm>
          <a:prstGeom prst="downArrow">
            <a:avLst>
              <a:gd name="adj1" fmla="val 0"/>
              <a:gd name="adj2" fmla="val 85604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14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80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1000"/>
                            </p:stCondLst>
                            <p:childTnLst>
                              <p:par>
                                <p:cTn id="6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2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3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40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5" grpId="0" animBg="1"/>
      <p:bldP spid="26" grpId="0" animBg="1"/>
      <p:bldP spid="27" grpId="0" animBg="1"/>
      <p:bldP spid="28" grpId="0" animBg="1"/>
      <p:bldP spid="33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uk-UA" sz="6600" b="1" dirty="0" smtClean="0">
                <a:ln w="6350">
                  <a:solidFill>
                    <a:schemeClr val="bg1"/>
                  </a:solidFill>
                </a:ln>
                <a:solidFill>
                  <a:srgbClr val="C00000"/>
                </a:solidFill>
              </a:rPr>
              <a:t>Карбон у вапняку</a:t>
            </a:r>
            <a:endParaRPr lang="ru-RU" sz="6600" b="1" dirty="0">
              <a:ln w="6350">
                <a:solidFill>
                  <a:schemeClr val="bg1"/>
                </a:solidFill>
              </a:ln>
              <a:solidFill>
                <a:srgbClr val="C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988840"/>
            <a:ext cx="3456384" cy="259228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5881" y="1988840"/>
            <a:ext cx="3737533" cy="259228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4221088"/>
            <a:ext cx="3528392" cy="2540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3463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193</TotalTime>
  <Words>237</Words>
  <Application>Microsoft Office PowerPoint</Application>
  <PresentationFormat>Экран (4:3)</PresentationFormat>
  <Paragraphs>35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Яркая</vt:lpstr>
      <vt:lpstr>Карбон</vt:lpstr>
      <vt:lpstr>Що таке карбон?</vt:lpstr>
      <vt:lpstr>Кругообіг та поширення в природі</vt:lpstr>
      <vt:lpstr>Відомі чотири кристалічні модифікації карбону</vt:lpstr>
      <vt:lpstr>Графіт</vt:lpstr>
      <vt:lpstr>Алмаз</vt:lpstr>
      <vt:lpstr>Карбін і лонсдейліт</vt:lpstr>
      <vt:lpstr>Колообіг карбону</vt:lpstr>
      <vt:lpstr>Карбон у вапняку</vt:lpstr>
      <vt:lpstr>Карбон у доломітах</vt:lpstr>
      <vt:lpstr>Карбон у крейді</vt:lpstr>
      <vt:lpstr>Карбон у мармурі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Карбон</dc:title>
  <dc:creator>Admin</dc:creator>
  <cp:lastModifiedBy>Eliza Bet</cp:lastModifiedBy>
  <cp:revision>24</cp:revision>
  <dcterms:created xsi:type="dcterms:W3CDTF">2013-01-31T14:34:51Z</dcterms:created>
  <dcterms:modified xsi:type="dcterms:W3CDTF">2014-06-04T09:30:23Z</dcterms:modified>
</cp:coreProperties>
</file>