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2" r:id="rId9"/>
    <p:sldId id="273" r:id="rId10"/>
    <p:sldId id="274" r:id="rId11"/>
    <p:sldId id="265" r:id="rId12"/>
    <p:sldId id="281" r:id="rId13"/>
    <p:sldId id="268" r:id="rId14"/>
    <p:sldId id="279" r:id="rId15"/>
    <p:sldId id="269" r:id="rId16"/>
    <p:sldId id="270" r:id="rId17"/>
    <p:sldId id="277" r:id="rId18"/>
    <p:sldId id="278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rgbClr val="808000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808000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808000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808000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808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rgbClr val="808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rgbClr val="808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rgbClr val="808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rgbClr val="808000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99"/>
    <a:srgbClr val="009900"/>
    <a:srgbClr val="800000"/>
    <a:srgbClr val="00CC66"/>
    <a:srgbClr val="33CC33"/>
    <a:srgbClr val="0066FF"/>
    <a:srgbClr val="000066"/>
    <a:srgbClr val="8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72C86-A17E-414D-BA94-7ACA1D6FC9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A37E1-5D0B-4370-8295-E730DF334D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3907F-2B43-4C18-AC78-C4255D4394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3A5CE-7C10-4887-A951-46FB1CCD20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9F482-8370-4CB0-9FD4-5045ACDBD9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4612-3D86-4A71-9FC5-702AB7F99F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224E5-2F67-4B68-96DF-9B4FAE472F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840D0-8A02-4FDA-87AC-DCD6636703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C0725-E325-4BB3-927E-22BCC6D9BA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774EF-BCC4-4B82-90F2-AA0AF0B32D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9B63FF6-FBDF-4767-890F-7D5576D2447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4F1349F-FAE6-4B56-B9DE-72560D2DD84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2.gi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gif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7.gi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1341438"/>
            <a:ext cx="7772400" cy="2301876"/>
          </a:xfrm>
        </p:spPr>
        <p:txBody>
          <a:bodyPr>
            <a:noAutofit/>
          </a:bodyPr>
          <a:lstStyle/>
          <a:p>
            <a:pPr algn="ctr"/>
            <a:r>
              <a:rPr lang="uk-UA" sz="8800" b="1" dirty="0">
                <a:solidFill>
                  <a:srgbClr val="666699"/>
                </a:solidFill>
              </a:rPr>
              <a:t>Будова речовини</a:t>
            </a:r>
            <a:endParaRPr lang="ru-RU" sz="8800" b="1" dirty="0">
              <a:solidFill>
                <a:srgbClr val="666699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6375" y="3714752"/>
            <a:ext cx="6400800" cy="1071570"/>
          </a:xfrm>
        </p:spPr>
        <p:txBody>
          <a:bodyPr>
            <a:normAutofit/>
          </a:bodyPr>
          <a:lstStyle/>
          <a:p>
            <a:pPr algn="ctr"/>
            <a:r>
              <a:rPr lang="uk-UA" sz="4400" b="1" dirty="0">
                <a:solidFill>
                  <a:srgbClr val="009900"/>
                </a:solidFill>
              </a:rPr>
              <a:t>Чому всі тіла різні?</a:t>
            </a:r>
            <a:endParaRPr lang="ru-RU" sz="4400" b="1" dirty="0">
              <a:solidFill>
                <a:srgbClr val="009900"/>
              </a:solidFill>
            </a:endParaRPr>
          </a:p>
        </p:txBody>
      </p:sp>
      <p:pic>
        <p:nvPicPr>
          <p:cNvPr id="2053" name="Picture 5" descr="AG00630_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68313" y="476250"/>
            <a:ext cx="1582737" cy="1395413"/>
          </a:xfrm>
          <a:prstGeom prst="rect">
            <a:avLst/>
          </a:prstGeom>
          <a:noFill/>
        </p:spPr>
      </p:pic>
      <p:pic>
        <p:nvPicPr>
          <p:cNvPr id="2054" name="Picture 6" descr="auto60"/>
          <p:cNvPicPr>
            <a:picLocks noChangeAspect="1" noChangeArrowheads="1" noCrop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948488" y="4868863"/>
            <a:ext cx="1308100" cy="1295400"/>
          </a:xfrm>
          <a:prstGeom prst="rect">
            <a:avLst/>
          </a:prstGeom>
          <a:noFill/>
        </p:spPr>
      </p:pic>
      <p:pic>
        <p:nvPicPr>
          <p:cNvPr id="2055" name="Picture 7" descr="ш67"/>
          <p:cNvPicPr>
            <a:picLocks noChangeAspect="1" noChangeArrowheads="1" noCrop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380288" y="404813"/>
            <a:ext cx="1339850" cy="1339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b="1">
                <a:solidFill>
                  <a:srgbClr val="666699"/>
                </a:solidFill>
              </a:rPr>
              <a:t>Складні речовини</a:t>
            </a:r>
            <a:endParaRPr lang="ru-RU" b="1">
              <a:solidFill>
                <a:srgbClr val="666699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13970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uk-UA" b="1" i="1">
                <a:solidFill>
                  <a:srgbClr val="009900"/>
                </a:solidFill>
              </a:rPr>
              <a:t>Складними</a:t>
            </a:r>
            <a:r>
              <a:rPr lang="uk-UA">
                <a:solidFill>
                  <a:srgbClr val="00CC66"/>
                </a:solidFill>
              </a:rPr>
              <a:t> </a:t>
            </a:r>
            <a:r>
              <a:rPr lang="uk-UA">
                <a:solidFill>
                  <a:srgbClr val="808000"/>
                </a:solidFill>
              </a:rPr>
              <a:t>називаються речовини, які складаються з кількох різних атомів.</a:t>
            </a:r>
            <a:endParaRPr lang="ru-RU">
              <a:solidFill>
                <a:srgbClr val="808000"/>
              </a:solidFill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7451725" y="5516563"/>
            <a:ext cx="954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 sz="2400" b="1">
                <a:solidFill>
                  <a:srgbClr val="009900"/>
                </a:solidFill>
              </a:rPr>
              <a:t>Вода</a:t>
            </a:r>
            <a:endParaRPr lang="ru-RU" sz="2400" b="1">
              <a:solidFill>
                <a:srgbClr val="009900"/>
              </a:solidFill>
            </a:endParaRP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3132138" y="2995613"/>
            <a:ext cx="172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 sz="2400" b="1">
                <a:solidFill>
                  <a:srgbClr val="009900"/>
                </a:solidFill>
              </a:rPr>
              <a:t>Терпінеол</a:t>
            </a:r>
            <a:endParaRPr lang="ru-RU" sz="2400" b="1">
              <a:solidFill>
                <a:srgbClr val="009900"/>
              </a:solidFill>
            </a:endParaRP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3995738" y="4292600"/>
            <a:ext cx="2674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 sz="2400" b="1">
                <a:solidFill>
                  <a:srgbClr val="009900"/>
                </a:solidFill>
              </a:rPr>
              <a:t>Вуглекислий газ</a:t>
            </a:r>
            <a:endParaRPr lang="ru-RU" sz="2400" b="1">
              <a:solidFill>
                <a:srgbClr val="009900"/>
              </a:solidFill>
            </a:endParaRPr>
          </a:p>
        </p:txBody>
      </p:sp>
      <p:pic>
        <p:nvPicPr>
          <p:cNvPr id="20491" name="Picture 1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563938" y="4797425"/>
            <a:ext cx="2879725" cy="1806575"/>
          </a:xfrm>
          <a:prstGeom prst="rect">
            <a:avLst/>
          </a:prstGeom>
          <a:noFill/>
        </p:spPr>
      </p:pic>
      <p:pic>
        <p:nvPicPr>
          <p:cNvPr id="20492" name="Picture 1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769100" y="2852738"/>
            <a:ext cx="2133600" cy="2447925"/>
          </a:xfrm>
          <a:prstGeom prst="rect">
            <a:avLst/>
          </a:prstGeom>
          <a:noFill/>
        </p:spPr>
      </p:pic>
      <p:pic>
        <p:nvPicPr>
          <p:cNvPr id="20493" name="Picture 13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50825" y="2924175"/>
            <a:ext cx="2789238" cy="3673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8" grpId="0"/>
      <p:bldP spid="20489" grpId="0"/>
      <p:bldP spid="2049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b="1">
                <a:solidFill>
                  <a:srgbClr val="666699"/>
                </a:solidFill>
              </a:rPr>
              <a:t>Молекули і речовини</a:t>
            </a:r>
            <a:endParaRPr lang="ru-RU" b="1">
              <a:solidFill>
                <a:srgbClr val="666699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557338"/>
            <a:ext cx="8229600" cy="3921125"/>
          </a:xfrm>
        </p:spPr>
        <p:txBody>
          <a:bodyPr/>
          <a:lstStyle/>
          <a:p>
            <a:r>
              <a:rPr lang="uk-UA">
                <a:solidFill>
                  <a:srgbClr val="808000"/>
                </a:solidFill>
              </a:rPr>
              <a:t>Молекули однієї і тієї ж речовини в різних агрегатних станах однакові.</a:t>
            </a:r>
          </a:p>
          <a:p>
            <a:r>
              <a:rPr lang="uk-UA">
                <a:solidFill>
                  <a:srgbClr val="808000"/>
                </a:solidFill>
              </a:rPr>
              <a:t>В різних агрегатних станах молекули </a:t>
            </a:r>
          </a:p>
          <a:p>
            <a:pPr>
              <a:buFontTx/>
              <a:buNone/>
            </a:pPr>
            <a:r>
              <a:rPr lang="uk-UA">
                <a:solidFill>
                  <a:srgbClr val="808000"/>
                </a:solidFill>
              </a:rPr>
              <a:t>   по – різному розміщені і між ними існують різні взаємодії. </a:t>
            </a:r>
            <a:endParaRPr lang="ru-RU">
              <a:solidFill>
                <a:srgbClr val="808000"/>
              </a:solidFill>
            </a:endParaRPr>
          </a:p>
        </p:txBody>
      </p:sp>
      <p:pic>
        <p:nvPicPr>
          <p:cNvPr id="11268" name="Picture 4" descr="s1927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219700" y="3933825"/>
            <a:ext cx="3671888" cy="27447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0" name="Oval 8"/>
          <p:cNvSpPr>
            <a:spLocks noChangeArrowheads="1"/>
          </p:cNvSpPr>
          <p:nvPr/>
        </p:nvSpPr>
        <p:spPr bwMode="auto">
          <a:xfrm>
            <a:off x="3348038" y="3789363"/>
            <a:ext cx="1871662" cy="503237"/>
          </a:xfrm>
          <a:prstGeom prst="ellipse">
            <a:avLst/>
          </a:prstGeom>
          <a:solidFill>
            <a:schemeClr val="accent1"/>
          </a:solidFill>
          <a:ln w="9525">
            <a:round/>
            <a:headEnd/>
            <a:tailEnd/>
          </a:ln>
          <a:scene3d>
            <a:camera prst="legacyObliqueBottom"/>
            <a:lightRig rig="legacyFlat3" dir="r"/>
          </a:scene3d>
          <a:sp3d extrusionH="3630600" prstMaterial="legacyPlastic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 sz="2600">
              <a:solidFill>
                <a:srgbClr val="0099FF"/>
              </a:solidFill>
              <a:latin typeface="Comic Sans MS" pitchFamily="66" charset="0"/>
            </a:endParaRP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549275"/>
            <a:ext cx="8229600" cy="1501775"/>
          </a:xfrm>
        </p:spPr>
        <p:txBody>
          <a:bodyPr>
            <a:normAutofit/>
          </a:bodyPr>
          <a:lstStyle/>
          <a:p>
            <a:r>
              <a:rPr lang="uk-UA" sz="4000" b="1">
                <a:solidFill>
                  <a:srgbClr val="666699"/>
                </a:solidFill>
              </a:rPr>
              <a:t>Молекули льоду, води, водяної пари</a:t>
            </a:r>
            <a:r>
              <a:rPr lang="ru-RU" sz="4000" b="1">
                <a:solidFill>
                  <a:srgbClr val="666699"/>
                </a:solidFill>
              </a:rPr>
              <a:t/>
            </a:r>
            <a:br>
              <a:rPr lang="ru-RU" sz="4000" b="1">
                <a:solidFill>
                  <a:srgbClr val="666699"/>
                </a:solidFill>
              </a:rPr>
            </a:br>
            <a:endParaRPr lang="ru-RU" sz="4000" b="1">
              <a:solidFill>
                <a:srgbClr val="666699"/>
              </a:solidFill>
            </a:endParaRP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539750" y="4437063"/>
            <a:ext cx="1295400" cy="1584325"/>
          </a:xfrm>
          <a:prstGeom prst="rect">
            <a:avLst/>
          </a:prstGeom>
          <a:solidFill>
            <a:schemeClr val="bg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887400" prstMaterial="legacyMatte">
            <a:bevelT w="13500" h="13500" prst="angle"/>
            <a:bevelB w="13500" h="13500" prst="angle"/>
            <a:extrusionClr>
              <a:schemeClr val="bg1"/>
            </a:extrusionClr>
          </a:sp3d>
        </p:spPr>
        <p:txBody>
          <a:bodyPr wrap="none" anchor="ctr">
            <a:flatTx/>
          </a:bodyPr>
          <a:lstStyle/>
          <a:p>
            <a:endParaRPr lang="ru-RU" sz="2600">
              <a:solidFill>
                <a:srgbClr val="0099FF"/>
              </a:solidFill>
              <a:latin typeface="Comic Sans MS" pitchFamily="66" charset="0"/>
            </a:endParaRPr>
          </a:p>
        </p:txBody>
      </p:sp>
      <p:sp>
        <p:nvSpPr>
          <p:cNvPr id="23561" name="Oval 9"/>
          <p:cNvSpPr>
            <a:spLocks noChangeArrowheads="1"/>
          </p:cNvSpPr>
          <p:nvPr/>
        </p:nvSpPr>
        <p:spPr bwMode="auto">
          <a:xfrm>
            <a:off x="3348038" y="4724400"/>
            <a:ext cx="1871662" cy="503238"/>
          </a:xfrm>
          <a:prstGeom prst="ellipse">
            <a:avLst/>
          </a:prstGeom>
          <a:solidFill>
            <a:srgbClr val="0099FF"/>
          </a:solidFill>
          <a:ln w="9525">
            <a:round/>
            <a:headEnd/>
            <a:tailEnd/>
          </a:ln>
          <a:scene3d>
            <a:camera prst="legacyObliqueBottom"/>
            <a:lightRig rig="legacyFlat3" dir="r"/>
          </a:scene3d>
          <a:sp3d extrusionH="1801800" prstMaterial="legacyPlastic">
            <a:bevelT w="13500" h="13500" prst="angle"/>
            <a:bevelB w="13500" h="13500" prst="angle"/>
            <a:extrusionClr>
              <a:srgbClr val="0099FF"/>
            </a:extrusionClr>
          </a:sp3d>
        </p:spPr>
        <p:txBody>
          <a:bodyPr wrap="none" anchor="ctr">
            <a:flatTx/>
          </a:bodyPr>
          <a:lstStyle/>
          <a:p>
            <a:endParaRPr lang="ru-RU" sz="2600">
              <a:solidFill>
                <a:srgbClr val="0099FF"/>
              </a:solidFill>
              <a:latin typeface="Comic Sans MS" pitchFamily="66" charset="0"/>
            </a:endParaRPr>
          </a:p>
        </p:txBody>
      </p:sp>
      <p:sp>
        <p:nvSpPr>
          <p:cNvPr id="23565" name="AutoShape 13"/>
          <p:cNvSpPr>
            <a:spLocks noChangeArrowheads="1"/>
          </p:cNvSpPr>
          <p:nvPr/>
        </p:nvSpPr>
        <p:spPr bwMode="auto">
          <a:xfrm>
            <a:off x="6156325" y="4437063"/>
            <a:ext cx="2376488" cy="1441450"/>
          </a:xfrm>
          <a:prstGeom prst="cloudCallout">
            <a:avLst>
              <a:gd name="adj1" fmla="val 8051"/>
              <a:gd name="adj2" fmla="val 8593"/>
            </a:avLst>
          </a:prstGeom>
          <a:gradFill rotWithShape="1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28680" name="Picture 4" descr="твердое тело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50825" y="1700213"/>
            <a:ext cx="2233613" cy="167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1" name="Picture 5" descr="жидкость"/>
          <p:cNvPicPr>
            <a:picLocks noChangeAspect="1" noChangeArrowheads="1" noCrop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132138" y="1773238"/>
            <a:ext cx="2235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2" name="Picture 11" descr="газ"/>
          <p:cNvPicPr>
            <a:picLocks noChangeAspect="1" noChangeArrowheads="1" noCrop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372225" y="1773238"/>
            <a:ext cx="2232025" cy="167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0" grpId="0" animBg="1"/>
      <p:bldP spid="28674" grpId="0"/>
      <p:bldP spid="23558" grpId="0" animBg="1"/>
      <p:bldP spid="23561" grpId="0" animBg="1"/>
      <p:bldP spid="2356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61" name="Oval 17"/>
          <p:cNvSpPr>
            <a:spLocks noChangeArrowheads="1"/>
          </p:cNvSpPr>
          <p:nvPr/>
        </p:nvSpPr>
        <p:spPr bwMode="auto">
          <a:xfrm>
            <a:off x="1476375" y="4500563"/>
            <a:ext cx="1727200" cy="287337"/>
          </a:xfrm>
          <a:prstGeom prst="ellipse">
            <a:avLst/>
          </a:prstGeom>
          <a:solidFill>
            <a:schemeClr val="bg1"/>
          </a:solidFill>
          <a:ln w="9525">
            <a:round/>
            <a:headEnd/>
            <a:tailEnd/>
          </a:ln>
          <a:scene3d>
            <a:camera prst="legacyObliqueBottom"/>
            <a:lightRig rig="legacyFlat4" dir="b"/>
          </a:scene3d>
          <a:sp3d extrusionH="2513000" prstMaterial="legacyMatte">
            <a:bevelT w="13500" h="13500" prst="angle"/>
            <a:bevelB w="13500" h="13500" prst="angle"/>
            <a:extrusionClr>
              <a:schemeClr val="bg1"/>
            </a:extrusionClr>
          </a:sp3d>
        </p:spPr>
        <p:txBody>
          <a:bodyPr wrap="none" anchor="ctr">
            <a:spAutoFit/>
            <a:flatTx/>
          </a:bodyPr>
          <a:lstStyle/>
          <a:p>
            <a:endParaRPr lang="ru-RU" sz="2600">
              <a:solidFill>
                <a:srgbClr val="0099FF"/>
              </a:solidFill>
              <a:latin typeface="Comic Sans MS" pitchFamily="66" charset="0"/>
            </a:endParaRPr>
          </a:p>
        </p:txBody>
      </p:sp>
      <p:sp>
        <p:nvSpPr>
          <p:cNvPr id="57359" name="Oval 15"/>
          <p:cNvSpPr>
            <a:spLocks noChangeArrowheads="1"/>
          </p:cNvSpPr>
          <p:nvPr/>
        </p:nvSpPr>
        <p:spPr bwMode="auto">
          <a:xfrm>
            <a:off x="2916238" y="1844675"/>
            <a:ext cx="1727200" cy="287338"/>
          </a:xfrm>
          <a:prstGeom prst="ellipse">
            <a:avLst/>
          </a:prstGeom>
          <a:solidFill>
            <a:schemeClr val="bg1"/>
          </a:solidFill>
          <a:ln w="9525">
            <a:round/>
            <a:headEnd/>
            <a:tailEnd/>
          </a:ln>
          <a:scene3d>
            <a:camera prst="legacyObliqueBottom"/>
            <a:lightRig rig="legacyFlat4" dir="b"/>
          </a:scene3d>
          <a:sp3d extrusionH="2513000" prstMaterial="legacyMatte">
            <a:bevelT w="13500" h="13500" prst="angle"/>
            <a:bevelB w="13500" h="13500" prst="angle"/>
            <a:extrusionClr>
              <a:schemeClr val="bg1"/>
            </a:extrusionClr>
          </a:sp3d>
        </p:spPr>
        <p:txBody>
          <a:bodyPr wrap="none" anchor="ctr">
            <a:spAutoFit/>
            <a:flatTx/>
          </a:bodyPr>
          <a:lstStyle/>
          <a:p>
            <a:endParaRPr lang="ru-RU" sz="2600">
              <a:solidFill>
                <a:srgbClr val="0099FF"/>
              </a:solidFill>
              <a:latin typeface="Comic Sans MS" pitchFamily="66" charset="0"/>
            </a:endParaRPr>
          </a:p>
        </p:txBody>
      </p:sp>
      <p:sp>
        <p:nvSpPr>
          <p:cNvPr id="57355" name="Oval 11"/>
          <p:cNvSpPr>
            <a:spLocks noChangeArrowheads="1"/>
          </p:cNvSpPr>
          <p:nvPr/>
        </p:nvSpPr>
        <p:spPr bwMode="auto">
          <a:xfrm>
            <a:off x="179388" y="1844675"/>
            <a:ext cx="1727200" cy="287338"/>
          </a:xfrm>
          <a:prstGeom prst="ellipse">
            <a:avLst/>
          </a:prstGeom>
          <a:solidFill>
            <a:schemeClr val="bg1"/>
          </a:solidFill>
          <a:ln w="9525">
            <a:round/>
            <a:headEnd/>
            <a:tailEnd/>
          </a:ln>
          <a:scene3d>
            <a:camera prst="legacyObliqueBottom"/>
            <a:lightRig rig="legacyFlat4" dir="b"/>
          </a:scene3d>
          <a:sp3d extrusionH="2513000" prstMaterial="legacyMatte">
            <a:bevelT w="13500" h="13500" prst="angle"/>
            <a:bevelB w="13500" h="13500" prst="angle"/>
            <a:extrusionClr>
              <a:schemeClr val="bg1"/>
            </a:extrusionClr>
          </a:sp3d>
        </p:spPr>
        <p:txBody>
          <a:bodyPr wrap="none" anchor="ctr">
            <a:spAutoFit/>
            <a:flatTx/>
          </a:bodyPr>
          <a:lstStyle/>
          <a:p>
            <a:endParaRPr lang="ru-RU" sz="2600">
              <a:solidFill>
                <a:srgbClr val="0099FF"/>
              </a:solidFill>
              <a:latin typeface="Comic Sans MS" pitchFamily="66" charset="0"/>
            </a:endParaRP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b="1">
                <a:solidFill>
                  <a:srgbClr val="666699"/>
                </a:solidFill>
              </a:rPr>
              <a:t>Проміжки між молекулами</a:t>
            </a:r>
            <a:endParaRPr lang="ru-RU" b="1">
              <a:solidFill>
                <a:srgbClr val="666699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859338" y="1600200"/>
            <a:ext cx="3827462" cy="4525963"/>
          </a:xfrm>
        </p:spPr>
        <p:txBody>
          <a:bodyPr/>
          <a:lstStyle/>
          <a:p>
            <a:r>
              <a:rPr lang="uk-UA">
                <a:solidFill>
                  <a:srgbClr val="808000"/>
                </a:solidFill>
              </a:rPr>
              <a:t>Між молекулами (атомами) існують проміжки.</a:t>
            </a:r>
          </a:p>
          <a:p>
            <a:r>
              <a:rPr lang="ru-RU">
                <a:solidFill>
                  <a:srgbClr val="808000"/>
                </a:solidFill>
              </a:rPr>
              <a:t>Докази: зміна об’єму речовини та явище дифузії.  </a:t>
            </a:r>
            <a:endParaRPr lang="ru-RU" b="1">
              <a:solidFill>
                <a:srgbClr val="808000"/>
              </a:solidFill>
            </a:endParaRPr>
          </a:p>
        </p:txBody>
      </p:sp>
      <p:sp>
        <p:nvSpPr>
          <p:cNvPr id="57356" name="Oval 12"/>
          <p:cNvSpPr>
            <a:spLocks noChangeArrowheads="1"/>
          </p:cNvSpPr>
          <p:nvPr/>
        </p:nvSpPr>
        <p:spPr bwMode="auto">
          <a:xfrm>
            <a:off x="179388" y="2205038"/>
            <a:ext cx="1727200" cy="287337"/>
          </a:xfrm>
          <a:prstGeom prst="ellipse">
            <a:avLst/>
          </a:prstGeom>
          <a:solidFill>
            <a:srgbClr val="6699FF"/>
          </a:solidFill>
          <a:ln w="9525">
            <a:round/>
            <a:headEnd/>
            <a:tailEnd/>
          </a:ln>
          <a:scene3d>
            <a:camera prst="legacyObliqueBottom"/>
            <a:lightRig rig="legacyFlat4" dir="b"/>
          </a:scene3d>
          <a:sp3d extrusionH="1801800" prstMaterial="legacyMatte">
            <a:bevelT w="13500" h="13500" prst="angle"/>
            <a:bevelB w="13500" h="13500" prst="angle"/>
            <a:extrusionClr>
              <a:srgbClr val="6699FF"/>
            </a:extrusionClr>
          </a:sp3d>
        </p:spPr>
        <p:txBody>
          <a:bodyPr wrap="none" anchor="ctr">
            <a:spAutoFit/>
            <a:flatTx/>
          </a:bodyPr>
          <a:lstStyle/>
          <a:p>
            <a:endParaRPr lang="ru-RU" sz="2600">
              <a:solidFill>
                <a:srgbClr val="0099FF"/>
              </a:solidFill>
              <a:latin typeface="Comic Sans MS" pitchFamily="66" charset="0"/>
            </a:endParaRPr>
          </a:p>
        </p:txBody>
      </p:sp>
      <p:sp>
        <p:nvSpPr>
          <p:cNvPr id="57371" name="Line 27"/>
          <p:cNvSpPr>
            <a:spLocks noChangeShapeType="1"/>
          </p:cNvSpPr>
          <p:nvPr/>
        </p:nvSpPr>
        <p:spPr bwMode="auto">
          <a:xfrm>
            <a:off x="2051050" y="2781300"/>
            <a:ext cx="720725" cy="0"/>
          </a:xfrm>
          <a:prstGeom prst="line">
            <a:avLst/>
          </a:prstGeom>
          <a:noFill/>
          <a:ln w="76200">
            <a:solidFill>
              <a:srgbClr val="C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57370" name="Line 26"/>
          <p:cNvSpPr>
            <a:spLocks noChangeShapeType="1"/>
          </p:cNvSpPr>
          <p:nvPr/>
        </p:nvSpPr>
        <p:spPr bwMode="auto">
          <a:xfrm rot="5400000">
            <a:off x="2050256" y="2782094"/>
            <a:ext cx="720725" cy="1588"/>
          </a:xfrm>
          <a:prstGeom prst="line">
            <a:avLst/>
          </a:prstGeom>
          <a:noFill/>
          <a:ln w="76200">
            <a:solidFill>
              <a:srgbClr val="C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57360" name="Oval 16"/>
          <p:cNvSpPr>
            <a:spLocks noChangeArrowheads="1"/>
          </p:cNvSpPr>
          <p:nvPr/>
        </p:nvSpPr>
        <p:spPr bwMode="auto">
          <a:xfrm>
            <a:off x="2916238" y="2205038"/>
            <a:ext cx="1727200" cy="287337"/>
          </a:xfrm>
          <a:prstGeom prst="ellipse">
            <a:avLst/>
          </a:prstGeom>
          <a:solidFill>
            <a:srgbClr val="CCECFF"/>
          </a:solidFill>
          <a:ln w="9525">
            <a:round/>
            <a:headEnd/>
            <a:tailEnd/>
          </a:ln>
          <a:scene3d>
            <a:camera prst="legacyObliqueBottom"/>
            <a:lightRig rig="legacyFlat4" dir="b"/>
          </a:scene3d>
          <a:sp3d extrusionH="1801800" prstMaterial="legacyMatte">
            <a:bevelT w="13500" h="13500" prst="angle"/>
            <a:bevelB w="13500" h="13500" prst="angle"/>
            <a:extrusionClr>
              <a:srgbClr val="CCECFF"/>
            </a:extrusionClr>
          </a:sp3d>
        </p:spPr>
        <p:txBody>
          <a:bodyPr wrap="none" anchor="ctr">
            <a:spAutoFit/>
            <a:flatTx/>
          </a:bodyPr>
          <a:lstStyle/>
          <a:p>
            <a:endParaRPr lang="ru-RU" sz="2600">
              <a:solidFill>
                <a:srgbClr val="0099FF"/>
              </a:solidFill>
              <a:latin typeface="Comic Sans MS" pitchFamily="66" charset="0"/>
            </a:endParaRPr>
          </a:p>
        </p:txBody>
      </p:sp>
      <p:sp>
        <p:nvSpPr>
          <p:cNvPr id="57368" name="Line 24"/>
          <p:cNvSpPr>
            <a:spLocks noChangeShapeType="1"/>
          </p:cNvSpPr>
          <p:nvPr/>
        </p:nvSpPr>
        <p:spPr bwMode="auto">
          <a:xfrm>
            <a:off x="2051050" y="4005263"/>
            <a:ext cx="720725" cy="0"/>
          </a:xfrm>
          <a:prstGeom prst="line">
            <a:avLst/>
          </a:prstGeom>
          <a:noFill/>
          <a:ln w="76200">
            <a:solidFill>
              <a:srgbClr val="C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57369" name="Line 25"/>
          <p:cNvSpPr>
            <a:spLocks noChangeShapeType="1"/>
          </p:cNvSpPr>
          <p:nvPr/>
        </p:nvSpPr>
        <p:spPr bwMode="auto">
          <a:xfrm>
            <a:off x="2051050" y="4221163"/>
            <a:ext cx="720725" cy="0"/>
          </a:xfrm>
          <a:prstGeom prst="line">
            <a:avLst/>
          </a:prstGeom>
          <a:noFill/>
          <a:ln w="76200">
            <a:solidFill>
              <a:srgbClr val="C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57362" name="Oval 18"/>
          <p:cNvSpPr>
            <a:spLocks noChangeArrowheads="1"/>
          </p:cNvSpPr>
          <p:nvPr/>
        </p:nvSpPr>
        <p:spPr bwMode="auto">
          <a:xfrm>
            <a:off x="1476375" y="4932363"/>
            <a:ext cx="1727200" cy="287337"/>
          </a:xfrm>
          <a:prstGeom prst="ellipse">
            <a:avLst/>
          </a:prstGeom>
          <a:solidFill>
            <a:srgbClr val="99CCFF"/>
          </a:solidFill>
          <a:ln w="9525">
            <a:round/>
            <a:headEnd/>
            <a:tailEnd/>
          </a:ln>
          <a:scene3d>
            <a:camera prst="legacyObliqueBottom"/>
            <a:lightRig rig="legacyFlat4" dir="b"/>
          </a:scene3d>
          <a:sp3d extrusionH="1624000" prstMaterial="legacyMatte">
            <a:bevelT w="13500" h="13500" prst="angle"/>
            <a:bevelB w="13500" h="13500" prst="angle"/>
            <a:extrusionClr>
              <a:srgbClr val="99CCFF"/>
            </a:extrusionClr>
          </a:sp3d>
        </p:spPr>
        <p:txBody>
          <a:bodyPr wrap="none" anchor="ctr">
            <a:spAutoFit/>
            <a:flatTx/>
          </a:bodyPr>
          <a:lstStyle/>
          <a:p>
            <a:endParaRPr lang="ru-RU" sz="2600">
              <a:solidFill>
                <a:srgbClr val="0099FF"/>
              </a:solidFill>
              <a:latin typeface="Comic Sans MS" pitchFamily="66" charset="0"/>
            </a:endParaRPr>
          </a:p>
        </p:txBody>
      </p:sp>
      <p:sp>
        <p:nvSpPr>
          <p:cNvPr id="57366" name="Text Box 22"/>
          <p:cNvSpPr txBox="1">
            <a:spLocks noChangeArrowheads="1"/>
          </p:cNvSpPr>
          <p:nvPr/>
        </p:nvSpPr>
        <p:spPr bwMode="auto">
          <a:xfrm>
            <a:off x="3368675" y="3716338"/>
            <a:ext cx="982663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000" b="1">
                <a:solidFill>
                  <a:srgbClr val="009900"/>
                </a:solidFill>
                <a:latin typeface="Times New Roman" pitchFamily="18" charset="0"/>
              </a:rPr>
              <a:t>1 літр</a:t>
            </a:r>
          </a:p>
          <a:p>
            <a:pPr algn="ctr"/>
            <a:r>
              <a:rPr lang="ru-RU" sz="2000" b="1">
                <a:solidFill>
                  <a:srgbClr val="009900"/>
                </a:solidFill>
                <a:latin typeface="Times New Roman" pitchFamily="18" charset="0"/>
              </a:rPr>
              <a:t>спирту</a:t>
            </a:r>
          </a:p>
        </p:txBody>
      </p:sp>
      <p:sp>
        <p:nvSpPr>
          <p:cNvPr id="57365" name="Text Box 21"/>
          <p:cNvSpPr txBox="1">
            <a:spLocks noChangeArrowheads="1"/>
          </p:cNvSpPr>
          <p:nvPr/>
        </p:nvSpPr>
        <p:spPr bwMode="auto">
          <a:xfrm>
            <a:off x="301625" y="3644900"/>
            <a:ext cx="854075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000" b="1">
                <a:solidFill>
                  <a:srgbClr val="009900"/>
                </a:solidFill>
                <a:latin typeface="Times New Roman" pitchFamily="18" charset="0"/>
              </a:rPr>
              <a:t>1 літр</a:t>
            </a:r>
          </a:p>
          <a:p>
            <a:pPr algn="ctr"/>
            <a:r>
              <a:rPr lang="ru-RU" sz="2000" b="1">
                <a:solidFill>
                  <a:srgbClr val="009900"/>
                </a:solidFill>
                <a:latin typeface="Times New Roman" pitchFamily="18" charset="0"/>
              </a:rPr>
              <a:t>води</a:t>
            </a:r>
          </a:p>
        </p:txBody>
      </p:sp>
      <p:sp>
        <p:nvSpPr>
          <p:cNvPr id="57364" name="Text Box 20"/>
          <p:cNvSpPr txBox="1">
            <a:spLocks noChangeArrowheads="1"/>
          </p:cNvSpPr>
          <p:nvPr/>
        </p:nvSpPr>
        <p:spPr bwMode="auto">
          <a:xfrm>
            <a:off x="755650" y="6156325"/>
            <a:ext cx="3260725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009900"/>
                </a:solidFill>
                <a:latin typeface="Times New Roman" pitchFamily="18" charset="0"/>
              </a:rPr>
              <a:t>суміш</a:t>
            </a:r>
          </a:p>
          <a:p>
            <a:pPr algn="ctr"/>
            <a:r>
              <a:rPr lang="ru-RU" sz="2000" b="1">
                <a:solidFill>
                  <a:srgbClr val="009900"/>
                </a:solidFill>
                <a:latin typeface="Times New Roman" pitchFamily="18" charset="0"/>
              </a:rPr>
              <a:t>менше 2-х літров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7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7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7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7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7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7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7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7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7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7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7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7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57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61" grpId="0" animBg="1"/>
      <p:bldP spid="57359" grpId="0" animBg="1"/>
      <p:bldP spid="57355" grpId="0" animBg="1"/>
      <p:bldP spid="14338" grpId="0"/>
      <p:bldP spid="57356" grpId="0" animBg="1"/>
      <p:bldP spid="57371" grpId="0" animBg="1"/>
      <p:bldP spid="57370" grpId="0" animBg="1"/>
      <p:bldP spid="57360" grpId="0" animBg="1"/>
      <p:bldP spid="57368" grpId="0" animBg="1"/>
      <p:bldP spid="57369" grpId="0" animBg="1"/>
      <p:bldP spid="57362" grpId="0" animBg="1"/>
      <p:bldP spid="57366" grpId="0"/>
      <p:bldP spid="57365" grpId="0"/>
      <p:bldP spid="5736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b="1">
                <a:solidFill>
                  <a:srgbClr val="666699"/>
                </a:solidFill>
              </a:rPr>
              <a:t>Атоми</a:t>
            </a:r>
            <a:endParaRPr lang="ru-RU" b="1">
              <a:solidFill>
                <a:srgbClr val="666699"/>
              </a:solidFill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uk-UA" b="1" i="1">
                <a:solidFill>
                  <a:srgbClr val="009900"/>
                </a:solidFill>
              </a:rPr>
              <a:t>Атом</a:t>
            </a:r>
            <a:r>
              <a:rPr lang="uk-UA">
                <a:solidFill>
                  <a:srgbClr val="00CC66"/>
                </a:solidFill>
              </a:rPr>
              <a:t> – </a:t>
            </a:r>
            <a:r>
              <a:rPr lang="uk-UA">
                <a:solidFill>
                  <a:srgbClr val="808000"/>
                </a:solidFill>
              </a:rPr>
              <a:t>це найменша частинка тіла. У перекладі з грецької </a:t>
            </a:r>
            <a:r>
              <a:rPr lang="uk-UA" b="1" i="1">
                <a:solidFill>
                  <a:srgbClr val="808000"/>
                </a:solidFill>
              </a:rPr>
              <a:t>atomos</a:t>
            </a:r>
            <a:r>
              <a:rPr lang="uk-UA" i="1">
                <a:solidFill>
                  <a:srgbClr val="808000"/>
                </a:solidFill>
              </a:rPr>
              <a:t> </a:t>
            </a:r>
            <a:r>
              <a:rPr lang="uk-UA">
                <a:solidFill>
                  <a:srgbClr val="808000"/>
                </a:solidFill>
              </a:rPr>
              <a:t>– “неподільний”. </a:t>
            </a:r>
          </a:p>
          <a:p>
            <a:r>
              <a:rPr lang="uk-UA">
                <a:solidFill>
                  <a:srgbClr val="808000"/>
                </a:solidFill>
              </a:rPr>
              <a:t>Існують різні види атомів, які називають хімічними елементами і занесені до Періодичної системи хімічних елементів Д.І.Менделєєва.</a:t>
            </a:r>
            <a:endParaRPr lang="ru-RU">
              <a:solidFill>
                <a:srgbClr val="8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b="1">
                <a:solidFill>
                  <a:srgbClr val="666699"/>
                </a:solidFill>
              </a:rPr>
              <a:t>Будова атома</a:t>
            </a:r>
            <a:endParaRPr lang="ru-RU" b="1">
              <a:solidFill>
                <a:srgbClr val="666699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0" y="1600200"/>
            <a:ext cx="4114800" cy="452596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uk-UA">
                <a:solidFill>
                  <a:srgbClr val="808000"/>
                </a:solidFill>
              </a:rPr>
              <a:t>Атом складається з </a:t>
            </a:r>
            <a:r>
              <a:rPr lang="uk-UA" b="1" i="1">
                <a:solidFill>
                  <a:srgbClr val="009900"/>
                </a:solidFill>
              </a:rPr>
              <a:t>позитивно зарядженого ядра</a:t>
            </a:r>
            <a:r>
              <a:rPr lang="uk-UA">
                <a:solidFill>
                  <a:srgbClr val="808000"/>
                </a:solidFill>
              </a:rPr>
              <a:t>, оточеного хмарою легких частинок – </a:t>
            </a:r>
            <a:r>
              <a:rPr lang="uk-UA" b="1" i="1">
                <a:solidFill>
                  <a:srgbClr val="009900"/>
                </a:solidFill>
              </a:rPr>
              <a:t>електронів</a:t>
            </a:r>
            <a:r>
              <a:rPr lang="uk-UA">
                <a:solidFill>
                  <a:srgbClr val="808000"/>
                </a:solidFill>
              </a:rPr>
              <a:t>, які мають </a:t>
            </a:r>
            <a:r>
              <a:rPr lang="uk-UA" b="1" i="1">
                <a:solidFill>
                  <a:srgbClr val="009900"/>
                </a:solidFill>
              </a:rPr>
              <a:t>негативний заряд.</a:t>
            </a:r>
            <a:endParaRPr lang="ru-RU" b="1" i="1">
              <a:solidFill>
                <a:srgbClr val="009900"/>
              </a:solidFill>
            </a:endParaRPr>
          </a:p>
        </p:txBody>
      </p:sp>
      <p:pic>
        <p:nvPicPr>
          <p:cNvPr id="15364" name="Picture 4" descr="image00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23850" y="1700213"/>
            <a:ext cx="4103688" cy="3851275"/>
          </a:xfrm>
          <a:prstGeom prst="rect">
            <a:avLst/>
          </a:prstGeom>
          <a:noFill/>
        </p:spPr>
      </p:pic>
      <p:pic>
        <p:nvPicPr>
          <p:cNvPr id="15365" name="Picture 5" descr="AG00564_"/>
          <p:cNvPicPr>
            <a:picLocks noChangeAspect="1" noChangeArrowheads="1" noCrop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164388" y="5373688"/>
            <a:ext cx="1257300" cy="962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b="1">
                <a:solidFill>
                  <a:srgbClr val="666699"/>
                </a:solidFill>
              </a:rPr>
              <a:t>Цікаво</a:t>
            </a:r>
            <a:endParaRPr lang="ru-RU" b="1">
              <a:solidFill>
                <a:srgbClr val="666699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2400">
                <a:solidFill>
                  <a:srgbClr val="808000"/>
                </a:solidFill>
              </a:rPr>
              <a:t>Станом на 2005 рік науці відомо лише 116 різних атомів.</a:t>
            </a:r>
            <a:endParaRPr lang="ru-RU" sz="2400">
              <a:solidFill>
                <a:srgbClr val="808000"/>
              </a:solidFill>
            </a:endParaRPr>
          </a:p>
          <a:p>
            <a:pPr>
              <a:lnSpc>
                <a:spcPct val="90000"/>
              </a:lnSpc>
            </a:pPr>
            <a:r>
              <a:rPr lang="ru-RU" sz="2400">
                <a:solidFill>
                  <a:srgbClr val="808000"/>
                </a:solidFill>
              </a:rPr>
              <a:t>Якщо розмір молекули збільшити до розмірів точки, то товщина людської волосини дорівнювала б 40 м, а людина, стоячи на поверхні Землі, впиралась би головою до Місяця.  </a:t>
            </a:r>
          </a:p>
          <a:p>
            <a:pPr>
              <a:lnSpc>
                <a:spcPct val="90000"/>
              </a:lnSpc>
            </a:pPr>
            <a:r>
              <a:rPr lang="ru-RU" sz="2400">
                <a:solidFill>
                  <a:srgbClr val="808000"/>
                </a:solidFill>
              </a:rPr>
              <a:t>Якщо забрати простір з усіх атомів людського тіла, то все, що залишиться зможе пролізти крізь вушко голки.   </a:t>
            </a:r>
          </a:p>
          <a:p>
            <a:pPr>
              <a:lnSpc>
                <a:spcPct val="90000"/>
              </a:lnSpc>
            </a:pPr>
            <a:r>
              <a:rPr lang="ru-RU" sz="2400">
                <a:solidFill>
                  <a:srgbClr val="808000"/>
                </a:solidFill>
              </a:rPr>
              <a:t>Якщо з дитячого гумового м’ячика наповненого воднем (масою 3г), кожну секунду випускати по 1 млн молекул. То знадобиться 30 млрд років.  </a:t>
            </a:r>
            <a:endParaRPr lang="ru-RU" sz="2400" b="1">
              <a:solidFill>
                <a:srgbClr val="808000"/>
              </a:solidFill>
            </a:endParaRPr>
          </a:p>
        </p:txBody>
      </p:sp>
      <p:pic>
        <p:nvPicPr>
          <p:cNvPr id="16388" name="Picture 4" descr="6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372225" y="333375"/>
            <a:ext cx="330200" cy="7921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000" b="1">
                <a:solidFill>
                  <a:srgbClr val="666699"/>
                </a:solidFill>
              </a:rPr>
              <a:t>Визначення розмірів малих тіл методом рядів</a:t>
            </a:r>
            <a:endParaRPr lang="ru-RU" sz="4000" b="1">
              <a:solidFill>
                <a:srgbClr val="666699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90488" indent="-90488">
              <a:buFontTx/>
              <a:buAutoNum type="arabicPeriod"/>
            </a:pPr>
            <a:r>
              <a:rPr lang="ru-RU">
                <a:solidFill>
                  <a:srgbClr val="808000"/>
                </a:solidFill>
              </a:rPr>
              <a:t>Розмістити деяку кількість тіл одне біля одного в ряд.</a:t>
            </a:r>
          </a:p>
          <a:p>
            <a:pPr marL="90488" indent="-90488">
              <a:buFontTx/>
              <a:buAutoNum type="arabicPeriod"/>
            </a:pPr>
            <a:r>
              <a:rPr lang="ru-RU">
                <a:solidFill>
                  <a:srgbClr val="808000"/>
                </a:solidFill>
              </a:rPr>
              <a:t>Виміряти довжину ряду і розрахувати за формулою розмір "l" одного тіла.</a:t>
            </a:r>
          </a:p>
          <a:p>
            <a:pPr marL="90488" indent="-90488">
              <a:buFontTx/>
              <a:buNone/>
            </a:pPr>
            <a:r>
              <a:rPr lang="ru-RU">
                <a:solidFill>
                  <a:srgbClr val="808000"/>
                </a:solidFill>
              </a:rPr>
              <a:t> </a:t>
            </a:r>
          </a:p>
          <a:p>
            <a:pPr marL="90488" indent="-90488"/>
            <a:endParaRPr lang="ru-RU">
              <a:solidFill>
                <a:srgbClr val="808000"/>
              </a:solidFill>
            </a:endParaRPr>
          </a:p>
          <a:p>
            <a:pPr marL="90488" indent="-90488">
              <a:buFontTx/>
              <a:buNone/>
            </a:pPr>
            <a:r>
              <a:rPr lang="ru-RU">
                <a:solidFill>
                  <a:srgbClr val="808000"/>
                </a:solidFill>
              </a:rPr>
              <a:t>N – кількість тіл в ряді</a:t>
            </a:r>
            <a:br>
              <a:rPr lang="ru-RU">
                <a:solidFill>
                  <a:srgbClr val="808000"/>
                </a:solidFill>
              </a:rPr>
            </a:br>
            <a:r>
              <a:rPr lang="ru-RU">
                <a:solidFill>
                  <a:srgbClr val="808000"/>
                </a:solidFill>
              </a:rPr>
              <a:t>L – довжина ряду</a:t>
            </a:r>
          </a:p>
        </p:txBody>
      </p:sp>
      <p:graphicFrame>
        <p:nvGraphicFramePr>
          <p:cNvPr id="23558" name="Object 6"/>
          <p:cNvGraphicFramePr>
            <a:graphicFrameLocks noChangeAspect="1"/>
          </p:cNvGraphicFramePr>
          <p:nvPr/>
        </p:nvGraphicFramePr>
        <p:xfrm>
          <a:off x="3348038" y="3709988"/>
          <a:ext cx="2016125" cy="1181100"/>
        </p:xfrm>
        <a:graphic>
          <a:graphicData uri="http://schemas.openxmlformats.org/presentationml/2006/ole">
            <p:oleObj spid="_x0000_s23558" name="Формула" r:id="rId3" imgW="520560" imgH="304560" progId="Equation.3">
              <p:embed/>
            </p:oleObj>
          </a:graphicData>
        </a:graphic>
      </p:graphicFrame>
      <p:pic>
        <p:nvPicPr>
          <p:cNvPr id="23560" name="Picture 8" descr="h13"/>
          <p:cNvPicPr>
            <a:picLocks noChangeAspect="1" noChangeArrowheads="1" noCrop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019925" y="5229225"/>
            <a:ext cx="1219200" cy="828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2" name="Picture 6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2339975" y="188913"/>
            <a:ext cx="4967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 sz="2400" b="1">
                <a:solidFill>
                  <a:schemeClr val="bg1"/>
                </a:solidFill>
              </a:rPr>
              <a:t>Визначення діаметра проволки</a:t>
            </a:r>
            <a:endParaRPr lang="ru-RU" sz="2400" b="1">
              <a:solidFill>
                <a:schemeClr val="bg1"/>
              </a:solidFill>
            </a:endParaRP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5292725" y="908050"/>
            <a:ext cx="11287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>
                <a:solidFill>
                  <a:schemeClr val="bg1"/>
                </a:solidFill>
              </a:rPr>
              <a:t>40 витків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1476375" y="1052513"/>
            <a:ext cx="1128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>
                <a:solidFill>
                  <a:schemeClr val="bg1"/>
                </a:solidFill>
              </a:rPr>
              <a:t>30 витків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1476375" y="4797425"/>
            <a:ext cx="12557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>
                <a:solidFill>
                  <a:schemeClr val="bg1"/>
                </a:solidFill>
              </a:rPr>
              <a:t>100 витків</a:t>
            </a:r>
            <a:endParaRPr lang="ru-RU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b="1">
                <a:solidFill>
                  <a:srgbClr val="666699"/>
                </a:solidFill>
              </a:rPr>
              <a:t>Гіпотеза Демокріта</a:t>
            </a:r>
            <a:endParaRPr lang="ru-RU" b="1">
              <a:solidFill>
                <a:srgbClr val="666699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3635375" y="1600200"/>
            <a:ext cx="5051425" cy="4924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>
                <a:solidFill>
                  <a:srgbClr val="808000"/>
                </a:solidFill>
              </a:rPr>
              <a:t>Демокріт вважав, що усі тіла складаються з атомів.</a:t>
            </a:r>
          </a:p>
          <a:p>
            <a:pPr>
              <a:lnSpc>
                <a:spcPct val="90000"/>
              </a:lnSpc>
            </a:pPr>
            <a:r>
              <a:rPr lang="ru-RU" sz="2400">
                <a:solidFill>
                  <a:srgbClr val="808000"/>
                </a:solidFill>
              </a:rPr>
              <a:t>Атоми неподільні, їх не можливо знищити і вони знаходяться в безперервному русі.</a:t>
            </a:r>
          </a:p>
          <a:p>
            <a:pPr>
              <a:lnSpc>
                <a:spcPct val="90000"/>
              </a:lnSpc>
            </a:pPr>
            <a:r>
              <a:rPr lang="ru-RU" sz="2400">
                <a:solidFill>
                  <a:srgbClr val="808000"/>
                </a:solidFill>
              </a:rPr>
              <a:t>Атоми безкінечно різноманітні, мають нерівності, якими зчіплюються один з одним, утворюючи всі матеріальні тіла.</a:t>
            </a:r>
          </a:p>
          <a:p>
            <a:pPr>
              <a:lnSpc>
                <a:spcPct val="90000"/>
              </a:lnSpc>
            </a:pPr>
            <a:r>
              <a:rPr lang="ru-RU" sz="2400">
                <a:solidFill>
                  <a:srgbClr val="808000"/>
                </a:solidFill>
              </a:rPr>
              <a:t>В природі існують лише атоми та пустота. </a:t>
            </a:r>
          </a:p>
        </p:txBody>
      </p:sp>
      <p:pic>
        <p:nvPicPr>
          <p:cNvPr id="3076" name="Picture 4" descr="Демокрит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95288" y="1844675"/>
            <a:ext cx="3236912" cy="3600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b="1">
                <a:solidFill>
                  <a:srgbClr val="666699"/>
                </a:solidFill>
              </a:rPr>
              <a:t>Молекули</a:t>
            </a:r>
            <a:endParaRPr lang="ru-RU" b="1">
              <a:solidFill>
                <a:srgbClr val="666699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uk-UA">
                <a:solidFill>
                  <a:srgbClr val="808000"/>
                </a:solidFill>
              </a:rPr>
              <a:t>Молекула – найменша частинка речовини, що має її основні хімічні властивості та складається з атомів.</a:t>
            </a:r>
          </a:p>
          <a:p>
            <a:r>
              <a:rPr lang="uk-UA">
                <a:solidFill>
                  <a:srgbClr val="808000"/>
                </a:solidFill>
              </a:rPr>
              <a:t>Молекула солі – солена, молекула цукру – солодка.</a:t>
            </a:r>
          </a:p>
          <a:p>
            <a:r>
              <a:rPr lang="uk-UA">
                <a:solidFill>
                  <a:srgbClr val="808000"/>
                </a:solidFill>
              </a:rPr>
              <a:t>Розміри атомів дуже малі і приблизно дорівнюють        м.</a:t>
            </a:r>
            <a:endParaRPr lang="ru-RU">
              <a:solidFill>
                <a:srgbClr val="808000"/>
              </a:solidFill>
            </a:endParaRPr>
          </a:p>
        </p:txBody>
      </p:sp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3132138" y="4797425"/>
          <a:ext cx="863600" cy="531813"/>
        </p:xfrm>
        <a:graphic>
          <a:graphicData uri="http://schemas.openxmlformats.org/presentationml/2006/ole">
            <p:oleObj spid="_x0000_s4101" name="Формула" r:id="rId3" imgW="330120" imgH="203040" progId="Equation.3">
              <p:embed/>
            </p:oleObj>
          </a:graphicData>
        </a:graphic>
      </p:graphicFrame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235825" y="333375"/>
            <a:ext cx="1630363" cy="16081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2627313" y="350838"/>
            <a:ext cx="30495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uk-UA" sz="2400" b="1">
                <a:solidFill>
                  <a:schemeClr val="bg1"/>
                </a:solidFill>
              </a:rPr>
              <a:t>Розміри молекул</a:t>
            </a:r>
            <a:endParaRPr lang="ru-RU" sz="2400" b="1">
              <a:solidFill>
                <a:schemeClr val="bg1"/>
              </a:solidFill>
            </a:endParaRP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187450" y="2420938"/>
            <a:ext cx="15779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>
                <a:solidFill>
                  <a:schemeClr val="bg1"/>
                </a:solidFill>
              </a:rPr>
              <a:t>Молекула</a:t>
            </a:r>
          </a:p>
          <a:p>
            <a:r>
              <a:rPr lang="uk-UA">
                <a:solidFill>
                  <a:schemeClr val="bg1"/>
                </a:solidFill>
              </a:rPr>
              <a:t>0,0000003мм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3708400" y="2708275"/>
            <a:ext cx="9540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>
                <a:solidFill>
                  <a:schemeClr val="bg1"/>
                </a:solidFill>
              </a:rPr>
              <a:t>Яблуко</a:t>
            </a:r>
          </a:p>
          <a:p>
            <a:r>
              <a:rPr lang="uk-UA">
                <a:solidFill>
                  <a:schemeClr val="bg1"/>
                </a:solidFill>
              </a:rPr>
              <a:t>61мм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6496050" y="2800350"/>
            <a:ext cx="13954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>
                <a:solidFill>
                  <a:schemeClr val="bg1"/>
                </a:solidFill>
              </a:rPr>
              <a:t>Земна куля</a:t>
            </a:r>
          </a:p>
          <a:p>
            <a:r>
              <a:rPr lang="uk-UA">
                <a:solidFill>
                  <a:schemeClr val="bg1"/>
                </a:solidFill>
              </a:rPr>
              <a:t>12742 км</a:t>
            </a:r>
            <a:endParaRPr lang="ru-RU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2555875" y="333375"/>
            <a:ext cx="2952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 sz="2400" b="1">
                <a:solidFill>
                  <a:schemeClr val="bg1"/>
                </a:solidFill>
              </a:rPr>
              <a:t>Кількість молекул</a:t>
            </a:r>
            <a:endParaRPr lang="ru-RU" sz="2400" b="1">
              <a:solidFill>
                <a:schemeClr val="bg1"/>
              </a:solidFill>
            </a:endParaRP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692275" y="1557338"/>
            <a:ext cx="2797175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>
                <a:solidFill>
                  <a:schemeClr val="bg1"/>
                </a:solidFill>
              </a:rPr>
              <a:t>В 1см</a:t>
            </a:r>
            <a:r>
              <a:rPr lang="en-US">
                <a:solidFill>
                  <a:schemeClr val="bg1"/>
                </a:solidFill>
                <a:cs typeface="Arial" charset="0"/>
              </a:rPr>
              <a:t>³</a:t>
            </a:r>
            <a:r>
              <a:rPr lang="uk-UA">
                <a:solidFill>
                  <a:schemeClr val="bg1"/>
                </a:solidFill>
                <a:cs typeface="Arial" charset="0"/>
              </a:rPr>
              <a:t> повітря міститься</a:t>
            </a:r>
          </a:p>
          <a:p>
            <a:r>
              <a:rPr lang="uk-UA">
                <a:solidFill>
                  <a:schemeClr val="bg1"/>
                </a:solidFill>
                <a:cs typeface="Arial" charset="0"/>
              </a:rPr>
              <a:t>27000000000000000</a:t>
            </a:r>
          </a:p>
          <a:p>
            <a:r>
              <a:rPr lang="uk-UA">
                <a:solidFill>
                  <a:schemeClr val="bg1"/>
                </a:solidFill>
                <a:cs typeface="Arial" charset="0"/>
              </a:rPr>
              <a:t> молекул</a:t>
            </a:r>
            <a:endParaRPr lang="en-US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2679700" y="4168775"/>
            <a:ext cx="14541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>
                <a:solidFill>
                  <a:schemeClr val="bg1"/>
                </a:solidFill>
              </a:rPr>
              <a:t>1000000000</a:t>
            </a:r>
          </a:p>
          <a:p>
            <a:r>
              <a:rPr lang="uk-UA">
                <a:solidFill>
                  <a:schemeClr val="bg1"/>
                </a:solidFill>
              </a:rPr>
              <a:t>молекул за </a:t>
            </a:r>
          </a:p>
          <a:p>
            <a:r>
              <a:rPr lang="uk-UA">
                <a:solidFill>
                  <a:schemeClr val="bg1"/>
                </a:solidFill>
              </a:rPr>
              <a:t>секунду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5724525" y="3068638"/>
            <a:ext cx="2025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>
                <a:solidFill>
                  <a:schemeClr val="bg1"/>
                </a:solidFill>
              </a:rPr>
              <a:t>Населення Землі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5508625" y="5876925"/>
            <a:ext cx="2498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>
                <a:solidFill>
                  <a:schemeClr val="bg1"/>
                </a:solidFill>
              </a:rPr>
              <a:t>Куля (0,007мм)</a:t>
            </a:r>
          </a:p>
          <a:p>
            <a:r>
              <a:rPr lang="uk-UA">
                <a:solidFill>
                  <a:schemeClr val="bg1"/>
                </a:solidFill>
              </a:rPr>
              <a:t>з молекулами повітря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1979613" y="5949950"/>
            <a:ext cx="1155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>
                <a:solidFill>
                  <a:schemeClr val="bg1"/>
                </a:solidFill>
              </a:rPr>
              <a:t>900 років</a:t>
            </a:r>
            <a:endParaRPr lang="ru-RU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b="1">
                <a:solidFill>
                  <a:srgbClr val="666699"/>
                </a:solidFill>
              </a:rPr>
              <a:t>Як побачити молекулу?</a:t>
            </a:r>
            <a:endParaRPr lang="ru-RU" b="1">
              <a:solidFill>
                <a:srgbClr val="666699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2205038"/>
            <a:ext cx="3394075" cy="3733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uk-UA">
                <a:solidFill>
                  <a:srgbClr val="808000"/>
                </a:solidFill>
              </a:rPr>
              <a:t>Побачити молекули можна за допомогою</a:t>
            </a:r>
            <a:r>
              <a:rPr lang="uk-UA">
                <a:solidFill>
                  <a:srgbClr val="009900"/>
                </a:solidFill>
              </a:rPr>
              <a:t> </a:t>
            </a:r>
            <a:r>
              <a:rPr lang="uk-UA" b="1" i="1">
                <a:solidFill>
                  <a:srgbClr val="009900"/>
                </a:solidFill>
              </a:rPr>
              <a:t>електронного мікроскопа.</a:t>
            </a:r>
            <a:endParaRPr lang="ru-RU" b="1" i="1">
              <a:solidFill>
                <a:srgbClr val="009900"/>
              </a:solidFill>
            </a:endParaRPr>
          </a:p>
        </p:txBody>
      </p:sp>
      <p:pic>
        <p:nvPicPr>
          <p:cNvPr id="13316" name="Picture 4" descr="мікроскоп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500694" y="1785926"/>
            <a:ext cx="3189602" cy="48577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3543300" y="423863"/>
            <a:ext cx="1673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 sz="2400" b="1">
                <a:solidFill>
                  <a:schemeClr val="bg1"/>
                </a:solidFill>
              </a:rPr>
              <a:t>Молекула</a:t>
            </a:r>
            <a:endParaRPr lang="ru-RU" sz="2400" b="1">
              <a:solidFill>
                <a:schemeClr val="bg1"/>
              </a:solidFill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5148263" y="1196975"/>
            <a:ext cx="163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>
                <a:solidFill>
                  <a:schemeClr val="bg1"/>
                </a:solidFill>
              </a:rPr>
              <a:t>Збільшення в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3635375" y="1628775"/>
            <a:ext cx="1114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>
                <a:solidFill>
                  <a:schemeClr val="bg1"/>
                </a:solidFill>
              </a:rPr>
              <a:t>2000 раз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6516688" y="1628775"/>
            <a:ext cx="1622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>
                <a:solidFill>
                  <a:schemeClr val="bg1"/>
                </a:solidFill>
              </a:rPr>
              <a:t>10000000 раз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395288" y="6021388"/>
            <a:ext cx="17827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>
                <a:solidFill>
                  <a:schemeClr val="bg1"/>
                </a:solidFill>
              </a:rPr>
              <a:t>Краплина води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3543300" y="5897563"/>
            <a:ext cx="723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>
                <a:solidFill>
                  <a:schemeClr val="bg1"/>
                </a:solidFill>
              </a:rPr>
              <a:t>Вода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6372225" y="5876925"/>
            <a:ext cx="20970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uk-UA">
                <a:solidFill>
                  <a:schemeClr val="bg1"/>
                </a:solidFill>
              </a:rPr>
              <a:t>Модель молекули</a:t>
            </a:r>
          </a:p>
          <a:p>
            <a:pPr algn="ctr"/>
            <a:r>
              <a:rPr lang="uk-UA">
                <a:solidFill>
                  <a:schemeClr val="bg1"/>
                </a:solidFill>
              </a:rPr>
              <a:t>води</a:t>
            </a:r>
            <a:endParaRPr lang="ru-RU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b="1">
                <a:solidFill>
                  <a:srgbClr val="666699"/>
                </a:solidFill>
              </a:rPr>
              <a:t>Як добути молекулу із речовини?</a:t>
            </a:r>
            <a:endParaRPr lang="ru-RU" sz="4000" b="1">
              <a:solidFill>
                <a:srgbClr val="666699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060575"/>
            <a:ext cx="8229600" cy="4525963"/>
          </a:xfrm>
        </p:spPr>
        <p:txBody>
          <a:bodyPr/>
          <a:lstStyle/>
          <a:p>
            <a:r>
              <a:rPr lang="uk-UA">
                <a:solidFill>
                  <a:srgbClr val="808000"/>
                </a:solidFill>
              </a:rPr>
              <a:t>З </a:t>
            </a:r>
            <a:r>
              <a:rPr lang="uk-UA" b="1" i="1">
                <a:solidFill>
                  <a:srgbClr val="009900"/>
                </a:solidFill>
              </a:rPr>
              <a:t>твердого</a:t>
            </a:r>
            <a:r>
              <a:rPr lang="uk-UA">
                <a:solidFill>
                  <a:srgbClr val="808000"/>
                </a:solidFill>
              </a:rPr>
              <a:t> тіла – </a:t>
            </a:r>
            <a:r>
              <a:rPr lang="uk-UA" b="1" i="1">
                <a:solidFill>
                  <a:srgbClr val="009900"/>
                </a:solidFill>
              </a:rPr>
              <a:t>механічним подрібненням.</a:t>
            </a:r>
          </a:p>
          <a:p>
            <a:r>
              <a:rPr lang="uk-UA" b="1" i="1">
                <a:solidFill>
                  <a:srgbClr val="009900"/>
                </a:solidFill>
              </a:rPr>
              <a:t>Рідину</a:t>
            </a:r>
            <a:r>
              <a:rPr lang="uk-UA">
                <a:solidFill>
                  <a:srgbClr val="808000"/>
                </a:solidFill>
              </a:rPr>
              <a:t> можна розділити на</a:t>
            </a:r>
            <a:r>
              <a:rPr lang="uk-UA" b="1" i="1">
                <a:solidFill>
                  <a:srgbClr val="009900"/>
                </a:solidFill>
              </a:rPr>
              <a:t> краплі</a:t>
            </a:r>
            <a:r>
              <a:rPr lang="uk-UA">
                <a:solidFill>
                  <a:srgbClr val="808000"/>
                </a:solidFill>
              </a:rPr>
              <a:t> або </a:t>
            </a:r>
            <a:r>
              <a:rPr lang="uk-UA" b="1" i="1">
                <a:solidFill>
                  <a:srgbClr val="009900"/>
                </a:solidFill>
              </a:rPr>
              <a:t>пару</a:t>
            </a:r>
            <a:r>
              <a:rPr lang="uk-UA">
                <a:solidFill>
                  <a:srgbClr val="808000"/>
                </a:solidFill>
              </a:rPr>
              <a:t>.</a:t>
            </a:r>
          </a:p>
          <a:p>
            <a:r>
              <a:rPr lang="uk-UA">
                <a:solidFill>
                  <a:srgbClr val="808000"/>
                </a:solidFill>
              </a:rPr>
              <a:t>Молекули </a:t>
            </a:r>
            <a:r>
              <a:rPr lang="uk-UA" b="1" i="1">
                <a:solidFill>
                  <a:srgbClr val="009900"/>
                </a:solidFill>
              </a:rPr>
              <a:t>газу</a:t>
            </a:r>
            <a:r>
              <a:rPr lang="uk-UA">
                <a:solidFill>
                  <a:srgbClr val="808000"/>
                </a:solidFill>
              </a:rPr>
              <a:t> можна отримати, створюючи </a:t>
            </a:r>
            <a:r>
              <a:rPr lang="uk-UA" b="1" i="1">
                <a:solidFill>
                  <a:srgbClr val="009900"/>
                </a:solidFill>
              </a:rPr>
              <a:t>розріджене середовище</a:t>
            </a:r>
            <a:r>
              <a:rPr lang="uk-UA">
                <a:solidFill>
                  <a:srgbClr val="808000"/>
                </a:solidFill>
              </a:rPr>
              <a:t>.</a:t>
            </a:r>
            <a:endParaRPr lang="ru-RU">
              <a:solidFill>
                <a:srgbClr val="8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b="1">
                <a:solidFill>
                  <a:srgbClr val="666699"/>
                </a:solidFill>
              </a:rPr>
              <a:t>Прості речовини</a:t>
            </a:r>
            <a:endParaRPr lang="ru-RU" b="1">
              <a:solidFill>
                <a:srgbClr val="666699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484313"/>
            <a:ext cx="8435975" cy="1328737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uk-UA" b="1" i="1">
                <a:solidFill>
                  <a:srgbClr val="009900"/>
                </a:solidFill>
              </a:rPr>
              <a:t>Простими </a:t>
            </a:r>
            <a:r>
              <a:rPr lang="uk-UA">
                <a:solidFill>
                  <a:srgbClr val="808000"/>
                </a:solidFill>
              </a:rPr>
              <a:t>називаються речовини, що складаються з одного виду атомів.</a:t>
            </a:r>
            <a:endParaRPr lang="ru-RU">
              <a:solidFill>
                <a:srgbClr val="808000"/>
              </a:solidFill>
            </a:endParaRP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7235825" y="5011738"/>
            <a:ext cx="941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 sz="2400" b="1">
                <a:solidFill>
                  <a:srgbClr val="009900"/>
                </a:solidFill>
              </a:rPr>
              <a:t>Озон</a:t>
            </a:r>
            <a:endParaRPr lang="ru-RU" sz="2400" b="1">
              <a:solidFill>
                <a:srgbClr val="009900"/>
              </a:solidFill>
            </a:endParaRP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042988" y="4940300"/>
            <a:ext cx="1268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 sz="2400" b="1">
                <a:solidFill>
                  <a:srgbClr val="009900"/>
                </a:solidFill>
              </a:rPr>
              <a:t>Кисень</a:t>
            </a:r>
            <a:endParaRPr lang="ru-RU" sz="2400" b="1">
              <a:solidFill>
                <a:srgbClr val="009900"/>
              </a:solidFill>
            </a:endParaRPr>
          </a:p>
        </p:txBody>
      </p:sp>
      <p:pic>
        <p:nvPicPr>
          <p:cNvPr id="19464" name="Picture 8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348038" y="4868863"/>
            <a:ext cx="2736850" cy="1747837"/>
          </a:xfrm>
          <a:prstGeom prst="rect">
            <a:avLst/>
          </a:prstGeom>
          <a:noFill/>
        </p:spPr>
      </p:pic>
      <p:pic>
        <p:nvPicPr>
          <p:cNvPr id="19465" name="Picture 9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227763" y="2997200"/>
            <a:ext cx="2698750" cy="1862138"/>
          </a:xfrm>
          <a:prstGeom prst="rect">
            <a:avLst/>
          </a:prstGeom>
          <a:noFill/>
        </p:spPr>
      </p:pic>
      <p:pic>
        <p:nvPicPr>
          <p:cNvPr id="19466" name="Picture 10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23850" y="2924175"/>
            <a:ext cx="2808288" cy="1882775"/>
          </a:xfrm>
          <a:prstGeom prst="rect">
            <a:avLst/>
          </a:prstGeom>
          <a:noFill/>
        </p:spPr>
      </p:pic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4356100" y="4364038"/>
            <a:ext cx="890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 sz="2400" b="1">
                <a:solidFill>
                  <a:srgbClr val="009900"/>
                </a:solidFill>
              </a:rPr>
              <a:t>Азот</a:t>
            </a:r>
            <a:endParaRPr lang="ru-RU" sz="2400" b="1">
              <a:solidFill>
                <a:srgbClr val="00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62" grpId="0"/>
      <p:bldP spid="19463" grpId="0"/>
      <p:bldP spid="1946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450</TotalTime>
  <Words>478</Words>
  <Application>Microsoft Office PowerPoint</Application>
  <PresentationFormat>Экран (4:3)</PresentationFormat>
  <Paragraphs>87</Paragraphs>
  <Slides>18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0" baseType="lpstr">
      <vt:lpstr>Поток</vt:lpstr>
      <vt:lpstr>Формула</vt:lpstr>
      <vt:lpstr>Будова речовини</vt:lpstr>
      <vt:lpstr>Гіпотеза Демокріта</vt:lpstr>
      <vt:lpstr>Молекули</vt:lpstr>
      <vt:lpstr>Слайд 4</vt:lpstr>
      <vt:lpstr>Слайд 5</vt:lpstr>
      <vt:lpstr>Як побачити молекулу?</vt:lpstr>
      <vt:lpstr>Слайд 7</vt:lpstr>
      <vt:lpstr>Як добути молекулу із речовини?</vt:lpstr>
      <vt:lpstr>Прості речовини</vt:lpstr>
      <vt:lpstr>Складні речовини</vt:lpstr>
      <vt:lpstr>Молекули і речовини</vt:lpstr>
      <vt:lpstr>Молекули льоду, води, водяної пари </vt:lpstr>
      <vt:lpstr>Проміжки між молекулами</vt:lpstr>
      <vt:lpstr>Атоми</vt:lpstr>
      <vt:lpstr>Будова атома</vt:lpstr>
      <vt:lpstr>Цікаво</vt:lpstr>
      <vt:lpstr>Визначення розмірів малих тіл методом рядів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Будова речовини</dc:title>
  <dc:creator>User</dc:creator>
  <cp:lastModifiedBy>User</cp:lastModifiedBy>
  <cp:revision>18</cp:revision>
  <dcterms:created xsi:type="dcterms:W3CDTF">2009-04-14T14:48:13Z</dcterms:created>
  <dcterms:modified xsi:type="dcterms:W3CDTF">2013-10-09T12:49:59Z</dcterms:modified>
</cp:coreProperties>
</file>