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58" r:id="rId5"/>
    <p:sldId id="266" r:id="rId6"/>
    <p:sldId id="260" r:id="rId7"/>
    <p:sldId id="263" r:id="rId8"/>
    <p:sldId id="259" r:id="rId9"/>
    <p:sldId id="261" r:id="rId10"/>
    <p:sldId id="270" r:id="rId11"/>
    <p:sldId id="271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70" autoAdjust="0"/>
    <p:restoredTop sz="94660"/>
  </p:normalViewPr>
  <p:slideViewPr>
    <p:cSldViewPr>
      <p:cViewPr varScale="1">
        <p:scale>
          <a:sx n="74" d="100"/>
          <a:sy n="74" d="100"/>
        </p:scale>
        <p:origin x="-5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Жидкие кристаллы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Подготовила: </a:t>
            </a:r>
          </a:p>
          <a:p>
            <a:r>
              <a:rPr lang="ru-RU" dirty="0" err="1" smtClean="0"/>
              <a:t>Кальченко</a:t>
            </a:r>
            <a:r>
              <a:rPr lang="ru-RU" dirty="0" smtClean="0"/>
              <a:t> Алёна</a:t>
            </a:r>
            <a:endParaRPr lang="ru-RU" dirty="0"/>
          </a:p>
        </p:txBody>
      </p:sp>
    </p:spTree>
  </p:cSld>
  <p:clrMapOvr>
    <a:masterClrMapping/>
  </p:clrMapOvr>
  <p:transition spd="med" advTm="3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э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000240"/>
            <a:ext cx="8775724" cy="3286148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85728"/>
            <a:ext cx="8305800" cy="1143000"/>
          </a:xfrm>
        </p:spPr>
        <p:txBody>
          <a:bodyPr/>
          <a:lstStyle/>
          <a:p>
            <a:pPr algn="ctr"/>
            <a:r>
              <a:rPr lang="ru-RU" dirty="0" smtClean="0"/>
              <a:t>Различие молекул ЖК  </a:t>
            </a:r>
            <a:endParaRPr lang="ru-RU" dirty="0"/>
          </a:p>
        </p:txBody>
      </p:sp>
    </p:spTree>
  </p:cSld>
  <p:clrMapOvr>
    <a:masterClrMapping/>
  </p:clrMapOvr>
  <p:transition spd="med" advTm="5000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Жидкие кристаллы в биологии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14488"/>
            <a:ext cx="8715436" cy="514351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ru-RU" dirty="0" smtClean="0"/>
              <a:t>	 </a:t>
            </a:r>
            <a:r>
              <a:rPr lang="ru-RU" sz="3300" dirty="0" smtClean="0"/>
              <a:t>	Многим </a:t>
            </a:r>
            <a:r>
              <a:rPr lang="ru-RU" sz="3300" dirty="0" smtClean="0"/>
              <a:t>структурным образованиям живого организма свойственно жидкокристаллическое состояние. Структура жидких кристаллов оказалась удобной для биологических процессов. Она соединяет в себе устойчивость к внешним воздействиям с гибкостью и пластичностью.</a:t>
            </a:r>
          </a:p>
          <a:p>
            <a:pPr>
              <a:lnSpc>
                <a:spcPct val="120000"/>
              </a:lnSpc>
              <a:buNone/>
            </a:pPr>
            <a:r>
              <a:rPr lang="ru-RU" sz="3300" dirty="0" smtClean="0"/>
              <a:t>		Среди </a:t>
            </a:r>
            <a:r>
              <a:rPr lang="ru-RU" sz="3300" dirty="0" smtClean="0"/>
              <a:t>биоорганических веществ особенно распространены </a:t>
            </a:r>
            <a:r>
              <a:rPr lang="ru-RU" sz="3300" dirty="0" err="1" smtClean="0"/>
              <a:t>лиотропные</a:t>
            </a:r>
            <a:r>
              <a:rPr lang="ru-RU" sz="3300" dirty="0" smtClean="0"/>
              <a:t> жидкие кристаллы. Их образуют полипептиды, эфиры холестерина, </a:t>
            </a:r>
            <a:r>
              <a:rPr lang="ru-RU" sz="3300" dirty="0" err="1" smtClean="0"/>
              <a:t>цереброзиды</a:t>
            </a:r>
            <a:r>
              <a:rPr lang="ru-RU" sz="3300" dirty="0" smtClean="0"/>
              <a:t>, вирусы. Сложные биологически активные молекулы (например, ДНК) и даже макроскопические тела (например, вирусы) также могут находиться в жидкокристаллическом состоянии. </a:t>
            </a:r>
            <a:r>
              <a:rPr lang="ru-RU" sz="3300" dirty="0" smtClean="0"/>
              <a:t>Жидкие кристаллы играют важную роль в ряде механизмов жизнедеятельности человеческого организма. Некоторые </a:t>
            </a:r>
            <a:r>
              <a:rPr lang="ru-RU" sz="3300" dirty="0" smtClean="0"/>
              <a:t>болезни (атеросклероз, желчнокаменная болезнь), связанные с появлением в организме твердых кристаллов, проходят через стадию возникновения жидкокристаллического состояния.</a:t>
            </a:r>
            <a:endParaRPr lang="ru-RU" sz="3300" dirty="0"/>
          </a:p>
        </p:txBody>
      </p:sp>
    </p:spTree>
  </p:cSld>
  <p:clrMapOvr>
    <a:masterClrMapping/>
  </p:clrMapOvr>
  <p:transition spd="med" advTm="20000"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Применение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8"/>
            <a:ext cx="8786874" cy="535782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ru-RU" dirty="0" smtClean="0"/>
              <a:t>		Одно из важных направлений использования жидких кристаллов —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термография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		Так же ЖК используются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 медицине</a:t>
            </a:r>
            <a:r>
              <a:rPr lang="ru-RU" dirty="0" smtClean="0"/>
              <a:t>. С помощью ЖК обнаруживают пары́ вредных химических соединений и опасные для здоровья человека гамма- и ультрафиолетовое излучения. 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	</a:t>
            </a:r>
            <a:r>
              <a:rPr lang="ru-RU" dirty="0" smtClean="0"/>
              <a:t>	На основе жидких кристаллов созданы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измерители давления</a:t>
            </a:r>
            <a:r>
              <a:rPr lang="ru-RU" dirty="0" smtClean="0"/>
              <a:t>,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детекторы ультразвука</a:t>
            </a:r>
            <a:r>
              <a:rPr lang="ru-RU" dirty="0" smtClean="0"/>
              <a:t>,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температурные датчики</a:t>
            </a:r>
            <a:r>
              <a:rPr lang="ru-RU" dirty="0" smtClean="0"/>
              <a:t>,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модуляторы света,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индикаторные устройства </a:t>
            </a:r>
            <a:r>
              <a:rPr lang="ru-RU" dirty="0" smtClean="0"/>
              <a:t>. 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	</a:t>
            </a:r>
            <a:r>
              <a:rPr lang="ru-RU" dirty="0" smtClean="0"/>
              <a:t>	Но самая многообещающая область применения жидкокристаллических веществ —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информационная техника</a:t>
            </a:r>
            <a:r>
              <a:rPr lang="ru-RU" dirty="0" smtClean="0"/>
              <a:t>. От первых индикаторов, знакомых всем по электронным часам, до цветных телевизоров с жидкокристаллическим экраном размером с почтовую открытку прошло лишь несколько лет. Такие телевизоры дают изображение весьма высокого качества, потребляя меньшее количество </a:t>
            </a:r>
            <a:r>
              <a:rPr lang="ru-RU" dirty="0" smtClean="0"/>
              <a:t>энергии. </a:t>
            </a:r>
            <a:endParaRPr lang="ru-RU" dirty="0"/>
          </a:p>
        </p:txBody>
      </p:sp>
    </p:spTree>
  </p:cSld>
  <p:clrMapOvr>
    <a:masterClrMapping/>
  </p:clrMapOvr>
  <p:transition spd="med" advTm="31000"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о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929198"/>
            <a:ext cx="2718958" cy="1794512"/>
          </a:xfrm>
          <a:prstGeom prst="round2DiagRect">
            <a:avLst/>
          </a:prstGeom>
        </p:spPr>
      </p:pic>
      <p:pic>
        <p:nvPicPr>
          <p:cNvPr id="10" name="Рисунок 9" descr="ю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54" y="4071942"/>
            <a:ext cx="2867030" cy="2050510"/>
          </a:xfrm>
          <a:prstGeom prst="rect">
            <a:avLst/>
          </a:prstGeom>
        </p:spPr>
      </p:pic>
      <p:pic>
        <p:nvPicPr>
          <p:cNvPr id="8" name="Рисунок 7" descr="л.jpg"/>
          <p:cNvPicPr>
            <a:picLocks noChangeAspect="1"/>
          </p:cNvPicPr>
          <p:nvPr/>
        </p:nvPicPr>
        <p:blipFill>
          <a:blip r:embed="rId4"/>
          <a:srcRect l="4508" t="5223" r="4997" b="10098"/>
          <a:stretch>
            <a:fillRect/>
          </a:stretch>
        </p:blipFill>
        <p:spPr>
          <a:xfrm rot="19203243">
            <a:off x="6238536" y="4380490"/>
            <a:ext cx="2844503" cy="1774458"/>
          </a:xfrm>
          <a:prstGeom prst="round2Diag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429684" cy="53578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ru-RU" dirty="0" smtClean="0"/>
              <a:t>	 </a:t>
            </a:r>
            <a:r>
              <a:rPr lang="ru-RU" dirty="0" smtClean="0"/>
              <a:t>	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Жидкие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криста́ллы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/>
              <a:t>- вещества</a:t>
            </a:r>
            <a:r>
              <a:rPr lang="ru-RU" dirty="0" smtClean="0"/>
              <a:t>, находящиеся в промежуточном между твердым кристаллическим и изотропным жидким, в так называемом мезоморфном </a:t>
            </a:r>
            <a:r>
              <a:rPr lang="ru-RU" dirty="0" err="1" smtClean="0"/>
              <a:t>состоянии.Они</a:t>
            </a:r>
            <a:r>
              <a:rPr lang="ru-RU" dirty="0" smtClean="0"/>
              <a:t> делятся на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лиотропные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/>
              <a:t> и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термотропные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/>
              <a:t>ЖК, 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термотропные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/>
              <a:t>разделяются на </a:t>
            </a:r>
            <a:r>
              <a:rPr lang="ru-RU" dirty="0" err="1" smtClean="0"/>
              <a:t>нематические</a:t>
            </a:r>
            <a:r>
              <a:rPr lang="ru-RU" dirty="0" smtClean="0"/>
              <a:t>, </a:t>
            </a:r>
            <a:r>
              <a:rPr lang="ru-RU" dirty="0" err="1" smtClean="0"/>
              <a:t>смектические</a:t>
            </a:r>
            <a:r>
              <a:rPr lang="ru-RU" dirty="0" smtClean="0"/>
              <a:t> и </a:t>
            </a:r>
            <a:r>
              <a:rPr lang="ru-RU" dirty="0" err="1" smtClean="0"/>
              <a:t>холестерические</a:t>
            </a:r>
            <a:r>
              <a:rPr lang="ru-RU" dirty="0" smtClean="0"/>
              <a:t> жидкие кристаллы</a:t>
            </a:r>
            <a:r>
              <a:rPr lang="ru-RU" dirty="0" smtClean="0"/>
              <a:t>.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	</a:t>
            </a:r>
            <a:r>
              <a:rPr lang="ru-RU" dirty="0" smtClean="0"/>
              <a:t>	 Благодаря сильной зависимости свойств жидких кристаллов от внешних воздействий они находят разнообразное применение в </a:t>
            </a:r>
            <a:r>
              <a:rPr lang="ru-RU" dirty="0" smtClean="0"/>
              <a:t>технике. 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	</a:t>
            </a:r>
            <a:r>
              <a:rPr lang="ru-RU" dirty="0" smtClean="0"/>
              <a:t>	</a:t>
            </a:r>
            <a:r>
              <a:rPr lang="ru-RU" dirty="0" smtClean="0"/>
              <a:t> Жидкие кристаллы играют важную роль в </a:t>
            </a:r>
            <a:r>
              <a:rPr lang="ru-RU" dirty="0" smtClean="0"/>
              <a:t>ряде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 </a:t>
            </a:r>
            <a:r>
              <a:rPr lang="ru-RU" dirty="0" smtClean="0"/>
              <a:t>механизмов жизнедеятельности </a:t>
            </a:r>
            <a:endParaRPr lang="ru-RU" dirty="0" smtClean="0"/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человеческого </a:t>
            </a:r>
            <a:r>
              <a:rPr lang="ru-RU" dirty="0" smtClean="0"/>
              <a:t>организма.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  <p:transition advTm="17000">
    <p:strips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357290" y="1428736"/>
            <a:ext cx="678661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Спасибо за внимание!</a:t>
            </a:r>
            <a:endParaRPr lang="ru-RU" sz="9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 spd="med" advTm="5000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Жидкие кристаллы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Жидкие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криста́ллы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/>
              <a:t>(сокращённо ЖК) — это фазовое состояние, в которое переходят некоторые вещества при определенных условиях (температура, давление, концентрация в растворе).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250px-LiquidCrystal-MesogenOrder-SmecticPhas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3857628"/>
            <a:ext cx="3175000" cy="2501900"/>
          </a:xfrm>
          <a:prstGeom prst="rect">
            <a:avLst/>
          </a:prstGeom>
        </p:spPr>
      </p:pic>
      <p:pic>
        <p:nvPicPr>
          <p:cNvPr id="6" name="Рисунок 5" descr="Kollag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3681561"/>
            <a:ext cx="3714776" cy="2814489"/>
          </a:xfrm>
          <a:prstGeom prst="rect">
            <a:avLst/>
          </a:prstGeom>
        </p:spPr>
      </p:pic>
    </p:spTree>
  </p:cSld>
  <p:clrMapOvr>
    <a:masterClrMapping/>
  </p:clrMapOvr>
  <p:transition spd="med" advTm="8000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История открытия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85926"/>
            <a:ext cx="8429684" cy="464347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	Жидкие кристаллы открыл в 1888 г. австрийский ботаник Ф. </a:t>
            </a:r>
            <a:r>
              <a:rPr lang="ru-RU" dirty="0" err="1" smtClean="0"/>
              <a:t>Рейнитцер</a:t>
            </a:r>
            <a:r>
              <a:rPr lang="ru-RU" dirty="0" smtClean="0"/>
              <a:t>. Он обратил внимание, что у кристаллов </a:t>
            </a:r>
            <a:r>
              <a:rPr lang="ru-RU" dirty="0" err="1" smtClean="0"/>
              <a:t>холестерилбензоата</a:t>
            </a:r>
            <a:r>
              <a:rPr lang="ru-RU" dirty="0" smtClean="0"/>
              <a:t> и </a:t>
            </a:r>
            <a:r>
              <a:rPr lang="ru-RU" dirty="0" err="1" smtClean="0"/>
              <a:t>холестерилацетата</a:t>
            </a:r>
            <a:r>
              <a:rPr lang="ru-RU" dirty="0" smtClean="0"/>
              <a:t> было две точки плавления и, соответственно, два разных жидких состояния — мутное и прозрачное.</a:t>
            </a:r>
          </a:p>
          <a:p>
            <a:pPr>
              <a:buNone/>
            </a:pPr>
            <a:r>
              <a:rPr lang="ru-RU" dirty="0" smtClean="0"/>
              <a:t>		 Однако, учёные не обратили особого внимания на необычные свойства этих жидкостей. Долгое время физики и химики в принципе не признавали жидких кристаллов, потому что их существование разрушало теорию о трёх состояниях вещества: твёрдом, жидком и газообразном. Учёные относили жидкие кристаллы то к коллоидным растворам, то к эмульсиям. </a:t>
            </a:r>
            <a:endParaRPr lang="ru-RU" dirty="0"/>
          </a:p>
        </p:txBody>
      </p:sp>
    </p:spTree>
  </p:cSld>
  <p:clrMapOvr>
    <a:masterClrMapping/>
  </p:clrMapOvr>
  <p:transition spd="med" advTm="30000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Свойства жидких кристаллов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2922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	Жидкие кристаллы обладают одновременно свойствами как жидкостей (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текучесть</a:t>
            </a:r>
            <a:r>
              <a:rPr lang="ru-RU" dirty="0" smtClean="0"/>
              <a:t>), так и кристаллов (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анизотропия</a:t>
            </a:r>
            <a:r>
              <a:rPr lang="ru-RU" dirty="0" smtClean="0"/>
              <a:t>). </a:t>
            </a:r>
          </a:p>
          <a:p>
            <a:pPr>
              <a:buNone/>
            </a:pPr>
            <a:r>
              <a:rPr lang="ru-RU" dirty="0" smtClean="0"/>
              <a:t>		По структуре ЖК представляют собой вязкие жидкости, состоящие из молекул вытянутой или </a:t>
            </a:r>
            <a:r>
              <a:rPr lang="ru-RU" dirty="0" err="1" smtClean="0"/>
              <a:t>дискообразной</a:t>
            </a:r>
            <a:r>
              <a:rPr lang="ru-RU" dirty="0" smtClean="0"/>
              <a:t> формы, определённым образом упорядоченных во всем объёме этой жидкости. </a:t>
            </a:r>
          </a:p>
          <a:p>
            <a:pPr>
              <a:buNone/>
            </a:pPr>
            <a:r>
              <a:rPr lang="ru-RU" dirty="0" smtClean="0"/>
              <a:t>		Наиболее характерным свойством ЖК является их способность изменять ориентацию молекул под воздействием электрических полей, что открывает широкие возможности для применения их в промышленности. </a:t>
            </a:r>
            <a:endParaRPr lang="ru-RU" dirty="0"/>
          </a:p>
        </p:txBody>
      </p:sp>
    </p:spTree>
  </p:cSld>
  <p:clrMapOvr>
    <a:masterClrMapping/>
  </p:clrMapOvr>
  <p:transition spd="med" advTm="23000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Группы жидких кристаллов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78634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		</a:t>
            </a:r>
            <a:r>
              <a:rPr lang="ru-RU" dirty="0" smtClean="0"/>
              <a:t>По </a:t>
            </a:r>
            <a:r>
              <a:rPr lang="ru-RU" dirty="0" smtClean="0"/>
              <a:t>своим общим свойствам ЖК можно разделить на две большие группы:</a:t>
            </a:r>
          </a:p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термотропные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ЖК</a:t>
            </a:r>
            <a:r>
              <a:rPr lang="ru-RU" dirty="0" smtClean="0"/>
              <a:t>, образующиеся в результате нагревания твердого вещества и существующие в определенном интервале температур и давлений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err="1" smtClean="0"/>
              <a:t>Термотропные</a:t>
            </a:r>
            <a:r>
              <a:rPr lang="ru-RU" dirty="0" smtClean="0"/>
              <a:t> ЖК подразделяются на три больших класса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ru-RU" dirty="0" err="1" smtClean="0"/>
              <a:t>нематические</a:t>
            </a:r>
            <a:r>
              <a:rPr lang="ru-RU" dirty="0" smtClean="0"/>
              <a:t>, </a:t>
            </a:r>
            <a:r>
              <a:rPr lang="ru-RU" dirty="0" err="1" smtClean="0"/>
              <a:t>смектические</a:t>
            </a:r>
            <a:r>
              <a:rPr lang="ru-RU" dirty="0" smtClean="0"/>
              <a:t> и </a:t>
            </a:r>
            <a:r>
              <a:rPr lang="ru-RU" dirty="0" err="1" smtClean="0"/>
              <a:t>холестерические</a:t>
            </a:r>
            <a:r>
              <a:rPr lang="ru-RU" dirty="0" smtClean="0"/>
              <a:t> жидкие кристаллы.</a:t>
            </a:r>
            <a:endParaRPr lang="ru-RU" dirty="0" smtClean="0"/>
          </a:p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лиотропные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ЖК</a:t>
            </a:r>
            <a:r>
              <a:rPr lang="ru-RU" dirty="0" smtClean="0"/>
              <a:t>, которые представляют собой двух- или более компонентные системы, образующиеся в смесях </a:t>
            </a:r>
            <a:r>
              <a:rPr lang="ru-RU" dirty="0" err="1" smtClean="0"/>
              <a:t>стержневидных</a:t>
            </a:r>
            <a:r>
              <a:rPr lang="ru-RU" dirty="0" smtClean="0"/>
              <a:t> молекул данного вещества и воды (или других полярных растворителей). Эти </a:t>
            </a:r>
            <a:r>
              <a:rPr lang="ru-RU" dirty="0" err="1" smtClean="0"/>
              <a:t>стержневидные</a:t>
            </a:r>
            <a:r>
              <a:rPr lang="ru-RU" dirty="0" smtClean="0"/>
              <a:t> молекулы имеют на одном конце полярную группу, а большая часть стержня представляет собой гибкую гидрофобную углеводородную цепь. Такие вещества называются </a:t>
            </a:r>
            <a:r>
              <a:rPr lang="ru-RU" dirty="0" err="1" smtClean="0"/>
              <a:t>амфифилами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ransition spd="med" advTm="36000"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1"/>
            <a:ext cx="3000396" cy="2357454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Типы жидких </a:t>
            </a:r>
            <a:r>
              <a:rPr lang="ru-RU" sz="4000" dirty="0" err="1" smtClean="0"/>
              <a:t>кристал-лов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85720" y="2500306"/>
            <a:ext cx="2928958" cy="2507799"/>
          </a:xfrm>
        </p:spPr>
        <p:txBody>
          <a:bodyPr>
            <a:noAutofit/>
          </a:bodyPr>
          <a:lstStyle/>
          <a:p>
            <a:r>
              <a:rPr lang="ru-RU" sz="2400" dirty="0" smtClean="0"/>
              <a:t>По типу ЖК обычно разделяют на две большие группы: </a:t>
            </a:r>
            <a:r>
              <a:rPr lang="ru-RU" sz="2400" dirty="0" err="1" smtClean="0"/>
              <a:t>нематики</a:t>
            </a:r>
            <a:r>
              <a:rPr lang="ru-RU" sz="2400" dirty="0" smtClean="0"/>
              <a:t> и </a:t>
            </a:r>
            <a:r>
              <a:rPr lang="ru-RU" sz="2400" dirty="0" err="1" smtClean="0"/>
              <a:t>смектики</a:t>
            </a:r>
            <a:r>
              <a:rPr lang="ru-RU" sz="2400" dirty="0" smtClean="0"/>
              <a:t>. В свою очередь </a:t>
            </a:r>
            <a:r>
              <a:rPr lang="ru-RU" sz="2400" dirty="0" err="1" smtClean="0"/>
              <a:t>нематики</a:t>
            </a:r>
            <a:r>
              <a:rPr lang="ru-RU" sz="2400" dirty="0" smtClean="0"/>
              <a:t> подразделяются на собственно </a:t>
            </a:r>
            <a:r>
              <a:rPr lang="ru-RU" sz="2400" dirty="0" err="1" smtClean="0"/>
              <a:t>нематические</a:t>
            </a:r>
            <a:r>
              <a:rPr lang="ru-RU" sz="2400" dirty="0" smtClean="0"/>
              <a:t> и </a:t>
            </a:r>
            <a:r>
              <a:rPr lang="ru-RU" sz="2400" dirty="0" err="1" smtClean="0"/>
              <a:t>холестерические</a:t>
            </a:r>
            <a:r>
              <a:rPr lang="ru-RU" sz="2400" dirty="0" smtClean="0"/>
              <a:t> жидкие кристаллы.</a:t>
            </a:r>
            <a:endParaRPr lang="ru-RU" sz="2400" dirty="0"/>
          </a:p>
        </p:txBody>
      </p:sp>
      <p:pic>
        <p:nvPicPr>
          <p:cNvPr id="6" name="Рисунок 5" descr="images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569" t="-25994" r="-6901" b="-19789"/>
          <a:stretch>
            <a:fillRect/>
          </a:stretch>
        </p:blipFill>
        <p:spPr>
          <a:xfrm rot="420000">
            <a:off x="3206803" y="1128947"/>
            <a:ext cx="5250687" cy="41112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ransition spd="med" advTm="13000">
    <p:cover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ё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2571744"/>
            <a:ext cx="2714644" cy="3767925"/>
          </a:xfrm>
          <a:prstGeom prst="roundRect">
            <a:avLst>
              <a:gd name="adj" fmla="val 10964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600976" cy="1285884"/>
          </a:xfrm>
        </p:spPr>
        <p:txBody>
          <a:bodyPr>
            <a:noAutofit/>
          </a:bodyPr>
          <a:lstStyle/>
          <a:p>
            <a:pPr algn="ctr"/>
            <a:r>
              <a:rPr lang="ru-RU" sz="4400" dirty="0" err="1" smtClean="0"/>
              <a:t>Смектические</a:t>
            </a:r>
            <a:r>
              <a:rPr lang="ru-RU" sz="4400" dirty="0" smtClean="0"/>
              <a:t> жидкие кристаллы</a:t>
            </a:r>
            <a:endParaRPr lang="ru-RU" sz="4400" dirty="0"/>
          </a:p>
        </p:txBody>
      </p:sp>
      <p:sp>
        <p:nvSpPr>
          <p:cNvPr id="10" name="Текст 9"/>
          <p:cNvSpPr>
            <a:spLocks noGrp="1"/>
          </p:cNvSpPr>
          <p:nvPr>
            <p:ph type="body" idx="2"/>
          </p:nvPr>
        </p:nvSpPr>
        <p:spPr>
          <a:xfrm>
            <a:off x="428596" y="1714488"/>
            <a:ext cx="5500726" cy="4714908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ru-RU" dirty="0" smtClean="0"/>
              <a:t> 	</a:t>
            </a:r>
            <a:r>
              <a:rPr lang="ru-RU" sz="2400" dirty="0" smtClean="0"/>
              <a:t>Эти жидкие кристаллы имеют слоистую структуру, с несколькими вариантами расположения молекул в слоях. Слои могут без помех скользить друг по другу. </a:t>
            </a:r>
          </a:p>
          <a:p>
            <a:pPr>
              <a:lnSpc>
                <a:spcPct val="110000"/>
              </a:lnSpc>
            </a:pPr>
            <a:r>
              <a:rPr lang="ru-RU" sz="2400" dirty="0" smtClean="0"/>
              <a:t>		Каждая молекула может двигаться в двух измерениях, оставаясь в слое, и вращаться вокруг своей продольной оси. Расстояние между молекулами слоя может быть либо постоянным, либо беспорядочно меняющимся. Слои могут перемещаться друг относительно друга. </a:t>
            </a:r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243514" y="1928802"/>
            <a:ext cx="3900486" cy="43195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	</a:t>
            </a:r>
          </a:p>
        </p:txBody>
      </p:sp>
    </p:spTree>
  </p:cSld>
  <p:clrMapOvr>
    <a:masterClrMapping/>
  </p:clrMapOvr>
  <p:transition spd="med" advTm="20000"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7315224" cy="1271574"/>
          </a:xfrm>
        </p:spPr>
        <p:txBody>
          <a:bodyPr>
            <a:noAutofit/>
          </a:bodyPr>
          <a:lstStyle/>
          <a:p>
            <a:pPr algn="ctr"/>
            <a:r>
              <a:rPr lang="ru-RU" sz="4400" dirty="0" err="1" smtClean="0"/>
              <a:t>Нематические</a:t>
            </a:r>
            <a:r>
              <a:rPr lang="ru-RU" sz="4400" dirty="0" smtClean="0"/>
              <a:t> жидкие кристаллы</a:t>
            </a:r>
            <a:endParaRPr lang="ru-RU" sz="44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214282" y="1857364"/>
            <a:ext cx="5786446" cy="4786346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ru-RU" dirty="0" smtClean="0"/>
              <a:t>	</a:t>
            </a:r>
            <a:r>
              <a:rPr lang="ru-RU" sz="2400" dirty="0" smtClean="0"/>
              <a:t>В этих кристаллах отсутствует дальний порядок в расположении центров тяжести молекул, у них нет слоистой структуры, В </a:t>
            </a:r>
            <a:r>
              <a:rPr lang="ru-RU" sz="2400" dirty="0" err="1" smtClean="0"/>
              <a:t>нематических</a:t>
            </a:r>
            <a:r>
              <a:rPr lang="ru-RU" sz="2400" dirty="0" smtClean="0"/>
              <a:t> жидких кристаллах молекулы расположены параллельно или почти параллельно друг другу. </a:t>
            </a:r>
          </a:p>
          <a:p>
            <a:pPr>
              <a:lnSpc>
                <a:spcPct val="110000"/>
              </a:lnSpc>
            </a:pPr>
            <a:r>
              <a:rPr lang="ru-RU" sz="2400" dirty="0" smtClean="0"/>
              <a:t>	Они могут двигаться во всех направлениях и вращаться вокруг своих продольных осей, но при этом сохраняют ориентационный порядок: длинные оси направлены вдоль одного преимущественного направления.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572132" y="1676400"/>
            <a:ext cx="3286148" cy="4572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pic>
        <p:nvPicPr>
          <p:cNvPr id="6" name="Рисунок 5" descr="д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0097" y="1500174"/>
            <a:ext cx="3183903" cy="4999428"/>
          </a:xfrm>
          <a:prstGeom prst="rect">
            <a:avLst/>
          </a:prstGeom>
        </p:spPr>
      </p:pic>
    </p:spTree>
  </p:cSld>
  <p:clrMapOvr>
    <a:masterClrMapping/>
  </p:clrMapOvr>
  <p:transition spd="med" advTm="20000">
    <p:cover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00042"/>
            <a:ext cx="7672414" cy="1285884"/>
          </a:xfrm>
        </p:spPr>
        <p:txBody>
          <a:bodyPr>
            <a:noAutofit/>
          </a:bodyPr>
          <a:lstStyle/>
          <a:p>
            <a:pPr algn="ctr"/>
            <a:r>
              <a:rPr lang="ru-RU" sz="4400" dirty="0" err="1" smtClean="0"/>
              <a:t>Холестерические</a:t>
            </a:r>
            <a:r>
              <a:rPr lang="ru-RU" sz="4400" dirty="0" smtClean="0"/>
              <a:t> жидкие кристаллы</a:t>
            </a:r>
            <a:endParaRPr lang="ru-RU" sz="44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214282" y="1785926"/>
            <a:ext cx="6000792" cy="4857784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ru-RU" sz="2400" dirty="0" smtClean="0"/>
              <a:t>	Это </a:t>
            </a:r>
            <a:r>
              <a:rPr lang="ru-RU" sz="2400" dirty="0" err="1" smtClean="0"/>
              <a:t>нематические</a:t>
            </a:r>
            <a:r>
              <a:rPr lang="ru-RU" sz="2400" dirty="0" smtClean="0"/>
              <a:t> ЖК, но их длинные оси повернуты друг относительно друга так, что они образуют спирали, очень чувствительные к изменению температуры вследствие чрезвычайно малой энергии образования этой структуры .</a:t>
            </a:r>
          </a:p>
          <a:p>
            <a:pPr>
              <a:lnSpc>
                <a:spcPct val="110000"/>
              </a:lnSpc>
            </a:pPr>
            <a:r>
              <a:rPr lang="ru-RU" sz="2400" dirty="0" smtClean="0"/>
              <a:t>	</a:t>
            </a:r>
            <a:r>
              <a:rPr lang="ru-RU" sz="2400" dirty="0" err="1" smtClean="0"/>
              <a:t>Холестерики</a:t>
            </a:r>
            <a:r>
              <a:rPr lang="ru-RU" sz="2400" dirty="0" smtClean="0"/>
              <a:t> образуется двумя группами соединений: производными оптически активных стероидов, главным образом холестерина и нестероидными соединениями, принадлежащими к тем же классам соединений, которые образуют </a:t>
            </a:r>
            <a:r>
              <a:rPr lang="ru-RU" sz="2400" dirty="0" err="1" smtClean="0"/>
              <a:t>нематические</a:t>
            </a:r>
            <a:r>
              <a:rPr lang="ru-RU" sz="2400" dirty="0" smtClean="0"/>
              <a:t> жидкие кристаллы, но обладающими спиральностью.</a:t>
            </a:r>
            <a:endParaRPr lang="ru-RU" sz="2400" dirty="0"/>
          </a:p>
        </p:txBody>
      </p:sp>
      <p:pic>
        <p:nvPicPr>
          <p:cNvPr id="4" name="Содержимое 3" descr="ж.gif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29388" y="1857364"/>
            <a:ext cx="2214578" cy="4286280"/>
          </a:xfrm>
        </p:spPr>
      </p:pic>
    </p:spTree>
  </p:cSld>
  <p:clrMapOvr>
    <a:masterClrMapping/>
  </p:clrMapOvr>
  <p:transition spd="med" advTm="20000">
    <p:cover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199</TotalTime>
  <Words>69</Words>
  <PresentationFormat>Экран (4:3)</PresentationFormat>
  <Paragraphs>48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Жидкие кристаллы</vt:lpstr>
      <vt:lpstr>Жидкие кристаллы</vt:lpstr>
      <vt:lpstr>История открытия</vt:lpstr>
      <vt:lpstr>Свойства жидких кристаллов</vt:lpstr>
      <vt:lpstr>Группы жидких кристаллов</vt:lpstr>
      <vt:lpstr>Типы жидких кристал-лов</vt:lpstr>
      <vt:lpstr>Смектические жидкие кристаллы</vt:lpstr>
      <vt:lpstr>Нематические жидкие кристаллы</vt:lpstr>
      <vt:lpstr>Холестерические жидкие кристаллы</vt:lpstr>
      <vt:lpstr>Различие молекул ЖК  </vt:lpstr>
      <vt:lpstr>Жидкие кристаллы в биологии</vt:lpstr>
      <vt:lpstr>Применение</vt:lpstr>
      <vt:lpstr>Вывод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Жидкие кристалы</dc:title>
  <cp:lastModifiedBy>User</cp:lastModifiedBy>
  <cp:revision>62</cp:revision>
  <dcterms:modified xsi:type="dcterms:W3CDTF">2013-03-27T22:18:57Z</dcterms:modified>
</cp:coreProperties>
</file>