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68" r:id="rId6"/>
    <p:sldId id="265" r:id="rId7"/>
    <p:sldId id="270" r:id="rId8"/>
    <p:sldId id="259" r:id="rId9"/>
    <p:sldId id="260" r:id="rId10"/>
    <p:sldId id="261" r:id="rId11"/>
    <p:sldId id="266" r:id="rId12"/>
    <p:sldId id="271" r:id="rId13"/>
    <p:sldId id="262" r:id="rId14"/>
    <p:sldId id="263" r:id="rId15"/>
    <p:sldId id="264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14" autoAdjust="0"/>
  </p:normalViewPr>
  <p:slideViewPr>
    <p:cSldViewPr>
      <p:cViewPr>
        <p:scale>
          <a:sx n="94" d="100"/>
          <a:sy n="94" d="100"/>
        </p:scale>
        <p:origin x="-6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D6ACD8-73B3-4CBE-BFE1-6A4B3B8FD124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77AC1E54-F758-40B6-9EFB-23035A5B0046}">
      <dgm:prSet phldrT="[Текст]"/>
      <dgm:spPr/>
      <dgm:t>
        <a:bodyPr/>
        <a:lstStyle/>
        <a:p>
          <a:pPr algn="ctr"/>
          <a:endParaRPr lang="ru-RU" b="0" dirty="0">
            <a:solidFill>
              <a:schemeClr val="accent5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CE313E-0756-473B-B78C-01BFAD36AC4F}" type="parTrans" cxnId="{511CD247-C59B-49EA-A9E2-4F4CBADEBBCF}">
      <dgm:prSet/>
      <dgm:spPr/>
      <dgm:t>
        <a:bodyPr/>
        <a:lstStyle/>
        <a:p>
          <a:endParaRPr lang="ru-RU"/>
        </a:p>
      </dgm:t>
    </dgm:pt>
    <dgm:pt modelId="{E9817F07-715A-4EC7-B292-642DA20EFE44}" type="sibTrans" cxnId="{511CD247-C59B-49EA-A9E2-4F4CBADEBBCF}">
      <dgm:prSet/>
      <dgm:spPr/>
      <dgm:t>
        <a:bodyPr/>
        <a:lstStyle/>
        <a:p>
          <a:endParaRPr lang="ru-RU"/>
        </a:p>
      </dgm:t>
    </dgm:pt>
    <dgm:pt modelId="{A6A3AEC6-B745-4404-B995-4935D930594D}" type="pres">
      <dgm:prSet presAssocID="{83D6ACD8-73B3-4CBE-BFE1-6A4B3B8FD124}" presName="linearFlow" presStyleCnt="0">
        <dgm:presLayoutVars>
          <dgm:dir/>
          <dgm:resizeHandles val="exact"/>
        </dgm:presLayoutVars>
      </dgm:prSet>
      <dgm:spPr/>
    </dgm:pt>
    <dgm:pt modelId="{2E498960-6C4B-4C1D-A467-E814110497F8}" type="pres">
      <dgm:prSet presAssocID="{77AC1E54-F758-40B6-9EFB-23035A5B0046}" presName="composite" presStyleCnt="0"/>
      <dgm:spPr/>
    </dgm:pt>
    <dgm:pt modelId="{99EBF5C1-1ECC-41A8-B6A7-FFB983A5F87C}" type="pres">
      <dgm:prSet presAssocID="{77AC1E54-F758-40B6-9EFB-23035A5B0046}" presName="imgShp" presStyleLbl="fgImgPlace1" presStyleIdx="0" presStyleCnt="1" custScaleX="143304" custScaleY="137476" custLinFactNeighborX="-69644" custLinFactNeighborY="-140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9B0C1B1-87E4-4C93-ABB3-38C77FE3FC35}" type="pres">
      <dgm:prSet presAssocID="{77AC1E54-F758-40B6-9EFB-23035A5B0046}" presName="txShp" presStyleLbl="node1" presStyleIdx="0" presStyleCnt="1" custScaleX="114206" custScaleY="162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CD301D-C82F-45BD-850A-61499A02239D}" type="presOf" srcId="{83D6ACD8-73B3-4CBE-BFE1-6A4B3B8FD124}" destId="{A6A3AEC6-B745-4404-B995-4935D930594D}" srcOrd="0" destOrd="0" presId="urn:microsoft.com/office/officeart/2005/8/layout/vList3"/>
    <dgm:cxn modelId="{0449472A-12FC-426D-B512-B257751C91CF}" type="presOf" srcId="{77AC1E54-F758-40B6-9EFB-23035A5B0046}" destId="{09B0C1B1-87E4-4C93-ABB3-38C77FE3FC35}" srcOrd="0" destOrd="0" presId="urn:microsoft.com/office/officeart/2005/8/layout/vList3"/>
    <dgm:cxn modelId="{511CD247-C59B-49EA-A9E2-4F4CBADEBBCF}" srcId="{83D6ACD8-73B3-4CBE-BFE1-6A4B3B8FD124}" destId="{77AC1E54-F758-40B6-9EFB-23035A5B0046}" srcOrd="0" destOrd="0" parTransId="{67CE313E-0756-473B-B78C-01BFAD36AC4F}" sibTransId="{E9817F07-715A-4EC7-B292-642DA20EFE44}"/>
    <dgm:cxn modelId="{656F5009-869B-445D-A996-793527599717}" type="presParOf" srcId="{A6A3AEC6-B745-4404-B995-4935D930594D}" destId="{2E498960-6C4B-4C1D-A467-E814110497F8}" srcOrd="0" destOrd="0" presId="urn:microsoft.com/office/officeart/2005/8/layout/vList3"/>
    <dgm:cxn modelId="{474207C7-4F14-4EC1-A509-B51DC6AB6AB8}" type="presParOf" srcId="{2E498960-6C4B-4C1D-A467-E814110497F8}" destId="{99EBF5C1-1ECC-41A8-B6A7-FFB983A5F87C}" srcOrd="0" destOrd="0" presId="urn:microsoft.com/office/officeart/2005/8/layout/vList3"/>
    <dgm:cxn modelId="{8490EFFD-9824-45FA-BBFA-58916B80352D}" type="presParOf" srcId="{2E498960-6C4B-4C1D-A467-E814110497F8}" destId="{09B0C1B1-87E4-4C93-ABB3-38C77FE3FC3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F8A2F3-B715-4915-B6D2-3657C1D86BEE}" type="doc">
      <dgm:prSet loTypeId="urn:microsoft.com/office/officeart/2005/8/layout/hProcess10" loCatId="process" qsTypeId="urn:microsoft.com/office/officeart/2005/8/quickstyle/simple1" qsCatId="simple" csTypeId="urn:microsoft.com/office/officeart/2005/8/colors/colorful5" csCatId="colorful" phldr="1"/>
      <dgm:spPr/>
    </dgm:pt>
    <dgm:pt modelId="{977B8757-4E77-4DAA-9FDF-E241498F4C21}">
      <dgm:prSet phldrT="[Текст]"/>
      <dgm:spPr/>
      <dgm:t>
        <a:bodyPr/>
        <a:lstStyle/>
        <a:p>
          <a:endParaRPr lang="ru-RU" dirty="0">
            <a:solidFill>
              <a:schemeClr val="accent5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7D6756-7478-439A-9F04-41F10592B155}" type="parTrans" cxnId="{76A4D3A5-3135-40AE-A858-536D1734B39A}">
      <dgm:prSet/>
      <dgm:spPr/>
      <dgm:t>
        <a:bodyPr/>
        <a:lstStyle/>
        <a:p>
          <a:endParaRPr lang="ru-RU"/>
        </a:p>
      </dgm:t>
    </dgm:pt>
    <dgm:pt modelId="{EFC3E12E-0424-4AD4-ADA1-DA24A0608406}" type="sibTrans" cxnId="{76A4D3A5-3135-40AE-A858-536D1734B39A}">
      <dgm:prSet/>
      <dgm:spPr/>
      <dgm:t>
        <a:bodyPr/>
        <a:lstStyle/>
        <a:p>
          <a:endParaRPr lang="ru-RU"/>
        </a:p>
      </dgm:t>
    </dgm:pt>
    <dgm:pt modelId="{471A5EA7-3045-4F9A-973A-54BFA25BB7B2}" type="pres">
      <dgm:prSet presAssocID="{FCF8A2F3-B715-4915-B6D2-3657C1D86BEE}" presName="Name0" presStyleCnt="0">
        <dgm:presLayoutVars>
          <dgm:dir/>
          <dgm:resizeHandles val="exact"/>
        </dgm:presLayoutVars>
      </dgm:prSet>
      <dgm:spPr/>
    </dgm:pt>
    <dgm:pt modelId="{9C0B3D41-5AAA-4B6D-9834-670AD558C7EE}" type="pres">
      <dgm:prSet presAssocID="{977B8757-4E77-4DAA-9FDF-E241498F4C21}" presName="composite" presStyleCnt="0"/>
      <dgm:spPr/>
    </dgm:pt>
    <dgm:pt modelId="{92B5423E-2891-4687-87A7-BFE8C2901CE2}" type="pres">
      <dgm:prSet presAssocID="{977B8757-4E77-4DAA-9FDF-E241498F4C21}" presName="imagSh" presStyleLbl="bgImgPlace1" presStyleIdx="0" presStyleCnt="1" custLinFactNeighborX="-5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03B5879E-B6A4-4291-AE70-3BF6C8956FA0}" type="pres">
      <dgm:prSet presAssocID="{977B8757-4E77-4DAA-9FDF-E241498F4C21}" presName="txNode" presStyleLbl="node1" presStyleIdx="0" presStyleCnt="1" custLinFactNeighborX="817" custLinFactNeighborY="11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419149-14DE-440E-86B6-3ACC39B9CA73}" type="presOf" srcId="{FCF8A2F3-B715-4915-B6D2-3657C1D86BEE}" destId="{471A5EA7-3045-4F9A-973A-54BFA25BB7B2}" srcOrd="0" destOrd="0" presId="urn:microsoft.com/office/officeart/2005/8/layout/hProcess10"/>
    <dgm:cxn modelId="{E1E4BFFE-E565-4B14-9FDF-7F91078E28DE}" type="presOf" srcId="{977B8757-4E77-4DAA-9FDF-E241498F4C21}" destId="{03B5879E-B6A4-4291-AE70-3BF6C8956FA0}" srcOrd="0" destOrd="0" presId="urn:microsoft.com/office/officeart/2005/8/layout/hProcess10"/>
    <dgm:cxn modelId="{76A4D3A5-3135-40AE-A858-536D1734B39A}" srcId="{FCF8A2F3-B715-4915-B6D2-3657C1D86BEE}" destId="{977B8757-4E77-4DAA-9FDF-E241498F4C21}" srcOrd="0" destOrd="0" parTransId="{707D6756-7478-439A-9F04-41F10592B155}" sibTransId="{EFC3E12E-0424-4AD4-ADA1-DA24A0608406}"/>
    <dgm:cxn modelId="{6A76EE4B-F95D-483D-98BE-84596393DB14}" type="presParOf" srcId="{471A5EA7-3045-4F9A-973A-54BFA25BB7B2}" destId="{9C0B3D41-5AAA-4B6D-9834-670AD558C7EE}" srcOrd="0" destOrd="0" presId="urn:microsoft.com/office/officeart/2005/8/layout/hProcess10"/>
    <dgm:cxn modelId="{D6F716B7-5C21-4939-9B66-FDF0400BBABD}" type="presParOf" srcId="{9C0B3D41-5AAA-4B6D-9834-670AD558C7EE}" destId="{92B5423E-2891-4687-87A7-BFE8C2901CE2}" srcOrd="0" destOrd="0" presId="urn:microsoft.com/office/officeart/2005/8/layout/hProcess10"/>
    <dgm:cxn modelId="{700E7227-182E-4AA0-B240-D329F30846E0}" type="presParOf" srcId="{9C0B3D41-5AAA-4B6D-9834-670AD558C7EE}" destId="{03B5879E-B6A4-4291-AE70-3BF6C8956FA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77B0A8-7683-4D3F-A23D-A75D4723E533}" type="doc">
      <dgm:prSet loTypeId="urn:microsoft.com/office/officeart/2005/8/layout/venn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0309986-F398-4096-B7E4-AB66CA6A5404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Система реєстрації знову відкриваються астероїдів не позбавлена ​​загального інтересу, так як може бути з успіхом застосована і не для астрономічних цілей. Спочатку виписується рік відкриття планети, потім - буква, що означає півмісяць дати відкриття (рік розділений на 24 півмісяця, позначених послідовно літерами алфавіту).</a:t>
          </a:r>
        </a:p>
      </dgm:t>
    </dgm:pt>
    <dgm:pt modelId="{89941CD7-F7C2-46B6-AEA1-79DF51B22249}" type="parTrans" cxnId="{2F1797D5-42F9-4007-A50B-84A3475591F1}">
      <dgm:prSet/>
      <dgm:spPr/>
      <dgm:t>
        <a:bodyPr/>
        <a:lstStyle/>
        <a:p>
          <a:endParaRPr lang="ru-RU"/>
        </a:p>
      </dgm:t>
    </dgm:pt>
    <dgm:pt modelId="{04B47A2D-A27E-4E6B-B22F-BB8DA9E73694}" type="sibTrans" cxnId="{2F1797D5-42F9-4007-A50B-84A3475591F1}">
      <dgm:prSet/>
      <dgm:spPr/>
      <dgm:t>
        <a:bodyPr/>
        <a:lstStyle/>
        <a:p>
          <a:endParaRPr lang="ru-RU"/>
        </a:p>
      </dgm:t>
    </dgm:pt>
    <dgm:pt modelId="{C358C99C-5566-4621-A0F2-E839F047B6A8}">
      <dgm:prSet/>
      <dgm:spPr/>
      <dgm:t>
        <a:bodyPr/>
        <a:lstStyle/>
        <a:p>
          <a:r>
            <a:rPr lang="ru-RU" dirty="0"/>
            <a:t>Так як </a:t>
          </a:r>
          <a:r>
            <a:rPr lang="ru-RU" dirty="0" err="1"/>
            <a:t>протягом</a:t>
          </a:r>
          <a:r>
            <a:rPr lang="ru-RU" dirty="0"/>
            <a:t> </a:t>
          </a:r>
          <a:r>
            <a:rPr lang="ru-RU" dirty="0" err="1"/>
            <a:t>напів-місяці</a:t>
          </a:r>
          <a:r>
            <a:rPr lang="ru-RU" dirty="0"/>
            <a:t> </a:t>
          </a:r>
          <a:r>
            <a:rPr lang="ru-RU" dirty="0" err="1"/>
            <a:t>нерідко</a:t>
          </a:r>
          <a:r>
            <a:rPr lang="ru-RU" dirty="0"/>
            <a:t> </a:t>
          </a:r>
          <a:r>
            <a:rPr lang="ru-RU" dirty="0" err="1"/>
            <a:t>відкривають</a:t>
          </a:r>
          <a:r>
            <a:rPr lang="ru-RU" dirty="0"/>
            <a:t> </a:t>
          </a:r>
          <a:r>
            <a:rPr lang="ru-RU" dirty="0" err="1"/>
            <a:t>кілька</a:t>
          </a:r>
          <a:r>
            <a:rPr lang="ru-RU" dirty="0"/>
            <a:t> </a:t>
          </a:r>
          <a:r>
            <a:rPr lang="ru-RU" dirty="0" err="1"/>
            <a:t>планеток</a:t>
          </a:r>
          <a:r>
            <a:rPr lang="ru-RU" dirty="0"/>
            <a:t>, вони </a:t>
          </a:r>
          <a:r>
            <a:rPr lang="ru-RU" dirty="0" err="1"/>
            <a:t>позначаються</a:t>
          </a:r>
          <a:r>
            <a:rPr lang="ru-RU" dirty="0"/>
            <a:t> другими буквами в порядку </a:t>
          </a:r>
          <a:r>
            <a:rPr lang="ru-RU" dirty="0" err="1"/>
            <a:t>алфавіту</a:t>
          </a:r>
          <a:r>
            <a:rPr lang="ru-RU" dirty="0"/>
            <a:t>. </a:t>
          </a:r>
          <a:r>
            <a:rPr lang="ru-RU" dirty="0" err="1"/>
            <a:t>Якщо</a:t>
          </a:r>
          <a:r>
            <a:rPr lang="ru-RU" dirty="0"/>
            <a:t> 24 букв не </a:t>
          </a:r>
          <a:r>
            <a:rPr lang="ru-RU" dirty="0" err="1"/>
            <a:t>вистачає</a:t>
          </a:r>
          <a:r>
            <a:rPr lang="ru-RU" dirty="0"/>
            <a:t>, </a:t>
          </a:r>
          <a:r>
            <a:rPr lang="ru-RU" dirty="0" err="1"/>
            <a:t>повторюють</a:t>
          </a:r>
          <a:r>
            <a:rPr lang="ru-RU" dirty="0"/>
            <a:t> </a:t>
          </a:r>
          <a:r>
            <a:rPr lang="ru-RU" dirty="0" err="1"/>
            <a:t>їх</a:t>
          </a:r>
          <a:r>
            <a:rPr lang="ru-RU" dirty="0"/>
            <a:t> </a:t>
          </a:r>
          <a:r>
            <a:rPr lang="ru-RU" dirty="0" err="1"/>
            <a:t>спочатку</a:t>
          </a:r>
          <a:r>
            <a:rPr lang="ru-RU" dirty="0"/>
            <a:t>, але з числами </a:t>
          </a:r>
          <a:r>
            <a:rPr lang="ru-RU" dirty="0" err="1"/>
            <a:t>біля</a:t>
          </a:r>
          <a:r>
            <a:rPr lang="ru-RU" dirty="0"/>
            <a:t> них. </a:t>
          </a:r>
          <a:r>
            <a:rPr lang="ru-RU" dirty="0" err="1"/>
            <a:t>Після</a:t>
          </a:r>
          <a:r>
            <a:rPr lang="ru-RU" dirty="0"/>
            <a:t> </a:t>
          </a:r>
          <a:r>
            <a:rPr lang="ru-RU" dirty="0" err="1"/>
            <a:t>обчислення</a:t>
          </a:r>
          <a:r>
            <a:rPr lang="ru-RU" dirty="0"/>
            <a:t> </a:t>
          </a:r>
          <a:r>
            <a:rPr lang="ru-RU" dirty="0" err="1"/>
            <a:t>орбіти</a:t>
          </a:r>
          <a:r>
            <a:rPr lang="ru-RU" dirty="0"/>
            <a:t> </a:t>
          </a:r>
          <a:r>
            <a:rPr lang="ru-RU" dirty="0" err="1"/>
            <a:t>знову</a:t>
          </a:r>
          <a:r>
            <a:rPr lang="ru-RU" dirty="0"/>
            <a:t> </a:t>
          </a:r>
          <a:r>
            <a:rPr lang="ru-RU" dirty="0" err="1"/>
            <a:t>відкритої</a:t>
          </a:r>
          <a:r>
            <a:rPr lang="ru-RU" dirty="0"/>
            <a:t> </a:t>
          </a:r>
          <a:r>
            <a:rPr lang="ru-RU" dirty="0" err="1"/>
            <a:t>планети</a:t>
          </a:r>
          <a:r>
            <a:rPr lang="ru-RU" dirty="0"/>
            <a:t> вона </a:t>
          </a:r>
          <a:r>
            <a:rPr lang="ru-RU" dirty="0" err="1"/>
            <a:t>отримує</a:t>
          </a:r>
          <a:r>
            <a:rPr lang="ru-RU" dirty="0"/>
            <a:t> </a:t>
          </a:r>
          <a:r>
            <a:rPr lang="ru-RU" dirty="0" err="1"/>
            <a:t>порядковий</a:t>
          </a:r>
          <a:r>
            <a:rPr lang="ru-RU" dirty="0"/>
            <a:t> номер, а </a:t>
          </a:r>
          <a:r>
            <a:rPr lang="ru-RU" dirty="0" err="1"/>
            <a:t>потім</a:t>
          </a:r>
          <a:r>
            <a:rPr lang="ru-RU" dirty="0"/>
            <a:t> і </a:t>
          </a:r>
          <a:r>
            <a:rPr lang="ru-RU" dirty="0" err="1"/>
            <a:t>ім'я</a:t>
          </a:r>
          <a:r>
            <a:rPr lang="ru-RU" dirty="0"/>
            <a:t>.</a:t>
          </a:r>
        </a:p>
      </dgm:t>
    </dgm:pt>
    <dgm:pt modelId="{D054AA49-03E9-4AD3-B481-3066F45C8A05}" type="parTrans" cxnId="{E2B7ACC8-1C52-4E0A-B7C8-C19D71FDFDAC}">
      <dgm:prSet/>
      <dgm:spPr/>
      <dgm:t>
        <a:bodyPr/>
        <a:lstStyle/>
        <a:p>
          <a:endParaRPr lang="ru-RU"/>
        </a:p>
      </dgm:t>
    </dgm:pt>
    <dgm:pt modelId="{ADAE6635-355F-4909-8A9B-BC6B394BD1FC}" type="sibTrans" cxnId="{E2B7ACC8-1C52-4E0A-B7C8-C19D71FDFDAC}">
      <dgm:prSet/>
      <dgm:spPr/>
      <dgm:t>
        <a:bodyPr/>
        <a:lstStyle/>
        <a:p>
          <a:endParaRPr lang="ru-RU"/>
        </a:p>
      </dgm:t>
    </dgm:pt>
    <dgm:pt modelId="{CB41203F-0B55-4C7C-9468-F7F87766F502}">
      <dgm:prSet/>
      <dgm:spPr/>
      <dgm:t>
        <a:bodyPr/>
        <a:lstStyle/>
        <a:p>
          <a:r>
            <a:rPr lang="ru-RU" dirty="0"/>
            <a:t>З </a:t>
          </a:r>
          <a:r>
            <a:rPr lang="ru-RU" dirty="0" err="1"/>
            <a:t>безлічі</a:t>
          </a:r>
          <a:r>
            <a:rPr lang="ru-RU" dirty="0"/>
            <a:t> </a:t>
          </a:r>
          <a:r>
            <a:rPr lang="ru-RU" dirty="0" err="1"/>
            <a:t>малих</a:t>
          </a:r>
          <a:r>
            <a:rPr lang="ru-RU" dirty="0"/>
            <a:t> планет, </a:t>
          </a:r>
          <a:r>
            <a:rPr lang="ru-RU" dirty="0" err="1"/>
            <a:t>ймовірно</a:t>
          </a:r>
          <a:r>
            <a:rPr lang="ru-RU" dirty="0"/>
            <a:t>, </a:t>
          </a:r>
          <a:r>
            <a:rPr lang="ru-RU" dirty="0" err="1"/>
            <a:t>лише</a:t>
          </a:r>
          <a:r>
            <a:rPr lang="ru-RU" dirty="0"/>
            <a:t> невелика </a:t>
          </a:r>
          <a:r>
            <a:rPr lang="ru-RU" dirty="0" err="1"/>
            <a:t>частина</a:t>
          </a:r>
          <a:r>
            <a:rPr lang="ru-RU" dirty="0"/>
            <a:t> </a:t>
          </a:r>
          <a:r>
            <a:rPr lang="ru-RU" dirty="0" err="1"/>
            <a:t>поки</a:t>
          </a:r>
          <a:r>
            <a:rPr lang="ru-RU" dirty="0"/>
            <a:t> доступна </a:t>
          </a:r>
          <a:r>
            <a:rPr lang="ru-RU" dirty="0" err="1"/>
            <a:t>астрономічним</a:t>
          </a:r>
          <a:r>
            <a:rPr lang="ru-RU" dirty="0"/>
            <a:t> </a:t>
          </a:r>
          <a:r>
            <a:rPr lang="ru-RU" dirty="0" err="1"/>
            <a:t>інструментам</a:t>
          </a:r>
          <a:r>
            <a:rPr lang="ru-RU" dirty="0"/>
            <a:t>, </a:t>
          </a:r>
          <a:r>
            <a:rPr lang="ru-RU" dirty="0" err="1"/>
            <a:t>решта</a:t>
          </a:r>
          <a:r>
            <a:rPr lang="ru-RU" dirty="0"/>
            <a:t> </a:t>
          </a:r>
          <a:r>
            <a:rPr lang="ru-RU" dirty="0" err="1"/>
            <a:t>вислизають</a:t>
          </a:r>
          <a:r>
            <a:rPr lang="ru-RU" dirty="0"/>
            <a:t> </a:t>
          </a:r>
          <a:r>
            <a:rPr lang="ru-RU" dirty="0" err="1"/>
            <a:t>від</a:t>
          </a:r>
          <a:r>
            <a:rPr lang="ru-RU" dirty="0"/>
            <a:t> мереж </a:t>
          </a:r>
          <a:r>
            <a:rPr lang="ru-RU" dirty="0" err="1"/>
            <a:t>мисливців</a:t>
          </a:r>
          <a:r>
            <a:rPr lang="ru-RU" dirty="0"/>
            <a:t>. За </a:t>
          </a:r>
          <a:r>
            <a:rPr lang="ru-RU" dirty="0" err="1"/>
            <a:t>розрахунками</a:t>
          </a:r>
          <a:r>
            <a:rPr lang="ru-RU" dirty="0"/>
            <a:t> число </a:t>
          </a:r>
          <a:r>
            <a:rPr lang="ru-RU" dirty="0" err="1"/>
            <a:t>астероїдів</a:t>
          </a:r>
          <a:r>
            <a:rPr lang="ru-RU" dirty="0"/>
            <a:t> в </a:t>
          </a:r>
          <a:r>
            <a:rPr lang="ru-RU" dirty="0" err="1"/>
            <a:t>сонячній</a:t>
          </a:r>
          <a:r>
            <a:rPr lang="ru-RU" dirty="0"/>
            <a:t> </a:t>
          </a:r>
          <a:r>
            <a:rPr lang="ru-RU" dirty="0" err="1"/>
            <a:t>системі</a:t>
          </a:r>
          <a:r>
            <a:rPr lang="ru-RU" dirty="0"/>
            <a:t> </a:t>
          </a:r>
          <a:r>
            <a:rPr lang="ru-RU" dirty="0" err="1"/>
            <a:t>має</a:t>
          </a:r>
          <a:r>
            <a:rPr lang="ru-RU" dirty="0"/>
            <a:t> бути порядку 40-50 </a:t>
          </a:r>
          <a:r>
            <a:rPr lang="ru-RU" dirty="0" err="1"/>
            <a:t>тисяч</a:t>
          </a:r>
          <a:r>
            <a:rPr lang="ru-RU" dirty="0"/>
            <a:t>.</a:t>
          </a:r>
        </a:p>
      </dgm:t>
    </dgm:pt>
    <dgm:pt modelId="{18D584A2-C5B6-44AA-876F-9D97D56EFE1C}" type="parTrans" cxnId="{D84061D6-B4DB-441B-A98B-FAD5514DB77E}">
      <dgm:prSet/>
      <dgm:spPr/>
      <dgm:t>
        <a:bodyPr/>
        <a:lstStyle/>
        <a:p>
          <a:endParaRPr lang="ru-RU"/>
        </a:p>
      </dgm:t>
    </dgm:pt>
    <dgm:pt modelId="{A7DA53CE-8E78-48FC-9BED-F56646C6CD30}" type="sibTrans" cxnId="{D84061D6-B4DB-441B-A98B-FAD5514DB77E}">
      <dgm:prSet/>
      <dgm:spPr/>
      <dgm:t>
        <a:bodyPr/>
        <a:lstStyle/>
        <a:p>
          <a:endParaRPr lang="ru-RU"/>
        </a:p>
      </dgm:t>
    </dgm:pt>
    <dgm:pt modelId="{F724EA08-1EE3-4F8A-8C9B-071C20A8B7A4}" type="pres">
      <dgm:prSet presAssocID="{EC77B0A8-7683-4D3F-A23D-A75D4723E53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41A122-8C43-427C-B49A-CE97235C3C75}" type="pres">
      <dgm:prSet presAssocID="{20309986-F398-4096-B7E4-AB66CA6A5404}" presName="circ1" presStyleLbl="vennNode1" presStyleIdx="0" presStyleCnt="3"/>
      <dgm:spPr/>
      <dgm:t>
        <a:bodyPr/>
        <a:lstStyle/>
        <a:p>
          <a:endParaRPr lang="ru-RU"/>
        </a:p>
      </dgm:t>
    </dgm:pt>
    <dgm:pt modelId="{CB028754-B743-4F64-9574-28EB6F90016A}" type="pres">
      <dgm:prSet presAssocID="{20309986-F398-4096-B7E4-AB66CA6A540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034CB-0951-4130-9888-06F06E70488F}" type="pres">
      <dgm:prSet presAssocID="{C358C99C-5566-4621-A0F2-E839F047B6A8}" presName="circ2" presStyleLbl="vennNode1" presStyleIdx="1" presStyleCnt="3"/>
      <dgm:spPr/>
      <dgm:t>
        <a:bodyPr/>
        <a:lstStyle/>
        <a:p>
          <a:endParaRPr lang="ru-RU"/>
        </a:p>
      </dgm:t>
    </dgm:pt>
    <dgm:pt modelId="{041A9952-7624-4652-8FBC-5020F25043C4}" type="pres">
      <dgm:prSet presAssocID="{C358C99C-5566-4621-A0F2-E839F047B6A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DC63F-CFF9-43D0-976C-5F884FF6DA00}" type="pres">
      <dgm:prSet presAssocID="{CB41203F-0B55-4C7C-9468-F7F87766F502}" presName="circ3" presStyleLbl="vennNode1" presStyleIdx="2" presStyleCnt="3"/>
      <dgm:spPr/>
      <dgm:t>
        <a:bodyPr/>
        <a:lstStyle/>
        <a:p>
          <a:endParaRPr lang="ru-RU"/>
        </a:p>
      </dgm:t>
    </dgm:pt>
    <dgm:pt modelId="{CB2FF65D-378A-4066-BFE6-016FCADDE111}" type="pres">
      <dgm:prSet presAssocID="{CB41203F-0B55-4C7C-9468-F7F87766F50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ECEF86-85BF-4135-BAFB-F402FA508A16}" type="presOf" srcId="{CB41203F-0B55-4C7C-9468-F7F87766F502}" destId="{CB2FF65D-378A-4066-BFE6-016FCADDE111}" srcOrd="1" destOrd="0" presId="urn:microsoft.com/office/officeart/2005/8/layout/venn1"/>
    <dgm:cxn modelId="{A9F69F1F-8F51-4D04-BB99-F29E844FEB5B}" type="presOf" srcId="{20309986-F398-4096-B7E4-AB66CA6A5404}" destId="{CB028754-B743-4F64-9574-28EB6F90016A}" srcOrd="1" destOrd="0" presId="urn:microsoft.com/office/officeart/2005/8/layout/venn1"/>
    <dgm:cxn modelId="{472E6C0A-7B67-48B6-BAD9-EFC81A7FFF65}" type="presOf" srcId="{C358C99C-5566-4621-A0F2-E839F047B6A8}" destId="{041A9952-7624-4652-8FBC-5020F25043C4}" srcOrd="1" destOrd="0" presId="urn:microsoft.com/office/officeart/2005/8/layout/venn1"/>
    <dgm:cxn modelId="{D6DFA9E3-7A86-46F9-BDB7-511C85F5E3F1}" type="presOf" srcId="{C358C99C-5566-4621-A0F2-E839F047B6A8}" destId="{AB1034CB-0951-4130-9888-06F06E70488F}" srcOrd="0" destOrd="0" presId="urn:microsoft.com/office/officeart/2005/8/layout/venn1"/>
    <dgm:cxn modelId="{2F1797D5-42F9-4007-A50B-84A3475591F1}" srcId="{EC77B0A8-7683-4D3F-A23D-A75D4723E533}" destId="{20309986-F398-4096-B7E4-AB66CA6A5404}" srcOrd="0" destOrd="0" parTransId="{89941CD7-F7C2-46B6-AEA1-79DF51B22249}" sibTransId="{04B47A2D-A27E-4E6B-B22F-BB8DA9E73694}"/>
    <dgm:cxn modelId="{92143F0E-CB89-45C8-9C1E-08F288AC3589}" type="presOf" srcId="{20309986-F398-4096-B7E4-AB66CA6A5404}" destId="{C041A122-8C43-427C-B49A-CE97235C3C75}" srcOrd="0" destOrd="0" presId="urn:microsoft.com/office/officeart/2005/8/layout/venn1"/>
    <dgm:cxn modelId="{D84061D6-B4DB-441B-A98B-FAD5514DB77E}" srcId="{EC77B0A8-7683-4D3F-A23D-A75D4723E533}" destId="{CB41203F-0B55-4C7C-9468-F7F87766F502}" srcOrd="2" destOrd="0" parTransId="{18D584A2-C5B6-44AA-876F-9D97D56EFE1C}" sibTransId="{A7DA53CE-8E78-48FC-9BED-F56646C6CD30}"/>
    <dgm:cxn modelId="{C7A6A77B-45DF-4824-89D3-89B6489C8B3D}" type="presOf" srcId="{EC77B0A8-7683-4D3F-A23D-A75D4723E533}" destId="{F724EA08-1EE3-4F8A-8C9B-071C20A8B7A4}" srcOrd="0" destOrd="0" presId="urn:microsoft.com/office/officeart/2005/8/layout/venn1"/>
    <dgm:cxn modelId="{E2B7ACC8-1C52-4E0A-B7C8-C19D71FDFDAC}" srcId="{EC77B0A8-7683-4D3F-A23D-A75D4723E533}" destId="{C358C99C-5566-4621-A0F2-E839F047B6A8}" srcOrd="1" destOrd="0" parTransId="{D054AA49-03E9-4AD3-B481-3066F45C8A05}" sibTransId="{ADAE6635-355F-4909-8A9B-BC6B394BD1FC}"/>
    <dgm:cxn modelId="{D89D85DB-39CB-40A6-BA3A-9B907036ED67}" type="presOf" srcId="{CB41203F-0B55-4C7C-9468-F7F87766F502}" destId="{A4ADC63F-CFF9-43D0-976C-5F884FF6DA00}" srcOrd="0" destOrd="0" presId="urn:microsoft.com/office/officeart/2005/8/layout/venn1"/>
    <dgm:cxn modelId="{18CEA070-F520-43C6-8A9B-CA64F82BCA16}" type="presParOf" srcId="{F724EA08-1EE3-4F8A-8C9B-071C20A8B7A4}" destId="{C041A122-8C43-427C-B49A-CE97235C3C75}" srcOrd="0" destOrd="0" presId="urn:microsoft.com/office/officeart/2005/8/layout/venn1"/>
    <dgm:cxn modelId="{1D04483A-A6B0-41EA-B13D-3FE251226DB0}" type="presParOf" srcId="{F724EA08-1EE3-4F8A-8C9B-071C20A8B7A4}" destId="{CB028754-B743-4F64-9574-28EB6F90016A}" srcOrd="1" destOrd="0" presId="urn:microsoft.com/office/officeart/2005/8/layout/venn1"/>
    <dgm:cxn modelId="{156B1204-049F-4218-B28A-E9FF2D167BBD}" type="presParOf" srcId="{F724EA08-1EE3-4F8A-8C9B-071C20A8B7A4}" destId="{AB1034CB-0951-4130-9888-06F06E70488F}" srcOrd="2" destOrd="0" presId="urn:microsoft.com/office/officeart/2005/8/layout/venn1"/>
    <dgm:cxn modelId="{DE871B07-008D-49B8-89DD-A3EAEA7E8925}" type="presParOf" srcId="{F724EA08-1EE3-4F8A-8C9B-071C20A8B7A4}" destId="{041A9952-7624-4652-8FBC-5020F25043C4}" srcOrd="3" destOrd="0" presId="urn:microsoft.com/office/officeart/2005/8/layout/venn1"/>
    <dgm:cxn modelId="{586AA5B7-F42F-475B-B91F-AD4173A2DC76}" type="presParOf" srcId="{F724EA08-1EE3-4F8A-8C9B-071C20A8B7A4}" destId="{A4ADC63F-CFF9-43D0-976C-5F884FF6DA00}" srcOrd="4" destOrd="0" presId="urn:microsoft.com/office/officeart/2005/8/layout/venn1"/>
    <dgm:cxn modelId="{710BA4CD-860D-4724-AF3A-D07EDDC79158}" type="presParOf" srcId="{F724EA08-1EE3-4F8A-8C9B-071C20A8B7A4}" destId="{CB2FF65D-378A-4066-BFE6-016FCADDE11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B71047-A39C-495B-B2CF-2263B7DB7AC2}" type="doc">
      <dgm:prSet loTypeId="urn:microsoft.com/office/officeart/2005/8/layout/vList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BFA5B9F-FEAC-41A7-8EC5-252FF1E06E34}">
      <dgm:prSet/>
      <dgm:spPr/>
      <dgm:t>
        <a:bodyPr/>
        <a:lstStyle/>
        <a:p>
          <a:r>
            <a:rPr lang="ru-RU" dirty="0"/>
            <a:t>Розміри малих планет вкрай різноманітні. Таких великих, як Церера або Паллада (діаметр 490 км) , налічується серед них всього декілька. Близько семи десятків астероїдів володіють поперечником понад 100 км . Велика частина відомих планеток має в діаметрі від 20 до 40 км . Але є багато і зовсім « крихітних » астероїдів , діаметр яких ледве досягає 2-3 км (слово « крихітний » взято в лапки, бо в устах астронома його треба розуміти відносно) . Хоча виявлені далеко ще не всі члени кільця астероїдів , є все ж підстави стверджувати , що сукупна маса всіх астероїдів , відкритих і невідкритих , становить близько 1000 -й частки маси земної кулі. Вважають , що відкрито поки не більше 5 % того числа астероїдів , яке може бути доступно сучасним телескопам .</a:t>
          </a:r>
        </a:p>
      </dgm:t>
    </dgm:pt>
    <dgm:pt modelId="{BCA780D4-8F50-4340-BA59-CD8F7BB7AF0A}" type="parTrans" cxnId="{A1F4F417-775A-459F-99DF-C82EF80890BE}">
      <dgm:prSet/>
      <dgm:spPr/>
      <dgm:t>
        <a:bodyPr/>
        <a:lstStyle/>
        <a:p>
          <a:endParaRPr lang="ru-RU"/>
        </a:p>
      </dgm:t>
    </dgm:pt>
    <dgm:pt modelId="{9ECBA5FE-8D6A-4625-90C7-917FB9D5FA68}" type="sibTrans" cxnId="{A1F4F417-775A-459F-99DF-C82EF80890BE}">
      <dgm:prSet/>
      <dgm:spPr/>
      <dgm:t>
        <a:bodyPr/>
        <a:lstStyle/>
        <a:p>
          <a:endParaRPr lang="ru-RU"/>
        </a:p>
      </dgm:t>
    </dgm:pt>
    <dgm:pt modelId="{107DC7BA-E7B8-4B5F-A2AF-9D8F8A3E288A}" type="pres">
      <dgm:prSet presAssocID="{E5B71047-A39C-495B-B2CF-2263B7DB7A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176E90-8985-4FE1-8AEC-0623DDDFF956}" type="pres">
      <dgm:prSet presAssocID="{6BFA5B9F-FEAC-41A7-8EC5-252FF1E06E34}" presName="parentText" presStyleLbl="node1" presStyleIdx="0" presStyleCnt="1" custLinFactNeighborY="-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831305-727D-441C-8F5D-F4837B1BAB30}" type="presOf" srcId="{E5B71047-A39C-495B-B2CF-2263B7DB7AC2}" destId="{107DC7BA-E7B8-4B5F-A2AF-9D8F8A3E288A}" srcOrd="0" destOrd="0" presId="urn:microsoft.com/office/officeart/2005/8/layout/vList2"/>
    <dgm:cxn modelId="{A1F4F417-775A-459F-99DF-C82EF80890BE}" srcId="{E5B71047-A39C-495B-B2CF-2263B7DB7AC2}" destId="{6BFA5B9F-FEAC-41A7-8EC5-252FF1E06E34}" srcOrd="0" destOrd="0" parTransId="{BCA780D4-8F50-4340-BA59-CD8F7BB7AF0A}" sibTransId="{9ECBA5FE-8D6A-4625-90C7-917FB9D5FA68}"/>
    <dgm:cxn modelId="{7C7A7B60-59AA-4D7F-9CDC-3767A11B4F21}" type="presOf" srcId="{6BFA5B9F-FEAC-41A7-8EC5-252FF1E06E34}" destId="{DF176E90-8985-4FE1-8AEC-0623DDDFF956}" srcOrd="0" destOrd="0" presId="urn:microsoft.com/office/officeart/2005/8/layout/vList2"/>
    <dgm:cxn modelId="{54BF0166-A015-4E7A-ABE3-803698F96DA3}" type="presParOf" srcId="{107DC7BA-E7B8-4B5F-A2AF-9D8F8A3E288A}" destId="{DF176E90-8985-4FE1-8AEC-0623DDDFF9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622711-29DC-42EF-8937-EC45E3CBFFC0}" type="doc">
      <dgm:prSet loTypeId="urn:microsoft.com/office/officeart/2005/8/layout/vList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1EDF267-1726-4D20-88F8-1CBB0BBDAEBA}">
      <dgm:prSet custT="1"/>
      <dgm:spPr/>
      <dgm:t>
        <a:bodyPr/>
        <a:lstStyle/>
        <a:p>
          <a:r>
            <a:rPr lang="ru-RU" sz="1800" dirty="0"/>
            <a:t>Деякі малі планети виявляють коливання блиску, що свідчать про їх обертанні навколо своїх осей і неправильній формі.</a:t>
          </a:r>
        </a:p>
      </dgm:t>
    </dgm:pt>
    <dgm:pt modelId="{86393417-C765-4616-8F59-68B3BF3A4EB6}" type="parTrans" cxnId="{ABE09B6C-5C55-46EA-B183-1A41EEBA9D1A}">
      <dgm:prSet/>
      <dgm:spPr/>
      <dgm:t>
        <a:bodyPr/>
        <a:lstStyle/>
        <a:p>
          <a:endParaRPr lang="ru-RU"/>
        </a:p>
      </dgm:t>
    </dgm:pt>
    <dgm:pt modelId="{9DCA1CA0-5779-4B56-AD05-92FF55758EB9}" type="sibTrans" cxnId="{ABE09B6C-5C55-46EA-B183-1A41EEBA9D1A}">
      <dgm:prSet/>
      <dgm:spPr/>
      <dgm:t>
        <a:bodyPr/>
        <a:lstStyle/>
        <a:p>
          <a:endParaRPr lang="ru-RU"/>
        </a:p>
      </dgm:t>
    </dgm:pt>
    <dgm:pt modelId="{8AA41F51-0431-409D-85D9-E238B849933F}" type="pres">
      <dgm:prSet presAssocID="{B7622711-29DC-42EF-8937-EC45E3CBFF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018AA8-4BFC-46BA-8A1A-745CF03395D2}" type="pres">
      <dgm:prSet presAssocID="{31EDF267-1726-4D20-88F8-1CBB0BBDAEB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B04D42-E33B-44B1-9211-29590BBCA54C}" type="presOf" srcId="{B7622711-29DC-42EF-8937-EC45E3CBFFC0}" destId="{8AA41F51-0431-409D-85D9-E238B849933F}" srcOrd="0" destOrd="0" presId="urn:microsoft.com/office/officeart/2005/8/layout/vList2"/>
    <dgm:cxn modelId="{ABE09B6C-5C55-46EA-B183-1A41EEBA9D1A}" srcId="{B7622711-29DC-42EF-8937-EC45E3CBFFC0}" destId="{31EDF267-1726-4D20-88F8-1CBB0BBDAEBA}" srcOrd="0" destOrd="0" parTransId="{86393417-C765-4616-8F59-68B3BF3A4EB6}" sibTransId="{9DCA1CA0-5779-4B56-AD05-92FF55758EB9}"/>
    <dgm:cxn modelId="{84460CE8-BEE0-41F6-A484-403DCB2FAC96}" type="presOf" srcId="{31EDF267-1726-4D20-88F8-1CBB0BBDAEBA}" destId="{29018AA8-4BFC-46BA-8A1A-745CF03395D2}" srcOrd="0" destOrd="0" presId="urn:microsoft.com/office/officeart/2005/8/layout/vList2"/>
    <dgm:cxn modelId="{6CE59D6C-01CD-4499-AD04-964123299C8E}" type="presParOf" srcId="{8AA41F51-0431-409D-85D9-E238B849933F}" destId="{29018AA8-4BFC-46BA-8A1A-745CF03395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0C1B1-87E4-4C93-ABB3-38C77FE3FC35}">
      <dsp:nvSpPr>
        <dsp:cNvPr id="0" name=""/>
        <dsp:cNvSpPr/>
      </dsp:nvSpPr>
      <dsp:spPr>
        <a:xfrm rot="10800000">
          <a:off x="1684971" y="538150"/>
          <a:ext cx="5906294" cy="422490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8843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0" kern="1200" dirty="0">
            <a:solidFill>
              <a:schemeClr val="accent5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41197" y="538150"/>
        <a:ext cx="4850068" cy="4224906"/>
      </dsp:txXfrm>
    </dsp:sp>
    <dsp:sp modelId="{99EBF5C1-1ECC-41A8-B6A7-FFB983A5F87C}">
      <dsp:nvSpPr>
        <dsp:cNvPr id="0" name=""/>
        <dsp:cNvSpPr/>
      </dsp:nvSpPr>
      <dsp:spPr>
        <a:xfrm>
          <a:off x="0" y="823255"/>
          <a:ext cx="3733426" cy="358159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5423E-2891-4687-87A7-BFE8C2901CE2}">
      <dsp:nvSpPr>
        <dsp:cNvPr id="0" name=""/>
        <dsp:cNvSpPr/>
      </dsp:nvSpPr>
      <dsp:spPr>
        <a:xfrm>
          <a:off x="0" y="0"/>
          <a:ext cx="5877308" cy="322277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5879E-B6A4-4291-AE70-3BF6C8956FA0}">
      <dsp:nvSpPr>
        <dsp:cNvPr id="0" name=""/>
        <dsp:cNvSpPr/>
      </dsp:nvSpPr>
      <dsp:spPr>
        <a:xfrm>
          <a:off x="963451" y="1933668"/>
          <a:ext cx="5877308" cy="32227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solidFill>
              <a:schemeClr val="accent5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57843" y="2028060"/>
        <a:ext cx="5688524" cy="30339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1A122-8C43-427C-B49A-CE97235C3C75}">
      <dsp:nvSpPr>
        <dsp:cNvPr id="0" name=""/>
        <dsp:cNvSpPr/>
      </dsp:nvSpPr>
      <dsp:spPr>
        <a:xfrm>
          <a:off x="2514599" y="85724"/>
          <a:ext cx="4114800" cy="411480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Система реєстрації знову відкриваються астероїдів не позбавлена ​​загального інтересу, так як може бути з успіхом застосована і не для астрономічних цілей. Спочатку виписується рік відкриття планети, потім - буква, що означає півмісяць дати відкриття (рік розділений на 24 півмісяця, позначених послідовно літерами алфавіту).</a:t>
          </a:r>
        </a:p>
      </dsp:txBody>
      <dsp:txXfrm>
        <a:off x="3063240" y="805815"/>
        <a:ext cx="3017520" cy="1851660"/>
      </dsp:txXfrm>
    </dsp:sp>
    <dsp:sp modelId="{AB1034CB-0951-4130-9888-06F06E70488F}">
      <dsp:nvSpPr>
        <dsp:cNvPr id="0" name=""/>
        <dsp:cNvSpPr/>
      </dsp:nvSpPr>
      <dsp:spPr>
        <a:xfrm>
          <a:off x="3999357" y="2657475"/>
          <a:ext cx="4114800" cy="411480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Так як </a:t>
          </a:r>
          <a:r>
            <a:rPr lang="ru-RU" sz="1300" kern="1200" dirty="0" err="1"/>
            <a:t>протягом</a:t>
          </a:r>
          <a:r>
            <a:rPr lang="ru-RU" sz="1300" kern="1200" dirty="0"/>
            <a:t> </a:t>
          </a:r>
          <a:r>
            <a:rPr lang="ru-RU" sz="1300" kern="1200" dirty="0" err="1"/>
            <a:t>напів-місяці</a:t>
          </a:r>
          <a:r>
            <a:rPr lang="ru-RU" sz="1300" kern="1200" dirty="0"/>
            <a:t> </a:t>
          </a:r>
          <a:r>
            <a:rPr lang="ru-RU" sz="1300" kern="1200" dirty="0" err="1"/>
            <a:t>нерідко</a:t>
          </a:r>
          <a:r>
            <a:rPr lang="ru-RU" sz="1300" kern="1200" dirty="0"/>
            <a:t> </a:t>
          </a:r>
          <a:r>
            <a:rPr lang="ru-RU" sz="1300" kern="1200" dirty="0" err="1"/>
            <a:t>відкривають</a:t>
          </a:r>
          <a:r>
            <a:rPr lang="ru-RU" sz="1300" kern="1200" dirty="0"/>
            <a:t> </a:t>
          </a:r>
          <a:r>
            <a:rPr lang="ru-RU" sz="1300" kern="1200" dirty="0" err="1"/>
            <a:t>кілька</a:t>
          </a:r>
          <a:r>
            <a:rPr lang="ru-RU" sz="1300" kern="1200" dirty="0"/>
            <a:t> </a:t>
          </a:r>
          <a:r>
            <a:rPr lang="ru-RU" sz="1300" kern="1200" dirty="0" err="1"/>
            <a:t>планеток</a:t>
          </a:r>
          <a:r>
            <a:rPr lang="ru-RU" sz="1300" kern="1200" dirty="0"/>
            <a:t>, вони </a:t>
          </a:r>
          <a:r>
            <a:rPr lang="ru-RU" sz="1300" kern="1200" dirty="0" err="1"/>
            <a:t>позначаються</a:t>
          </a:r>
          <a:r>
            <a:rPr lang="ru-RU" sz="1300" kern="1200" dirty="0"/>
            <a:t> другими буквами в порядку </a:t>
          </a:r>
          <a:r>
            <a:rPr lang="ru-RU" sz="1300" kern="1200" dirty="0" err="1"/>
            <a:t>алфавіту</a:t>
          </a:r>
          <a:r>
            <a:rPr lang="ru-RU" sz="1300" kern="1200" dirty="0"/>
            <a:t>. </a:t>
          </a:r>
          <a:r>
            <a:rPr lang="ru-RU" sz="1300" kern="1200" dirty="0" err="1"/>
            <a:t>Якщо</a:t>
          </a:r>
          <a:r>
            <a:rPr lang="ru-RU" sz="1300" kern="1200" dirty="0"/>
            <a:t> 24 букв не </a:t>
          </a:r>
          <a:r>
            <a:rPr lang="ru-RU" sz="1300" kern="1200" dirty="0" err="1"/>
            <a:t>вистачає</a:t>
          </a:r>
          <a:r>
            <a:rPr lang="ru-RU" sz="1300" kern="1200" dirty="0"/>
            <a:t>, </a:t>
          </a:r>
          <a:r>
            <a:rPr lang="ru-RU" sz="1300" kern="1200" dirty="0" err="1"/>
            <a:t>повторюють</a:t>
          </a:r>
          <a:r>
            <a:rPr lang="ru-RU" sz="1300" kern="1200" dirty="0"/>
            <a:t> </a:t>
          </a:r>
          <a:r>
            <a:rPr lang="ru-RU" sz="1300" kern="1200" dirty="0" err="1"/>
            <a:t>їх</a:t>
          </a:r>
          <a:r>
            <a:rPr lang="ru-RU" sz="1300" kern="1200" dirty="0"/>
            <a:t> </a:t>
          </a:r>
          <a:r>
            <a:rPr lang="ru-RU" sz="1300" kern="1200" dirty="0" err="1"/>
            <a:t>спочатку</a:t>
          </a:r>
          <a:r>
            <a:rPr lang="ru-RU" sz="1300" kern="1200" dirty="0"/>
            <a:t>, але з числами </a:t>
          </a:r>
          <a:r>
            <a:rPr lang="ru-RU" sz="1300" kern="1200" dirty="0" err="1"/>
            <a:t>біля</a:t>
          </a:r>
          <a:r>
            <a:rPr lang="ru-RU" sz="1300" kern="1200" dirty="0"/>
            <a:t> них. </a:t>
          </a:r>
          <a:r>
            <a:rPr lang="ru-RU" sz="1300" kern="1200" dirty="0" err="1"/>
            <a:t>Після</a:t>
          </a:r>
          <a:r>
            <a:rPr lang="ru-RU" sz="1300" kern="1200" dirty="0"/>
            <a:t> </a:t>
          </a:r>
          <a:r>
            <a:rPr lang="ru-RU" sz="1300" kern="1200" dirty="0" err="1"/>
            <a:t>обчислення</a:t>
          </a:r>
          <a:r>
            <a:rPr lang="ru-RU" sz="1300" kern="1200" dirty="0"/>
            <a:t> </a:t>
          </a:r>
          <a:r>
            <a:rPr lang="ru-RU" sz="1300" kern="1200" dirty="0" err="1"/>
            <a:t>орбіти</a:t>
          </a:r>
          <a:r>
            <a:rPr lang="ru-RU" sz="1300" kern="1200" dirty="0"/>
            <a:t> </a:t>
          </a:r>
          <a:r>
            <a:rPr lang="ru-RU" sz="1300" kern="1200" dirty="0" err="1"/>
            <a:t>знову</a:t>
          </a:r>
          <a:r>
            <a:rPr lang="ru-RU" sz="1300" kern="1200" dirty="0"/>
            <a:t> </a:t>
          </a:r>
          <a:r>
            <a:rPr lang="ru-RU" sz="1300" kern="1200" dirty="0" err="1"/>
            <a:t>відкритої</a:t>
          </a:r>
          <a:r>
            <a:rPr lang="ru-RU" sz="1300" kern="1200" dirty="0"/>
            <a:t> </a:t>
          </a:r>
          <a:r>
            <a:rPr lang="ru-RU" sz="1300" kern="1200" dirty="0" err="1"/>
            <a:t>планети</a:t>
          </a:r>
          <a:r>
            <a:rPr lang="ru-RU" sz="1300" kern="1200" dirty="0"/>
            <a:t> вона </a:t>
          </a:r>
          <a:r>
            <a:rPr lang="ru-RU" sz="1300" kern="1200" dirty="0" err="1"/>
            <a:t>отримує</a:t>
          </a:r>
          <a:r>
            <a:rPr lang="ru-RU" sz="1300" kern="1200" dirty="0"/>
            <a:t> </a:t>
          </a:r>
          <a:r>
            <a:rPr lang="ru-RU" sz="1300" kern="1200" dirty="0" err="1"/>
            <a:t>порядковий</a:t>
          </a:r>
          <a:r>
            <a:rPr lang="ru-RU" sz="1300" kern="1200" dirty="0"/>
            <a:t> номер, а </a:t>
          </a:r>
          <a:r>
            <a:rPr lang="ru-RU" sz="1300" kern="1200" dirty="0" err="1"/>
            <a:t>потім</a:t>
          </a:r>
          <a:r>
            <a:rPr lang="ru-RU" sz="1300" kern="1200" dirty="0"/>
            <a:t> і </a:t>
          </a:r>
          <a:r>
            <a:rPr lang="ru-RU" sz="1300" kern="1200" dirty="0" err="1"/>
            <a:t>ім'я</a:t>
          </a:r>
          <a:r>
            <a:rPr lang="ru-RU" sz="1300" kern="1200" dirty="0"/>
            <a:t>.</a:t>
          </a:r>
        </a:p>
      </dsp:txBody>
      <dsp:txXfrm>
        <a:off x="5257800" y="3720465"/>
        <a:ext cx="2468880" cy="2263140"/>
      </dsp:txXfrm>
    </dsp:sp>
    <dsp:sp modelId="{A4ADC63F-CFF9-43D0-976C-5F884FF6DA00}">
      <dsp:nvSpPr>
        <dsp:cNvPr id="0" name=""/>
        <dsp:cNvSpPr/>
      </dsp:nvSpPr>
      <dsp:spPr>
        <a:xfrm>
          <a:off x="1029842" y="2657475"/>
          <a:ext cx="4114800" cy="411480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З </a:t>
          </a:r>
          <a:r>
            <a:rPr lang="ru-RU" sz="1300" kern="1200" dirty="0" err="1"/>
            <a:t>безлічі</a:t>
          </a:r>
          <a:r>
            <a:rPr lang="ru-RU" sz="1300" kern="1200" dirty="0"/>
            <a:t> </a:t>
          </a:r>
          <a:r>
            <a:rPr lang="ru-RU" sz="1300" kern="1200" dirty="0" err="1"/>
            <a:t>малих</a:t>
          </a:r>
          <a:r>
            <a:rPr lang="ru-RU" sz="1300" kern="1200" dirty="0"/>
            <a:t> планет, </a:t>
          </a:r>
          <a:r>
            <a:rPr lang="ru-RU" sz="1300" kern="1200" dirty="0" err="1"/>
            <a:t>ймовірно</a:t>
          </a:r>
          <a:r>
            <a:rPr lang="ru-RU" sz="1300" kern="1200" dirty="0"/>
            <a:t>, </a:t>
          </a:r>
          <a:r>
            <a:rPr lang="ru-RU" sz="1300" kern="1200" dirty="0" err="1"/>
            <a:t>лише</a:t>
          </a:r>
          <a:r>
            <a:rPr lang="ru-RU" sz="1300" kern="1200" dirty="0"/>
            <a:t> невелика </a:t>
          </a:r>
          <a:r>
            <a:rPr lang="ru-RU" sz="1300" kern="1200" dirty="0" err="1"/>
            <a:t>частина</a:t>
          </a:r>
          <a:r>
            <a:rPr lang="ru-RU" sz="1300" kern="1200" dirty="0"/>
            <a:t> </a:t>
          </a:r>
          <a:r>
            <a:rPr lang="ru-RU" sz="1300" kern="1200" dirty="0" err="1"/>
            <a:t>поки</a:t>
          </a:r>
          <a:r>
            <a:rPr lang="ru-RU" sz="1300" kern="1200" dirty="0"/>
            <a:t> доступна </a:t>
          </a:r>
          <a:r>
            <a:rPr lang="ru-RU" sz="1300" kern="1200" dirty="0" err="1"/>
            <a:t>астрономічним</a:t>
          </a:r>
          <a:r>
            <a:rPr lang="ru-RU" sz="1300" kern="1200" dirty="0"/>
            <a:t> </a:t>
          </a:r>
          <a:r>
            <a:rPr lang="ru-RU" sz="1300" kern="1200" dirty="0" err="1"/>
            <a:t>інструментам</a:t>
          </a:r>
          <a:r>
            <a:rPr lang="ru-RU" sz="1300" kern="1200" dirty="0"/>
            <a:t>, </a:t>
          </a:r>
          <a:r>
            <a:rPr lang="ru-RU" sz="1300" kern="1200" dirty="0" err="1"/>
            <a:t>решта</a:t>
          </a:r>
          <a:r>
            <a:rPr lang="ru-RU" sz="1300" kern="1200" dirty="0"/>
            <a:t> </a:t>
          </a:r>
          <a:r>
            <a:rPr lang="ru-RU" sz="1300" kern="1200" dirty="0" err="1"/>
            <a:t>вислизають</a:t>
          </a:r>
          <a:r>
            <a:rPr lang="ru-RU" sz="1300" kern="1200" dirty="0"/>
            <a:t> </a:t>
          </a:r>
          <a:r>
            <a:rPr lang="ru-RU" sz="1300" kern="1200" dirty="0" err="1"/>
            <a:t>від</a:t>
          </a:r>
          <a:r>
            <a:rPr lang="ru-RU" sz="1300" kern="1200" dirty="0"/>
            <a:t> мереж </a:t>
          </a:r>
          <a:r>
            <a:rPr lang="ru-RU" sz="1300" kern="1200" dirty="0" err="1"/>
            <a:t>мисливців</a:t>
          </a:r>
          <a:r>
            <a:rPr lang="ru-RU" sz="1300" kern="1200" dirty="0"/>
            <a:t>. За </a:t>
          </a:r>
          <a:r>
            <a:rPr lang="ru-RU" sz="1300" kern="1200" dirty="0" err="1"/>
            <a:t>розрахунками</a:t>
          </a:r>
          <a:r>
            <a:rPr lang="ru-RU" sz="1300" kern="1200" dirty="0"/>
            <a:t> число </a:t>
          </a:r>
          <a:r>
            <a:rPr lang="ru-RU" sz="1300" kern="1200" dirty="0" err="1"/>
            <a:t>астероїдів</a:t>
          </a:r>
          <a:r>
            <a:rPr lang="ru-RU" sz="1300" kern="1200" dirty="0"/>
            <a:t> в </a:t>
          </a:r>
          <a:r>
            <a:rPr lang="ru-RU" sz="1300" kern="1200" dirty="0" err="1"/>
            <a:t>сонячній</a:t>
          </a:r>
          <a:r>
            <a:rPr lang="ru-RU" sz="1300" kern="1200" dirty="0"/>
            <a:t> </a:t>
          </a:r>
          <a:r>
            <a:rPr lang="ru-RU" sz="1300" kern="1200" dirty="0" err="1"/>
            <a:t>системі</a:t>
          </a:r>
          <a:r>
            <a:rPr lang="ru-RU" sz="1300" kern="1200" dirty="0"/>
            <a:t> </a:t>
          </a:r>
          <a:r>
            <a:rPr lang="ru-RU" sz="1300" kern="1200" dirty="0" err="1"/>
            <a:t>має</a:t>
          </a:r>
          <a:r>
            <a:rPr lang="ru-RU" sz="1300" kern="1200" dirty="0"/>
            <a:t> бути порядку 40-50 </a:t>
          </a:r>
          <a:r>
            <a:rPr lang="ru-RU" sz="1300" kern="1200" dirty="0" err="1"/>
            <a:t>тисяч</a:t>
          </a:r>
          <a:r>
            <a:rPr lang="ru-RU" sz="1300" kern="1200" dirty="0"/>
            <a:t>.</a:t>
          </a:r>
        </a:p>
      </dsp:txBody>
      <dsp:txXfrm>
        <a:off x="1417319" y="3720465"/>
        <a:ext cx="2468880" cy="22631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76E90-8985-4FE1-8AEC-0623DDDFF956}">
      <dsp:nvSpPr>
        <dsp:cNvPr id="0" name=""/>
        <dsp:cNvSpPr/>
      </dsp:nvSpPr>
      <dsp:spPr>
        <a:xfrm>
          <a:off x="0" y="87289"/>
          <a:ext cx="6264695" cy="514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Розміри малих планет вкрай різноманітні. Таких великих, як Церера або Паллада (діаметр 490 км) , налічується серед них всього декілька. Близько семи десятків астероїдів володіють поперечником понад 100 км . Велика частина відомих планеток має в діаметрі від 20 до 40 км . Але є багато і зовсім « крихітних » астероїдів , діаметр яких ледве досягає 2-3 км (слово « крихітний » взято в лапки, бо в устах астронома його треба розуміти відносно) . Хоча виявлені далеко ще не всі члени кільця астероїдів , є все ж підстави стверджувати , що сукупна маса всіх астероїдів , відкритих і невідкритих , становить близько 1000 -й частки маси земної кулі. Вважають , що відкрито поки не більше 5 % того числа астероїдів , яке може бути доступно сучасним телескопам .</a:t>
          </a:r>
        </a:p>
      </dsp:txBody>
      <dsp:txXfrm>
        <a:off x="251305" y="338594"/>
        <a:ext cx="5762085" cy="46453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18AA8-4BFC-46BA-8A1A-745CF03395D2}">
      <dsp:nvSpPr>
        <dsp:cNvPr id="0" name=""/>
        <dsp:cNvSpPr/>
      </dsp:nvSpPr>
      <dsp:spPr>
        <a:xfrm>
          <a:off x="0" y="2952"/>
          <a:ext cx="9144000" cy="1067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Деякі малі планети виявляють коливання блиску, що свідчать про їх обертанні навколо своїх осей і неправильній формі.</a:t>
          </a:r>
        </a:p>
      </dsp:txBody>
      <dsp:txXfrm>
        <a:off x="52089" y="55041"/>
        <a:ext cx="9039822" cy="962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F2FBF-4D00-445E-B83F-1C792502B3C6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83D0A-3849-4615-A8BB-495603F38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6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4797152"/>
            <a:ext cx="4536504" cy="2438399"/>
          </a:xfrm>
        </p:spPr>
        <p:txBody>
          <a:bodyPr/>
          <a:lstStyle/>
          <a:p>
            <a:r>
              <a:rPr lang="ru-RU" i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ПЛАНЕТИ-КАРЛИКИ</a:t>
            </a:r>
          </a:p>
        </p:txBody>
      </p:sp>
    </p:spTree>
    <p:extLst>
      <p:ext uri="{BB962C8B-B14F-4D97-AF65-F5344CB8AC3E}">
        <p14:creationId xmlns:p14="http://schemas.microsoft.com/office/powerpoint/2010/main" val="75091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539865"/>
              </p:ext>
            </p:extLst>
          </p:nvPr>
        </p:nvGraphicFramePr>
        <p:xfrm>
          <a:off x="1331640" y="908720"/>
          <a:ext cx="6840760" cy="5156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915816" y="32129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Нарешті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в 1949 р.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відкрита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мала планета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Ікар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має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виняткову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орбіту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Її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ексцентриситет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дорівнює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0,83,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найбільша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видалення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Сонця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вдвічі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більше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радіусу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земної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орбіти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найменше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близько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однієї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п'ятої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відстані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Землі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Сонця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Жодна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відомих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планет не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підходить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Сонця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так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близько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як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Ікар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52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4724400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ru-RU" b="1" dirty="0" err="1">
                <a:solidFill>
                  <a:srgbClr val="7030A0"/>
                </a:solidFill>
              </a:rPr>
              <a:t>Ікар</a:t>
            </a:r>
            <a:r>
              <a:rPr lang="ru-RU" b="1" dirty="0">
                <a:solidFill>
                  <a:srgbClr val="7030A0"/>
                </a:solidFill>
              </a:rPr>
              <a:t>, мала </a:t>
            </a:r>
            <a:r>
              <a:rPr lang="ru-RU" b="1" dirty="0" smtClean="0">
                <a:solidFill>
                  <a:srgbClr val="7030A0"/>
                </a:solidFill>
              </a:rPr>
              <a:t>планета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 № 1566. </a:t>
            </a:r>
            <a:r>
              <a:rPr lang="ru-RU" b="1" dirty="0" err="1">
                <a:solidFill>
                  <a:srgbClr val="7030A0"/>
                </a:solidFill>
              </a:rPr>
              <a:t>Відкрита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американським</a:t>
            </a:r>
            <a:r>
              <a:rPr lang="ru-RU" b="1" dirty="0">
                <a:solidFill>
                  <a:srgbClr val="7030A0"/>
                </a:solidFill>
              </a:rPr>
              <a:t> астрономом У. </a:t>
            </a:r>
            <a:r>
              <a:rPr lang="ru-RU" b="1" dirty="0" err="1">
                <a:solidFill>
                  <a:srgbClr val="7030A0"/>
                </a:solidFill>
              </a:rPr>
              <a:t>Бааде</a:t>
            </a:r>
            <a:r>
              <a:rPr lang="ru-RU" b="1" dirty="0">
                <a:solidFill>
                  <a:srgbClr val="7030A0"/>
                </a:solidFill>
              </a:rPr>
              <a:t> в 1949. </a:t>
            </a:r>
            <a:r>
              <a:rPr lang="ru-RU" b="1" dirty="0" err="1">
                <a:solidFill>
                  <a:srgbClr val="7030A0"/>
                </a:solidFill>
              </a:rPr>
              <a:t>Середня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відстань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від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Сонця</a:t>
            </a:r>
            <a:r>
              <a:rPr lang="ru-RU" b="1" dirty="0">
                <a:solidFill>
                  <a:srgbClr val="7030A0"/>
                </a:solidFill>
              </a:rPr>
              <a:t> 1,08астрономічної </a:t>
            </a:r>
            <a:r>
              <a:rPr lang="ru-RU" b="1" dirty="0" err="1" smtClean="0">
                <a:solidFill>
                  <a:srgbClr val="7030A0"/>
                </a:solidFill>
              </a:rPr>
              <a:t>одиниці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uk-UA" b="1" dirty="0" smtClean="0">
                <a:solidFill>
                  <a:srgbClr val="7030A0"/>
                </a:solidFill>
              </a:rPr>
              <a:t>, 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ексцентриситет</a:t>
            </a:r>
            <a:r>
              <a:rPr lang="ru-RU" b="1" dirty="0">
                <a:solidFill>
                  <a:srgbClr val="7030A0"/>
                </a:solidFill>
              </a:rPr>
              <a:t> 0,83, </a:t>
            </a:r>
            <a:r>
              <a:rPr lang="ru-RU" b="1" dirty="0" err="1">
                <a:solidFill>
                  <a:srgbClr val="7030A0"/>
                </a:solidFill>
              </a:rPr>
              <a:t>нахил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орбіти</a:t>
            </a:r>
            <a:r>
              <a:rPr lang="ru-RU" b="1" dirty="0">
                <a:solidFill>
                  <a:srgbClr val="7030A0"/>
                </a:solidFill>
              </a:rPr>
              <a:t> 23°, </a:t>
            </a:r>
            <a:r>
              <a:rPr lang="ru-RU" b="1" dirty="0" err="1">
                <a:solidFill>
                  <a:srgbClr val="7030A0"/>
                </a:solidFill>
              </a:rPr>
              <a:t>діаметр</a:t>
            </a:r>
            <a:r>
              <a:rPr lang="ru-RU" b="1" dirty="0">
                <a:solidFill>
                  <a:srgbClr val="7030A0"/>
                </a:solidFill>
              </a:rPr>
              <a:t> не </a:t>
            </a:r>
            <a:r>
              <a:rPr lang="ru-RU" b="1" dirty="0" err="1">
                <a:solidFill>
                  <a:srgbClr val="7030A0"/>
                </a:solidFill>
              </a:rPr>
              <a:t>більше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двох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кілометрів</a:t>
            </a:r>
            <a:r>
              <a:rPr lang="ru-RU" b="1" dirty="0">
                <a:solidFill>
                  <a:srgbClr val="7030A0"/>
                </a:solidFill>
              </a:rPr>
              <a:t>. </a:t>
            </a:r>
            <a:r>
              <a:rPr lang="ru-RU" b="1" dirty="0" err="1">
                <a:solidFill>
                  <a:srgbClr val="7030A0"/>
                </a:solidFill>
              </a:rPr>
              <a:t>Унаслідок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особливостей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своєї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орбіти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може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наближатися</a:t>
            </a:r>
            <a:r>
              <a:rPr lang="ru-RU" b="1" dirty="0">
                <a:solidFill>
                  <a:srgbClr val="7030A0"/>
                </a:solidFill>
              </a:rPr>
              <a:t> до </a:t>
            </a:r>
            <a:r>
              <a:rPr lang="ru-RU" b="1" dirty="0" err="1">
                <a:solidFill>
                  <a:srgbClr val="7030A0"/>
                </a:solidFill>
              </a:rPr>
              <a:t>Землі</a:t>
            </a:r>
            <a:r>
              <a:rPr lang="ru-RU" b="1" dirty="0">
                <a:solidFill>
                  <a:srgbClr val="7030A0"/>
                </a:solidFill>
              </a:rPr>
              <a:t> на </a:t>
            </a:r>
            <a:r>
              <a:rPr lang="ru-RU" b="1" dirty="0" err="1">
                <a:solidFill>
                  <a:srgbClr val="7030A0"/>
                </a:solidFill>
              </a:rPr>
              <a:t>відстань</a:t>
            </a:r>
            <a:r>
              <a:rPr lang="ru-RU" b="1" dirty="0">
                <a:solidFill>
                  <a:srgbClr val="7030A0"/>
                </a:solidFill>
              </a:rPr>
              <a:t> 0,04 </a:t>
            </a:r>
            <a:r>
              <a:rPr lang="ru-RU" b="1" dirty="0" err="1">
                <a:solidFill>
                  <a:srgbClr val="7030A0"/>
                </a:solidFill>
              </a:rPr>
              <a:t>астрономічних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одиниці</a:t>
            </a:r>
            <a:r>
              <a:rPr lang="ru-RU" b="1" dirty="0">
                <a:solidFill>
                  <a:srgbClr val="7030A0"/>
                </a:solidFill>
              </a:rPr>
              <a:t>. Названа </a:t>
            </a:r>
            <a:r>
              <a:rPr lang="ru-RU" b="1" dirty="0" err="1">
                <a:solidFill>
                  <a:srgbClr val="7030A0"/>
                </a:solidFill>
              </a:rPr>
              <a:t>ім'ям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старогрецького</a:t>
            </a:r>
            <a:r>
              <a:rPr lang="ru-RU" b="1" dirty="0">
                <a:solidFill>
                  <a:srgbClr val="7030A0"/>
                </a:solidFill>
              </a:rPr>
              <a:t> героя </a:t>
            </a:r>
            <a:r>
              <a:rPr lang="ru-RU" b="1" dirty="0" err="1">
                <a:solidFill>
                  <a:srgbClr val="7030A0"/>
                </a:solidFill>
              </a:rPr>
              <a:t>Ікара</a:t>
            </a:r>
            <a:r>
              <a:rPr lang="ru-RU" b="1" dirty="0">
                <a:solidFill>
                  <a:srgbClr val="7030A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4485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mages.habervitrini.com/galeri/org/vesta_asteroid0__9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66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4"/>
            <a:ext cx="9143999" cy="6858000"/>
          </a:xfr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0139351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44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3728817"/>
              </p:ext>
            </p:extLst>
          </p:nvPr>
        </p:nvGraphicFramePr>
        <p:xfrm>
          <a:off x="1403648" y="764704"/>
          <a:ext cx="6264696" cy="53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263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29563303"/>
              </p:ext>
            </p:extLst>
          </p:nvPr>
        </p:nvGraphicFramePr>
        <p:xfrm>
          <a:off x="0" y="0"/>
          <a:ext cx="9144000" cy="107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045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928992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6600" dirty="0" smtClean="0"/>
              <a:t>            Роботу </a:t>
            </a:r>
          </a:p>
          <a:p>
            <a:pPr marL="118872" indent="0">
              <a:buNone/>
            </a:pPr>
            <a:r>
              <a:rPr lang="ru-RU" sz="6600" dirty="0" err="1" smtClean="0"/>
              <a:t>виконав</a:t>
            </a:r>
            <a:r>
              <a:rPr lang="ru-RU" sz="6600" dirty="0" smtClean="0"/>
              <a:t>  </a:t>
            </a:r>
            <a:r>
              <a:rPr lang="ru-RU" sz="6600" dirty="0" err="1" smtClean="0"/>
              <a:t>учень</a:t>
            </a:r>
            <a:r>
              <a:rPr lang="ru-RU" sz="6600" dirty="0" smtClean="0"/>
              <a:t> 11 </a:t>
            </a:r>
            <a:r>
              <a:rPr lang="ru-RU" sz="6600" dirty="0" err="1" smtClean="0"/>
              <a:t>класу</a:t>
            </a:r>
            <a:r>
              <a:rPr lang="ru-RU" sz="6600" dirty="0" smtClean="0"/>
              <a:t> </a:t>
            </a:r>
          </a:p>
          <a:p>
            <a:pPr marL="118872" indent="0">
              <a:buNone/>
            </a:pPr>
            <a:r>
              <a:rPr lang="ru-RU" sz="6600" dirty="0" smtClean="0"/>
              <a:t>       </a:t>
            </a:r>
            <a:r>
              <a:rPr lang="ru-RU" sz="6600" dirty="0" err="1" smtClean="0"/>
              <a:t>Кузніцов</a:t>
            </a:r>
            <a:r>
              <a:rPr lang="ru-RU" sz="6600" dirty="0" smtClean="0"/>
              <a:t> </a:t>
            </a:r>
            <a:r>
              <a:rPr lang="uk-UA" sz="6600" dirty="0"/>
              <a:t>Є</a:t>
            </a:r>
            <a:r>
              <a:rPr lang="ru-RU" sz="6600" dirty="0" err="1" smtClean="0"/>
              <a:t>вген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3943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89687795"/>
              </p:ext>
            </p:extLst>
          </p:nvPr>
        </p:nvGraphicFramePr>
        <p:xfrm>
          <a:off x="827584" y="836712"/>
          <a:ext cx="7776864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44008" y="1844824"/>
            <a:ext cx="360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Дев'ять</a:t>
            </a:r>
            <a:r>
              <a:rPr lang="ru-RU" dirty="0">
                <a:solidFill>
                  <a:srgbClr val="002060"/>
                </a:solidFill>
              </a:rPr>
              <a:t> великих планет, не </a:t>
            </a:r>
            <a:r>
              <a:rPr lang="ru-RU" dirty="0" err="1">
                <a:solidFill>
                  <a:srgbClr val="002060"/>
                </a:solidFill>
              </a:rPr>
              <a:t>вичерпують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усього</a:t>
            </a:r>
            <a:r>
              <a:rPr lang="ru-RU" dirty="0">
                <a:solidFill>
                  <a:srgbClr val="002060"/>
                </a:solidFill>
              </a:rPr>
              <a:t> планетного </a:t>
            </a:r>
            <a:r>
              <a:rPr lang="ru-RU" dirty="0" err="1">
                <a:solidFill>
                  <a:srgbClr val="002060"/>
                </a:solidFill>
              </a:rPr>
              <a:t>населення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нашої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сонячної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системи</a:t>
            </a:r>
            <a:r>
              <a:rPr lang="ru-RU" dirty="0">
                <a:solidFill>
                  <a:srgbClr val="002060"/>
                </a:solidFill>
              </a:rPr>
              <a:t>. Вони </a:t>
            </a:r>
            <a:r>
              <a:rPr lang="ru-RU" dirty="0" err="1">
                <a:solidFill>
                  <a:srgbClr val="002060"/>
                </a:solidFill>
              </a:rPr>
              <a:t>тільки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найбільш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помітні</a:t>
            </a:r>
            <a:r>
              <a:rPr lang="ru-RU" dirty="0">
                <a:solidFill>
                  <a:srgbClr val="002060"/>
                </a:solidFill>
              </a:rPr>
              <a:t> за величиною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представники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Крім</a:t>
            </a:r>
            <a:r>
              <a:rPr lang="ru-RU" dirty="0">
                <a:solidFill>
                  <a:srgbClr val="002060"/>
                </a:solidFill>
              </a:rPr>
              <a:t> них, </a:t>
            </a:r>
            <a:r>
              <a:rPr lang="ru-RU" dirty="0" err="1">
                <a:solidFill>
                  <a:srgbClr val="002060"/>
                </a:solidFill>
              </a:rPr>
              <a:t>біля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Сонця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паморочиться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різних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відстанях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безліч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набагато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більш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дрібних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планеток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270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8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5" y="0"/>
            <a:ext cx="9128373" cy="68536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610670"/>
            <a:ext cx="25202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Перша з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малих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планет, Церера,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відкрита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першу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століть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січня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1801 р.).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Протягом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виявлено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понад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400.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малі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планети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рухаються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навколо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Сонця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орбітами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Марса і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Юпітера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недавнього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часу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вважалося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тому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встановленим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астероїди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скупчені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кільцем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широкому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проміжку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орбітами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двох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названих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планет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4208" y="888651"/>
            <a:ext cx="24482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карлики планетного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називаються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астероїдами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просто «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малими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планетами».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значна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них, Церера,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поперечнику 770 км; вона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значно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менше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Місяця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обсягом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приблизно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стільки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разів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скільки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сама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Місяць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менше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733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ru-RU" b="1" dirty="0"/>
              <a:t>Церера</a:t>
            </a:r>
            <a:r>
              <a:rPr lang="ru-RU" dirty="0"/>
              <a:t> </a:t>
            </a:r>
            <a:r>
              <a:rPr lang="ru-RU" dirty="0" smtClean="0"/>
              <a:t>(</a:t>
            </a:r>
            <a:r>
              <a:rPr lang="ru-RU" dirty="0"/>
              <a:t> </a:t>
            </a:r>
            <a:r>
              <a:rPr lang="en-US" i="1" dirty="0"/>
              <a:t>Ceres</a:t>
            </a:r>
            <a:r>
              <a:rPr lang="en-US" dirty="0"/>
              <a:t>) — </a:t>
            </a:r>
            <a:r>
              <a:rPr lang="ru-RU" dirty="0" err="1"/>
              <a:t>карликова</a:t>
            </a:r>
            <a:r>
              <a:rPr lang="ru-RU" dirty="0"/>
              <a:t> </a:t>
            </a:r>
            <a:r>
              <a:rPr lang="ru-RU" dirty="0" smtClean="0"/>
              <a:t>планета </a:t>
            </a:r>
            <a:r>
              <a:rPr lang="ru-RU" dirty="0"/>
              <a:t> в </a:t>
            </a:r>
            <a:r>
              <a:rPr lang="ru-RU" dirty="0" err="1" smtClean="0"/>
              <a:t>поясі</a:t>
            </a:r>
            <a:r>
              <a:rPr lang="ru-RU" dirty="0" smtClean="0"/>
              <a:t> </a:t>
            </a:r>
            <a:r>
              <a:rPr lang="ru-RU" dirty="0" err="1"/>
              <a:t>астероїдів</a:t>
            </a:r>
            <a:r>
              <a:rPr lang="ru-RU" dirty="0"/>
              <a:t>, в </a:t>
            </a:r>
            <a:r>
              <a:rPr lang="ru-RU" dirty="0" err="1"/>
              <a:t>середині</a:t>
            </a:r>
            <a:r>
              <a:rPr lang="ru-RU" dirty="0"/>
              <a:t> 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 smtClean="0"/>
              <a:t>системи</a:t>
            </a:r>
            <a:r>
              <a:rPr lang="ru-RU" baseline="30000" dirty="0"/>
              <a:t> </a:t>
            </a:r>
            <a:r>
              <a:rPr lang="ru-RU" dirty="0" smtClean="0"/>
              <a:t>. </a:t>
            </a:r>
            <a:r>
              <a:rPr lang="ru-RU" dirty="0"/>
              <a:t>Церера — </a:t>
            </a:r>
            <a:r>
              <a:rPr lang="ru-RU" dirty="0" err="1"/>
              <a:t>найближча</a:t>
            </a:r>
            <a:r>
              <a:rPr lang="ru-RU" dirty="0"/>
              <a:t> до </a:t>
            </a:r>
            <a:r>
              <a:rPr lang="ru-RU" dirty="0" err="1"/>
              <a:t>Землі</a:t>
            </a:r>
            <a:r>
              <a:rPr lang="ru-RU" dirty="0"/>
              <a:t> </a:t>
            </a:r>
            <a:r>
              <a:rPr lang="ru-RU" dirty="0" err="1"/>
              <a:t>карликова</a:t>
            </a:r>
            <a:r>
              <a:rPr lang="ru-RU" dirty="0"/>
              <a:t> планета, вона </a:t>
            </a:r>
            <a:r>
              <a:rPr lang="ru-RU" dirty="0" err="1"/>
              <a:t>віддалена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на </a:t>
            </a:r>
            <a:r>
              <a:rPr lang="ru-RU" dirty="0" err="1"/>
              <a:t>відстань</a:t>
            </a:r>
            <a:r>
              <a:rPr lang="ru-RU" dirty="0"/>
              <a:t> у 263 млн км. </a:t>
            </a:r>
            <a:r>
              <a:rPr lang="ru-RU" dirty="0" err="1"/>
              <a:t>Відкрита</a:t>
            </a:r>
            <a:r>
              <a:rPr lang="ru-RU" dirty="0"/>
              <a:t> 1 </a:t>
            </a:r>
            <a:r>
              <a:rPr lang="ru-RU" dirty="0" err="1"/>
              <a:t>січня</a:t>
            </a:r>
            <a:r>
              <a:rPr lang="ru-RU" dirty="0"/>
              <a:t> 1801 року </a:t>
            </a:r>
            <a:r>
              <a:rPr lang="ru-RU" dirty="0" err="1"/>
              <a:t>італійським</a:t>
            </a:r>
            <a:r>
              <a:rPr lang="ru-RU" dirty="0"/>
              <a:t> астрономом Джузеппе </a:t>
            </a:r>
            <a:r>
              <a:rPr lang="ru-RU" dirty="0" err="1" smtClean="0"/>
              <a:t>Піацці</a:t>
            </a:r>
            <a:r>
              <a:rPr lang="ru-RU" dirty="0"/>
              <a:t> </a:t>
            </a:r>
            <a:r>
              <a:rPr lang="ru-RU" dirty="0" smtClean="0"/>
              <a:t>у</a:t>
            </a:r>
            <a:r>
              <a:rPr lang="ru-RU" dirty="0"/>
              <a:t> </a:t>
            </a:r>
            <a:r>
              <a:rPr lang="ru-RU" dirty="0" err="1"/>
              <a:t>астрономічній</a:t>
            </a:r>
            <a:r>
              <a:rPr lang="ru-RU" dirty="0"/>
              <a:t> </a:t>
            </a:r>
            <a:r>
              <a:rPr lang="ru-RU" dirty="0" err="1"/>
              <a:t>обсерваторії</a:t>
            </a:r>
            <a:r>
              <a:rPr lang="ru-RU" dirty="0"/>
              <a:t> в </a:t>
            </a:r>
            <a:r>
              <a:rPr lang="ru-RU" dirty="0" err="1"/>
              <a:t>місті</a:t>
            </a:r>
            <a:r>
              <a:rPr lang="ru-RU" dirty="0"/>
              <a:t> Палермо (вона </a:t>
            </a:r>
            <a:r>
              <a:rPr lang="ru-RU" dirty="0" err="1"/>
              <a:t>перебувала</a:t>
            </a:r>
            <a:r>
              <a:rPr lang="ru-RU" dirty="0"/>
              <a:t> в 23° </a:t>
            </a:r>
            <a:r>
              <a:rPr lang="ru-RU" dirty="0" err="1"/>
              <a:t>Тільця</a:t>
            </a:r>
            <a:r>
              <a:rPr lang="ru-RU" dirty="0"/>
              <a:t>), але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втрачена</a:t>
            </a:r>
            <a:r>
              <a:rPr lang="ru-RU" dirty="0"/>
              <a:t>. 1 </a:t>
            </a:r>
            <a:r>
              <a:rPr lang="ru-RU" dirty="0" err="1"/>
              <a:t>січня</a:t>
            </a:r>
            <a:r>
              <a:rPr lang="ru-RU" dirty="0"/>
              <a:t> 1802 року Цереру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на </a:t>
            </a:r>
            <a:r>
              <a:rPr lang="ru-RU" dirty="0" err="1"/>
              <a:t>місці</a:t>
            </a:r>
            <a:r>
              <a:rPr lang="ru-RU" dirty="0"/>
              <a:t>, </a:t>
            </a:r>
            <a:r>
              <a:rPr lang="ru-RU" dirty="0" err="1"/>
              <a:t>розрахованомуК</a:t>
            </a:r>
            <a:r>
              <a:rPr lang="ru-RU" dirty="0"/>
              <a:t>. Ф. </a:t>
            </a:r>
            <a:r>
              <a:rPr lang="ru-RU" dirty="0" err="1"/>
              <a:t>Гаусом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перша </a:t>
            </a:r>
            <a:r>
              <a:rPr lang="ru-RU" dirty="0" err="1"/>
              <a:t>відкрита</a:t>
            </a:r>
            <a:r>
              <a:rPr lang="ru-RU" dirty="0"/>
              <a:t> мала планета.</a:t>
            </a:r>
          </a:p>
        </p:txBody>
      </p:sp>
    </p:spTree>
    <p:extLst>
      <p:ext uri="{BB962C8B-B14F-4D97-AF65-F5344CB8AC3E}">
        <p14:creationId xmlns:p14="http://schemas.microsoft.com/office/powerpoint/2010/main" val="759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ru-RU" dirty="0"/>
              <a:t>Церера </a:t>
            </a:r>
            <a:r>
              <a:rPr lang="ru-RU" dirty="0" err="1"/>
              <a:t>має</a:t>
            </a:r>
            <a:r>
              <a:rPr lang="ru-RU" dirty="0"/>
              <a:t> форму </a:t>
            </a:r>
            <a:r>
              <a:rPr lang="ru-RU" dirty="0" err="1"/>
              <a:t>сфероїда</a:t>
            </a:r>
            <a:r>
              <a:rPr lang="ru-RU" dirty="0"/>
              <a:t> </a:t>
            </a:r>
            <a:r>
              <a:rPr lang="ru-RU" dirty="0" err="1"/>
              <a:t>розмірами</a:t>
            </a:r>
            <a:r>
              <a:rPr lang="ru-RU" dirty="0"/>
              <a:t> 975 × 909 км. </a:t>
            </a:r>
            <a:r>
              <a:rPr lang="ru-RU" dirty="0" err="1"/>
              <a:t>Її</a:t>
            </a:r>
            <a:r>
              <a:rPr lang="ru-RU" dirty="0"/>
              <a:t> 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/>
              <a:t> становить 9,5 × 10</a:t>
            </a:r>
            <a:r>
              <a:rPr lang="ru-RU" baseline="30000" dirty="0"/>
              <a:t>20</a:t>
            </a:r>
            <a:r>
              <a:rPr lang="ru-RU" dirty="0"/>
              <a:t> кг, </a:t>
            </a:r>
            <a:r>
              <a:rPr lang="ru-RU" dirty="0" err="1"/>
              <a:t>що</a:t>
            </a:r>
            <a:r>
              <a:rPr lang="ru-RU" dirty="0"/>
              <a:t> становить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третину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пояса </a:t>
            </a:r>
            <a:r>
              <a:rPr lang="ru-RU" dirty="0" err="1"/>
              <a:t>астероїдів</a:t>
            </a:r>
            <a:r>
              <a:rPr lang="ru-RU" dirty="0"/>
              <a:t>, але в той же час </a:t>
            </a:r>
            <a:r>
              <a:rPr lang="ru-RU" dirty="0" err="1"/>
              <a:t>поступається</a:t>
            </a:r>
            <a:r>
              <a:rPr lang="ru-RU" dirty="0"/>
              <a:t> </a:t>
            </a:r>
            <a:r>
              <a:rPr lang="ru-RU" dirty="0" err="1"/>
              <a:t>масі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6000 </a:t>
            </a:r>
            <a:r>
              <a:rPr lang="ru-RU" dirty="0" err="1"/>
              <a:t>разів</a:t>
            </a:r>
            <a:r>
              <a:rPr lang="ru-RU" dirty="0"/>
              <a:t>.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Церери</a:t>
            </a:r>
            <a:r>
              <a:rPr lang="ru-RU" dirty="0"/>
              <a:t> </a:t>
            </a:r>
            <a:r>
              <a:rPr lang="ru-RU" dirty="0" err="1"/>
              <a:t>призвела</a:t>
            </a:r>
            <a:r>
              <a:rPr lang="ru-RU" dirty="0"/>
              <a:t> до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 </a:t>
            </a:r>
            <a:r>
              <a:rPr lang="ru-RU" dirty="0" err="1" smtClean="0"/>
              <a:t>гравітації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небесне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, як і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планетоїдів</a:t>
            </a:r>
            <a:r>
              <a:rPr lang="ru-RU" dirty="0"/>
              <a:t>, </a:t>
            </a:r>
            <a:r>
              <a:rPr lang="ru-RU" dirty="0" err="1"/>
              <a:t>набуло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близької</a:t>
            </a:r>
            <a:r>
              <a:rPr lang="ru-RU" dirty="0"/>
              <a:t> до </a:t>
            </a:r>
            <a:r>
              <a:rPr lang="ru-RU" dirty="0" err="1"/>
              <a:t>сферичної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еволюція</a:t>
            </a:r>
            <a:r>
              <a:rPr lang="ru-RU" dirty="0"/>
              <a:t> не </a:t>
            </a:r>
            <a:r>
              <a:rPr lang="ru-RU" dirty="0" err="1"/>
              <a:t>скінчилася</a:t>
            </a:r>
            <a:r>
              <a:rPr lang="ru-RU" dirty="0"/>
              <a:t> і,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астероїдів</a:t>
            </a:r>
            <a:r>
              <a:rPr lang="ru-RU" dirty="0"/>
              <a:t>, на </a:t>
            </a:r>
            <a:r>
              <a:rPr lang="ru-RU" dirty="0" err="1"/>
              <a:t>Церері</a:t>
            </a:r>
            <a:r>
              <a:rPr lang="ru-RU" dirty="0"/>
              <a:t> </a:t>
            </a:r>
            <a:r>
              <a:rPr lang="ru-RU" dirty="0" err="1"/>
              <a:t>почалася</a:t>
            </a:r>
            <a:r>
              <a:rPr lang="ru-RU" dirty="0"/>
              <a:t> </a:t>
            </a:r>
            <a:r>
              <a:rPr lang="ru-RU" dirty="0" err="1"/>
              <a:t>диференціація</a:t>
            </a:r>
            <a:r>
              <a:rPr lang="ru-RU" dirty="0"/>
              <a:t> </a:t>
            </a:r>
            <a:r>
              <a:rPr lang="ru-RU" dirty="0" err="1"/>
              <a:t>внутрішньої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 — </a:t>
            </a:r>
            <a:r>
              <a:rPr lang="ru-RU" dirty="0" err="1"/>
              <a:t>важчі</a:t>
            </a:r>
            <a:r>
              <a:rPr lang="ru-RU" dirty="0"/>
              <a:t> породи </a:t>
            </a:r>
            <a:r>
              <a:rPr lang="ru-RU" dirty="0" err="1"/>
              <a:t>опускалися</a:t>
            </a:r>
            <a:r>
              <a:rPr lang="ru-RU" dirty="0"/>
              <a:t> до центру, </a:t>
            </a:r>
            <a:r>
              <a:rPr lang="ru-RU" dirty="0" err="1"/>
              <a:t>легші</a:t>
            </a:r>
            <a:r>
              <a:rPr lang="ru-RU" dirty="0"/>
              <a:t> </a:t>
            </a:r>
            <a:r>
              <a:rPr lang="ru-RU" dirty="0" err="1"/>
              <a:t>піднімалися</a:t>
            </a:r>
            <a:r>
              <a:rPr lang="ru-RU" dirty="0"/>
              <a:t> до </a:t>
            </a:r>
            <a:r>
              <a:rPr lang="ru-RU" dirty="0" err="1"/>
              <a:t>поверхні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642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edicinas-alternativas.net/wp-content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36"/>
            <a:ext cx="9144000" cy="682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37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ile:Ceres Earth Moon Compari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" y="116632"/>
            <a:ext cx="914104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76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3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36" y="1654482"/>
            <a:ext cx="73963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1920 р.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астрономи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наткнулися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астероїд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Гідальго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шлях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перетинає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орбіту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Юпітера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проходить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недалеко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орбіти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Сатурна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Астероїд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Гідальго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чудовий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в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іншому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відношенні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з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усіх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відомих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володіє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надзвичайно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витягнутою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орбітою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ексцентриситет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дорівнює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0,66 ) , до того 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всього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сильніше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нахиленою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площини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земної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орбіти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кутом в 43 °.</a:t>
            </a:r>
          </a:p>
        </p:txBody>
      </p:sp>
    </p:spTree>
    <p:extLst>
      <p:ext uri="{BB962C8B-B14F-4D97-AF65-F5344CB8AC3E}">
        <p14:creationId xmlns:p14="http://schemas.microsoft.com/office/powerpoint/2010/main" val="399393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495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36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16016" y="150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7030A0"/>
                </a:solidFill>
              </a:rPr>
              <a:t>Ще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більш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розширилася</a:t>
            </a:r>
            <a:r>
              <a:rPr lang="ru-RU" dirty="0">
                <a:solidFill>
                  <a:srgbClr val="7030A0"/>
                </a:solidFill>
              </a:rPr>
              <a:t> зона </a:t>
            </a:r>
            <a:r>
              <a:rPr lang="ru-RU" dirty="0" err="1">
                <a:solidFill>
                  <a:srgbClr val="7030A0"/>
                </a:solidFill>
              </a:rPr>
              <a:t>карликових</a:t>
            </a:r>
            <a:r>
              <a:rPr lang="ru-RU" dirty="0">
                <a:solidFill>
                  <a:srgbClr val="7030A0"/>
                </a:solidFill>
              </a:rPr>
              <a:t> планет в 1936 р., коли </a:t>
            </a:r>
            <a:r>
              <a:rPr lang="ru-RU" dirty="0" err="1">
                <a:solidFill>
                  <a:srgbClr val="7030A0"/>
                </a:solidFill>
              </a:rPr>
              <a:t>відкритий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був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астероїд</a:t>
            </a:r>
            <a:r>
              <a:rPr lang="ru-RU" dirty="0">
                <a:solidFill>
                  <a:srgbClr val="7030A0"/>
                </a:solidFill>
              </a:rPr>
              <a:t> з </a:t>
            </a:r>
            <a:r>
              <a:rPr lang="ru-RU" dirty="0" err="1">
                <a:solidFill>
                  <a:srgbClr val="7030A0"/>
                </a:solidFill>
              </a:rPr>
              <a:t>ексцентриситетом</a:t>
            </a:r>
            <a:r>
              <a:rPr lang="ru-RU" dirty="0">
                <a:solidFill>
                  <a:srgbClr val="7030A0"/>
                </a:solidFill>
              </a:rPr>
              <a:t> 0,78. </a:t>
            </a:r>
            <a:r>
              <a:rPr lang="ru-RU" dirty="0" err="1">
                <a:solidFill>
                  <a:srgbClr val="7030A0"/>
                </a:solidFill>
              </a:rPr>
              <a:t>Новий</a:t>
            </a:r>
            <a:r>
              <a:rPr lang="ru-RU" dirty="0">
                <a:solidFill>
                  <a:srgbClr val="7030A0"/>
                </a:solidFill>
              </a:rPr>
              <a:t> член </a:t>
            </a:r>
            <a:r>
              <a:rPr lang="ru-RU" dirty="0" err="1">
                <a:solidFill>
                  <a:srgbClr val="7030A0"/>
                </a:solidFill>
              </a:rPr>
              <a:t>нашої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сонячної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системи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отримав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назву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Адоніс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Особливість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нововідкритій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планетки</a:t>
            </a:r>
            <a:r>
              <a:rPr lang="ru-RU" dirty="0">
                <a:solidFill>
                  <a:srgbClr val="7030A0"/>
                </a:solidFill>
              </a:rPr>
              <a:t> те, </a:t>
            </a:r>
            <a:r>
              <a:rPr lang="ru-RU" dirty="0" err="1">
                <a:solidFill>
                  <a:srgbClr val="7030A0"/>
                </a:solidFill>
              </a:rPr>
              <a:t>що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найбільш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віддаленій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точці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свого</a:t>
            </a:r>
            <a:r>
              <a:rPr lang="ru-RU" dirty="0">
                <a:solidFill>
                  <a:srgbClr val="7030A0"/>
                </a:solidFill>
              </a:rPr>
              <a:t> шляху вона </a:t>
            </a:r>
            <a:r>
              <a:rPr lang="ru-RU" dirty="0" err="1">
                <a:solidFill>
                  <a:srgbClr val="7030A0"/>
                </a:solidFill>
              </a:rPr>
              <a:t>відходить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Сонця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майже</a:t>
            </a:r>
            <a:r>
              <a:rPr lang="ru-RU" dirty="0">
                <a:solidFill>
                  <a:srgbClr val="7030A0"/>
                </a:solidFill>
              </a:rPr>
              <a:t> на </a:t>
            </a:r>
            <a:r>
              <a:rPr lang="ru-RU" dirty="0" err="1">
                <a:solidFill>
                  <a:srgbClr val="7030A0"/>
                </a:solidFill>
              </a:rPr>
              <a:t>відстань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Юпітера</a:t>
            </a:r>
            <a:r>
              <a:rPr lang="ru-RU" dirty="0">
                <a:solidFill>
                  <a:srgbClr val="7030A0"/>
                </a:solidFill>
              </a:rPr>
              <a:t>, в </a:t>
            </a:r>
            <a:r>
              <a:rPr lang="ru-RU" dirty="0" err="1">
                <a:solidFill>
                  <a:srgbClr val="7030A0"/>
                </a:solidFill>
              </a:rPr>
              <a:t>найближчій</a:t>
            </a:r>
            <a:r>
              <a:rPr lang="ru-RU" dirty="0">
                <a:solidFill>
                  <a:srgbClr val="7030A0"/>
                </a:solidFill>
              </a:rPr>
              <a:t> же проходить недалеко </a:t>
            </a:r>
            <a:r>
              <a:rPr lang="ru-RU" dirty="0" err="1">
                <a:solidFill>
                  <a:srgbClr val="7030A0"/>
                </a:solidFill>
              </a:rPr>
              <a:t>від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орбіти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Меркурія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511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122</TotalTime>
  <Words>594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Модульная</vt:lpstr>
      <vt:lpstr>ПЛАНЕТИ-КАРЛИКИ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Windows_XPsp3Ru</cp:lastModifiedBy>
  <cp:revision>15</cp:revision>
  <dcterms:created xsi:type="dcterms:W3CDTF">2013-01-09T18:14:44Z</dcterms:created>
  <dcterms:modified xsi:type="dcterms:W3CDTF">2014-01-25T15:00:34Z</dcterms:modified>
</cp:coreProperties>
</file>