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B4DE-6FCE-4529-B7E5-7580F3D361F0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F13BD-9409-4D8F-8E59-A18320B82B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</a:t>
            </a:r>
            <a:r>
              <a:rPr lang="uk-UA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палива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a-alternativnye-vidy-topliv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429000"/>
            <a:ext cx="5214972" cy="325935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Бразилії</a:t>
            </a:r>
            <a:r>
              <a:rPr lang="ru-RU" dirty="0"/>
              <a:t>, яка не</a:t>
            </a:r>
          </a:p>
          <a:p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розвиненою</a:t>
            </a:r>
            <a:endParaRPr lang="ru-RU" dirty="0"/>
          </a:p>
          <a:p>
            <a:r>
              <a:rPr lang="ru-RU" dirty="0" err="1"/>
              <a:t>країною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80%</a:t>
            </a:r>
          </a:p>
          <a:p>
            <a:r>
              <a:rPr lang="ru-RU" dirty="0"/>
              <a:t>машин </a:t>
            </a:r>
            <a:r>
              <a:rPr lang="ru-RU" dirty="0" err="1"/>
              <a:t>їздять</a:t>
            </a:r>
            <a:r>
              <a:rPr lang="ru-RU" dirty="0"/>
              <a:t> на </a:t>
            </a:r>
            <a:r>
              <a:rPr lang="ru-RU" dirty="0" err="1">
                <a:solidFill>
                  <a:srgbClr val="C00000"/>
                </a:solidFill>
              </a:rPr>
              <a:t>етанолі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(в </a:t>
            </a:r>
            <a:r>
              <a:rPr lang="ru-RU" dirty="0" err="1"/>
              <a:t>основі</a:t>
            </a:r>
            <a:r>
              <a:rPr lang="ru-RU" dirty="0"/>
              <a:t> - </a:t>
            </a:r>
            <a:r>
              <a:rPr lang="ru-RU" dirty="0" err="1"/>
              <a:t>етиловий</a:t>
            </a:r>
            <a:endParaRPr lang="ru-RU" dirty="0"/>
          </a:p>
          <a:p>
            <a:r>
              <a:rPr lang="ru-RU" dirty="0"/>
              <a:t>спирт),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з</a:t>
            </a:r>
            <a:endParaRPr lang="ru-RU" dirty="0"/>
          </a:p>
          <a:p>
            <a:r>
              <a:rPr lang="ru-RU" dirty="0" err="1"/>
              <a:t>цукрової</a:t>
            </a:r>
            <a:r>
              <a:rPr lang="ru-RU" dirty="0"/>
              <a:t> </a:t>
            </a:r>
            <a:r>
              <a:rPr lang="ru-RU" dirty="0" err="1"/>
              <a:t>тростини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endParaRPr lang="ru-RU" dirty="0"/>
          </a:p>
          <a:p>
            <a:r>
              <a:rPr lang="ru-RU" dirty="0"/>
              <a:t>росте в </a:t>
            </a:r>
            <a:r>
              <a:rPr lang="ru-RU" dirty="0" err="1"/>
              <a:t>країні</a:t>
            </a:r>
            <a:r>
              <a:rPr lang="ru-RU" dirty="0"/>
              <a:t>.</a:t>
            </a:r>
          </a:p>
        </p:txBody>
      </p:sp>
      <p:pic>
        <p:nvPicPr>
          <p:cNvPr id="5" name="Рисунок 4" descr="proizvodstvo-sakhara-v-ekvad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387452"/>
            <a:ext cx="3952876" cy="2470548"/>
          </a:xfrm>
          <a:prstGeom prst="rect">
            <a:avLst/>
          </a:prstGeom>
        </p:spPr>
      </p:pic>
      <p:pic>
        <p:nvPicPr>
          <p:cNvPr id="6" name="Рисунок 5" descr="Ethanol-structur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388" y="0"/>
            <a:ext cx="4331612" cy="2574521"/>
          </a:xfrm>
          <a:prstGeom prst="rect">
            <a:avLst/>
          </a:prstGeom>
        </p:spPr>
      </p:pic>
      <p:pic>
        <p:nvPicPr>
          <p:cNvPr id="7" name="Рисунок 6" descr="56477-288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000372"/>
            <a:ext cx="3457580" cy="3601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7358082" cy="32861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Ведуться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альтернативного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змішування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дизельного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нафтопродуктів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біодизелем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соняшника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рапсу.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28749313_sun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4238612" cy="317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450px-Brassica_napus_Habitus_2011-4-02_CampodeCalatr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66" y="1285860"/>
            <a:ext cx="3857634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285852" y="428604"/>
            <a:ext cx="7858148" cy="528639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Альтернативні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рідкого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газового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паливо,яке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альтернативою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заміною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традиційним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видобувається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нетрадиційних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енергетичної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80206674_z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327245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64928826_dr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500438"/>
            <a:ext cx="2714644" cy="180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tem_13429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430918"/>
            <a:ext cx="2500314" cy="164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15370" cy="128588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636"/>
            <a:ext cx="2214578" cy="857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АП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5000636"/>
            <a:ext cx="2500330" cy="857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Газове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АП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42783" y="5012326"/>
            <a:ext cx="2500330" cy="857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Тверде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АП</a:t>
            </a:r>
          </a:p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85786" y="2643182"/>
            <a:ext cx="857255" cy="14287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929058" y="2714620"/>
            <a:ext cx="857256" cy="135732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000892" y="2714620"/>
            <a:ext cx="928694" cy="128588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"/>
            <a:ext cx="8786874" cy="5072074"/>
          </a:xfrm>
        </p:spPr>
        <p:txBody>
          <a:bodyPr>
            <a:normAutofit fontScale="77500" lnSpcReduction="20000"/>
          </a:bodyPr>
          <a:lstStyle/>
          <a:p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рідкого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належать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торфу,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сланців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спирти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газового конденсату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газоконденсатних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родовищ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непромислового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традиційного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53d1cdb68_1267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643314"/>
            <a:ext cx="4100522" cy="2733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alcohol-fu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643314"/>
            <a:ext cx="2262190" cy="2714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214291"/>
            <a:ext cx="8715468" cy="4857784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газового </a:t>
            </a:r>
            <a:r>
              <a:rPr lang="ru-RU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належать: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 (метан)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родовищ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підземної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газифікації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підземного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спалювання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твердого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кам'яне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буре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торф);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водоносних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пластах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нафтогазових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басейнів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аномально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газонасичених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водоймищах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болотах;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гідрантів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біогаз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генераторний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вентиляційних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збагачувальних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фабрик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B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3076578" cy="2306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638px-Biogasspeic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357694"/>
            <a:ext cx="2559746" cy="2407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ga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429132"/>
            <a:ext cx="2809879" cy="210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929354"/>
          </a:xfrm>
        </p:spPr>
        <p:txBody>
          <a:bodyPr/>
          <a:lstStyle/>
          <a:p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Тверде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альтернативне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Прикладом твердого альтернативного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пресовані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горючі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біовідходи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iowas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00438"/>
            <a:ext cx="3498533" cy="2328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jpg (15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428868"/>
            <a:ext cx="3500442" cy="196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74027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Належність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до альтернативного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підтверджується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документом про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ідентифікацію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видається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уповноваженим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органом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у порядку,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Кабінетом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586758" cy="4071966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Доступним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сконцентрованої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біодизельне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палив,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етиловий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спирт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етанол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- 50%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метиловий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спирт (метанол)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Біодизельне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них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Bequer-B100-SOJA-SOYB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0276"/>
            <a:ext cx="2437491" cy="2777724"/>
          </a:xfrm>
          <a:prstGeom prst="rect">
            <a:avLst/>
          </a:prstGeom>
        </p:spPr>
      </p:pic>
      <p:pic>
        <p:nvPicPr>
          <p:cNvPr id="5" name="Рисунок 4" descr="56477-288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149329"/>
            <a:ext cx="2600324" cy="2708671"/>
          </a:xfrm>
          <a:prstGeom prst="rect">
            <a:avLst/>
          </a:prstGeom>
        </p:spPr>
      </p:pic>
      <p:pic>
        <p:nvPicPr>
          <p:cNvPr id="6" name="Рисунок 5" descr="metilovyj-spi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143380"/>
            <a:ext cx="2867351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0"/>
            <a:ext cx="8643998" cy="4714908"/>
          </a:xfrm>
        </p:spPr>
        <p:txBody>
          <a:bodyPr>
            <a:noAutofit/>
          </a:bodyPr>
          <a:lstStyle/>
          <a:p>
            <a:r>
              <a:rPr lang="vi-VN" sz="2000" b="1" dirty="0">
                <a:solidFill>
                  <a:srgbClr val="C00000"/>
                </a:solidFill>
                <a:latin typeface="+mj-lt"/>
              </a:rPr>
              <a:t>Біогаз – головне альтернативне паливо</a:t>
            </a:r>
            <a:endParaRPr lang="vi-VN" sz="2000" dirty="0">
              <a:solidFill>
                <a:srgbClr val="C00000"/>
              </a:solidFill>
              <a:latin typeface="+mj-lt"/>
            </a:endParaRPr>
          </a:p>
          <a:p>
            <a:r>
              <a:rPr lang="vi-VN" sz="2000" dirty="0">
                <a:solidFill>
                  <a:srgbClr val="C00000"/>
                </a:solidFill>
                <a:latin typeface="+mj-lt"/>
              </a:rPr>
              <a:t>Біога́з</a:t>
            </a:r>
            <a:r>
              <a:rPr lang="vi-VN" sz="2000" dirty="0">
                <a:latin typeface="+mj-lt"/>
              </a:rPr>
              <a:t> — різновид біопалива. Добувають із відходів сільськогосподарської продукції: солома злакових культур (якщо не використовують на корм великій рогатій худобі, або в якості підстиляючого матеріалу в тваринництві), відходи переробного виробництва сільськогоспадорської продукції — лушпиння соняшника, гречки, рису (хоча інколи застосовують на виробництві в якості місцевого палива), відходів тваринництва, лісопереробки, стічних вод та твердих побутових відходів (відсортованих, без неорганічних домішок, та домішок неприродного походження). Тобто застосовувати можна будь-які місцеві природні ресурси</a:t>
            </a:r>
            <a:r>
              <a:rPr lang="vi-VN" sz="2000" dirty="0" smtClean="0">
                <a:latin typeface="+mj-lt"/>
              </a:rPr>
              <a:t>.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Біогаз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одержуваний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6 млрд. м3 природного газу,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строк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окупності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4-5 роки. Китай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проектує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довести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біогазу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100-120 млрд. м3.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38px-Biogasspeic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358298"/>
            <a:ext cx="3131250" cy="2499702"/>
          </a:xfrm>
          <a:prstGeom prst="rect">
            <a:avLst/>
          </a:prstGeom>
        </p:spPr>
      </p:pic>
      <p:pic>
        <p:nvPicPr>
          <p:cNvPr id="6" name="Рисунок 5" descr="ispolzovanie-alternativnogo-topli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714884"/>
            <a:ext cx="3048008" cy="190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551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Альтернативні види палива</vt:lpstr>
      <vt:lpstr>Слайд 2</vt:lpstr>
      <vt:lpstr>Види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Альтернативні види палива</dc:title>
  <dc:creator>Komp</dc:creator>
  <cp:lastModifiedBy>Komp</cp:lastModifiedBy>
  <cp:revision>8</cp:revision>
  <dcterms:created xsi:type="dcterms:W3CDTF">2013-12-02T15:16:22Z</dcterms:created>
  <dcterms:modified xsi:type="dcterms:W3CDTF">2013-12-02T16:28:26Z</dcterms:modified>
</cp:coreProperties>
</file>