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4" r:id="rId7"/>
    <p:sldId id="261" r:id="rId8"/>
    <p:sldId id="262" r:id="rId9"/>
    <p:sldId id="263" r:id="rId10"/>
    <p:sldId id="265" r:id="rId11"/>
    <p:sldId id="266" r:id="rId12"/>
    <p:sldId id="269" r:id="rId13"/>
    <p:sldId id="267" r:id="rId14"/>
    <p:sldId id="268" r:id="rId15"/>
    <p:sldId id="270" r:id="rId16"/>
    <p:sldId id="271" r:id="rId17"/>
    <p:sldId id="272" r:id="rId18"/>
    <p:sldId id="273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179" autoAdjust="0"/>
    <p:restoredTop sz="94660"/>
  </p:normalViewPr>
  <p:slideViewPr>
    <p:cSldViewPr>
      <p:cViewPr varScale="1">
        <p:scale>
          <a:sx n="66" d="100"/>
          <a:sy n="66" d="100"/>
        </p:scale>
        <p:origin x="-47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9144000" cy="29337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Straight Connector 17"/>
          <p:cNvCxnSpPr/>
          <p:nvPr/>
        </p:nvCxnSpPr>
        <p:spPr>
          <a:xfrm>
            <a:off x="0" y="2925286"/>
            <a:ext cx="9144000" cy="1588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/>
          <p:cNvSpPr/>
          <p:nvPr/>
        </p:nvSpPr>
        <p:spPr>
          <a:xfrm>
            <a:off x="2514600" y="2362200"/>
            <a:ext cx="4114800" cy="1127760"/>
          </a:xfrm>
          <a:prstGeom prst="rect">
            <a:avLst/>
          </a:prstGeom>
          <a:solidFill>
            <a:schemeClr val="tx1"/>
          </a:solidFill>
          <a:ln w="76200" cmpd="thinThick">
            <a:solidFill>
              <a:schemeClr val="tx1"/>
            </a:solidFill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/>
          <a:p>
            <a:pPr algn="ctr" defTabSz="914400" rtl="0" eaLnBrk="1" latinLnBrk="0" hangingPunct="1">
              <a:spcBef>
                <a:spcPts val="400"/>
              </a:spcBef>
              <a:buNone/>
            </a:pPr>
            <a:endParaRPr lang="en-US" sz="1800" b="1" kern="1200" cap="all" spc="0" baseline="0" smtClean="0">
              <a:solidFill>
                <a:schemeClr val="bg1"/>
              </a:solidFill>
              <a:latin typeface="+mj-lt"/>
              <a:ea typeface="+mj-ea"/>
              <a:cs typeface="Tunga" pitchFamily="2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65400" y="3045460"/>
            <a:ext cx="4013200" cy="428625"/>
          </a:xfrm>
        </p:spPr>
        <p:txBody>
          <a:bodyPr tIns="0" anchor="t">
            <a:noAutofit/>
          </a:bodyPr>
          <a:lstStyle>
            <a:lvl1pPr marL="0" indent="0" algn="ctr">
              <a:buNone/>
              <a:defRPr sz="1600" b="0" i="0" cap="none" spc="0" baseline="0">
                <a:solidFill>
                  <a:schemeClr val="bg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2565400" y="2397760"/>
            <a:ext cx="4013200" cy="599440"/>
          </a:xfrm>
          <a:noFill/>
          <a:ln>
            <a:noFill/>
          </a:ln>
        </p:spPr>
        <p:txBody>
          <a:bodyPr bIns="0" anchor="b"/>
          <a:lstStyle>
            <a:lvl1pPr>
              <a:defRPr>
                <a:effectLst>
                  <a:glow rad="88900">
                    <a:schemeClr val="tx1">
                      <a:alpha val="60000"/>
                    </a:schemeClr>
                  </a:glo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0"/>
          </p:nvPr>
        </p:nvSpPr>
        <p:spPr bwMode="black"/>
        <p:txBody>
          <a:bodyPr/>
          <a:lstStyle/>
          <a:p>
            <a:fld id="{B4C71EC6-210F-42DE-9C53-41977AD35B3D}" type="datetimeFigureOut">
              <a:rPr lang="ru-RU" smtClean="0"/>
              <a:t>30.10.2012</a:t>
            </a:fld>
            <a:endParaRPr lang="ru-RU"/>
          </a:p>
        </p:txBody>
      </p:sp>
      <p:sp>
        <p:nvSpPr>
          <p:cNvPr id="17" name="Slide Number Placeholder 1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30.10.2012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/>
          <p:cNvCxnSpPr/>
          <p:nvPr/>
        </p:nvCxnSpPr>
        <p:spPr>
          <a:xfrm rot="5400000">
            <a:off x="4267200" y="3429000"/>
            <a:ext cx="6858000" cy="1588"/>
          </a:xfrm>
          <a:prstGeom prst="line">
            <a:avLst/>
          </a:prstGeom>
          <a:ln w="1270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/>
          <p:cNvSpPr/>
          <p:nvPr/>
        </p:nvSpPr>
        <p:spPr bwMode="hidden">
          <a:xfrm>
            <a:off x="0" y="1"/>
            <a:ext cx="76962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629400" cy="50292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30.10.2012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239000" y="914401"/>
            <a:ext cx="926980" cy="50292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Content Placeholder 30"/>
          <p:cNvSpPr>
            <a:spLocks noGrp="1"/>
          </p:cNvSpPr>
          <p:nvPr>
            <p:ph sz="quarter" idx="13"/>
          </p:nvPr>
        </p:nvSpPr>
        <p:spPr>
          <a:xfrm>
            <a:off x="457200" y="2020824"/>
            <a:ext cx="8229600" cy="407517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30.10.2012</a:t>
            </a:fld>
            <a:endParaRPr lang="ru-RU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922776"/>
            <a:ext cx="9144000" cy="29352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0" y="3921760"/>
            <a:ext cx="9144000" cy="1588"/>
          </a:xfrm>
          <a:prstGeom prst="line">
            <a:avLst/>
          </a:prstGeom>
          <a:ln w="1270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/>
        </p:nvSpPr>
        <p:spPr>
          <a:xfrm>
            <a:off x="2514600" y="3368040"/>
            <a:ext cx="4114800" cy="1127760"/>
          </a:xfrm>
          <a:prstGeom prst="rect">
            <a:avLst/>
          </a:prstGeom>
          <a:solidFill>
            <a:schemeClr val="tx1"/>
          </a:solidFill>
          <a:ln w="76200" cmpd="thinThick">
            <a:solidFill>
              <a:schemeClr val="tx1"/>
            </a:solidFill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/>
          <a:p>
            <a:pPr algn="ctr" defTabSz="914400" rtl="0" eaLnBrk="1" latinLnBrk="0" hangingPunct="1">
              <a:spcBef>
                <a:spcPts val="400"/>
              </a:spcBef>
              <a:buNone/>
            </a:pPr>
            <a:endParaRPr lang="en-US" sz="1800" b="1" kern="1200" cap="all" spc="0" baseline="0" smtClean="0">
              <a:solidFill>
                <a:schemeClr val="bg1"/>
              </a:solidFill>
              <a:latin typeface="+mj-lt"/>
              <a:ea typeface="+mj-ea"/>
              <a:cs typeface="Tunga" pitchFamily="2"/>
            </a:endParaRPr>
          </a:p>
        </p:txBody>
      </p:sp>
      <p:sp>
        <p:nvSpPr>
          <p:cNvPr id="9" name="Title Placeholder 1"/>
          <p:cNvSpPr>
            <a:spLocks noGrp="1"/>
          </p:cNvSpPr>
          <p:nvPr>
            <p:ph type="title"/>
          </p:nvPr>
        </p:nvSpPr>
        <p:spPr bwMode="black">
          <a:xfrm>
            <a:off x="2529052" y="3367246"/>
            <a:ext cx="4085897" cy="706821"/>
          </a:xfrm>
          <a:prstGeom prst="rect">
            <a:avLst/>
          </a:prstGeom>
          <a:noFill/>
          <a:ln w="98425" cmpd="thinThick">
            <a:noFill/>
            <a:miter lim="800000"/>
          </a:ln>
        </p:spPr>
        <p:txBody>
          <a:bodyPr vert="horz" lIns="91440" tIns="45720" rIns="91440" bIns="0" rtlCol="0" anchor="b" anchorCtr="0">
            <a:normAutofit/>
          </a:bodyPr>
          <a:lstStyle>
            <a:lvl1pPr>
              <a:defRPr kumimoji="0" lang="en-US" sz="1800" b="1" i="0" u="none" strike="noStrike" kern="1200" cap="all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Tunga" pitchFamily="2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Subtitle 2"/>
          <p:cNvSpPr>
            <a:spLocks noGrp="1"/>
          </p:cNvSpPr>
          <p:nvPr>
            <p:ph type="subTitle" idx="1"/>
          </p:nvPr>
        </p:nvSpPr>
        <p:spPr bwMode="black">
          <a:xfrm>
            <a:off x="2518542" y="4084577"/>
            <a:ext cx="4106917" cy="397094"/>
          </a:xfrm>
        </p:spPr>
        <p:txBody>
          <a:bodyPr tIns="0" anchor="t" anchorCtr="0">
            <a:normAutofit/>
          </a:bodyPr>
          <a:lstStyle>
            <a:lvl1pPr marL="0" indent="0" algn="ctr">
              <a:buNone/>
              <a:def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Tahoma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30.10.2012</a:t>
            </a:fld>
            <a:endParaRPr lang="ru-RU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ontent Placeholder 30"/>
          <p:cNvSpPr>
            <a:spLocks noGrp="1"/>
          </p:cNvSpPr>
          <p:nvPr>
            <p:ph sz="quarter" idx="13"/>
          </p:nvPr>
        </p:nvSpPr>
        <p:spPr>
          <a:xfrm>
            <a:off x="457201" y="2020824"/>
            <a:ext cx="4023360" cy="40050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5" name="Content Placeholder 30"/>
          <p:cNvSpPr>
            <a:spLocks noGrp="1"/>
          </p:cNvSpPr>
          <p:nvPr>
            <p:ph sz="quarter" idx="14"/>
          </p:nvPr>
        </p:nvSpPr>
        <p:spPr>
          <a:xfrm>
            <a:off x="4663440" y="2020824"/>
            <a:ext cx="4023360" cy="40050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30.10.2012</a:t>
            </a:fld>
            <a:endParaRPr lang="ru-RU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Title 1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Content Placeholder 30"/>
          <p:cNvSpPr>
            <a:spLocks noGrp="1"/>
          </p:cNvSpPr>
          <p:nvPr>
            <p:ph sz="quarter" idx="13"/>
          </p:nvPr>
        </p:nvSpPr>
        <p:spPr>
          <a:xfrm>
            <a:off x="457201" y="2819400"/>
            <a:ext cx="4023360" cy="3209544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24" name="Content Placeholder 30"/>
          <p:cNvSpPr>
            <a:spLocks noGrp="1"/>
          </p:cNvSpPr>
          <p:nvPr>
            <p:ph sz="quarter" idx="14"/>
          </p:nvPr>
        </p:nvSpPr>
        <p:spPr>
          <a:xfrm>
            <a:off x="4663440" y="2816352"/>
            <a:ext cx="4023360" cy="3209544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020824"/>
            <a:ext cx="4023360" cy="704088"/>
          </a:xfrm>
          <a:noFill/>
          <a:ln w="98425" cmpd="thinThick">
            <a:noFill/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>
            <a:lvl1pPr marL="0" indent="0" algn="ctr" defTabSz="914400" rtl="0" eaLnBrk="1" latinLnBrk="0" hangingPunct="1">
              <a:spcBef>
                <a:spcPts val="400"/>
              </a:spcBef>
              <a:buNone/>
              <a:defRPr lang="en-US" sz="1800" b="1" kern="1200" cap="none" spc="200" baseline="0" smtClean="0">
                <a:solidFill>
                  <a:schemeClr val="tx1"/>
                </a:solidFill>
                <a:latin typeface="+mj-lt"/>
                <a:ea typeface="+mj-ea"/>
                <a:cs typeface="Tunga" pitchFamily="2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5"/>
          </p:nvPr>
        </p:nvSpPr>
        <p:spPr>
          <a:xfrm>
            <a:off x="4663440" y="2020824"/>
            <a:ext cx="4023360" cy="704088"/>
          </a:xfrm>
          <a:noFill/>
          <a:ln w="98425" cmpd="thinThick">
            <a:noFill/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>
            <a:lvl1pPr marL="0" indent="0" algn="ctr" defTabSz="914400" rtl="0" eaLnBrk="1" latinLnBrk="0" hangingPunct="1">
              <a:spcBef>
                <a:spcPts val="400"/>
              </a:spcBef>
              <a:buNone/>
              <a:defRPr lang="en-US" sz="1800" b="1" i="0" kern="1200" cap="none" spc="200" baseline="0" dirty="0" smtClean="0">
                <a:solidFill>
                  <a:schemeClr val="tx1"/>
                </a:solidFill>
                <a:latin typeface="+mj-lt"/>
                <a:ea typeface="+mj-ea"/>
                <a:cs typeface="Tunga" pitchFamily="2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ctr" defTabSz="914400" rtl="0" eaLnBrk="1" latinLnBrk="0" hangingPunct="1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FontTx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30.10.2012</a:t>
            </a:fld>
            <a:endParaRPr lang="ru-RU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8" name="Title 1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30.10.2012</a:t>
            </a:fld>
            <a:endParaRPr lang="ru-RU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30.10.2012</a:t>
            </a:fld>
            <a:endParaRPr lang="ru-RU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ontent Placeholder 30"/>
          <p:cNvSpPr>
            <a:spLocks noGrp="1"/>
          </p:cNvSpPr>
          <p:nvPr>
            <p:ph sz="quarter" idx="14"/>
          </p:nvPr>
        </p:nvSpPr>
        <p:spPr>
          <a:xfrm>
            <a:off x="1485900" y="1914525"/>
            <a:ext cx="6172200" cy="351091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2"/>
          </p:nvPr>
        </p:nvSpPr>
        <p:spPr>
          <a:xfrm>
            <a:off x="1737360" y="5513832"/>
            <a:ext cx="5669280" cy="548640"/>
          </a:xfrm>
        </p:spPr>
        <p:txBody>
          <a:bodyPr vert="horz" lIns="91440" tIns="0" rIns="91440" bIns="45720" rtlCol="0" anchor="ctr">
            <a:normAutofit/>
          </a:bodyPr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chemeClr val="accent1"/>
              </a:buClr>
              <a:buFont typeface="Arial" pitchFamily="34" charset="0"/>
              <a:buNone/>
              <a:defRPr lang="en-US" sz="1400" b="0" i="0" kern="1200" cap="none" spc="0" baseline="0" smtClean="0">
                <a:solidFill>
                  <a:schemeClr val="tx1"/>
                </a:solidFill>
                <a:latin typeface="+mn-lt"/>
                <a:ea typeface="+mn-ea"/>
                <a:cs typeface="Tahoma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30.10.2012</a:t>
            </a:fld>
            <a:endParaRPr lang="ru-RU"/>
          </a:p>
        </p:txBody>
      </p:sp>
      <p:sp>
        <p:nvSpPr>
          <p:cNvPr id="19" name="Slide Number Placeholder 18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3" name="Footer Placeholder 22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852209" y="2026918"/>
            <a:ext cx="5439582" cy="3263750"/>
          </a:xfrm>
          <a:solidFill>
            <a:schemeClr val="tx1"/>
          </a:solidFill>
          <a:ln w="69850" cmpd="dbl">
            <a:solidFill>
              <a:schemeClr val="tx1"/>
            </a:solidFill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>
            <a:lvl1pPr marL="0" indent="0" algn="ctr" defTabSz="914400" rtl="0" eaLnBrk="1" latinLnBrk="0" hangingPunct="1">
              <a:spcBef>
                <a:spcPts val="400"/>
              </a:spcBef>
              <a:buNone/>
              <a:defRPr lang="en-US" sz="1800" b="0" kern="1200" cap="none" spc="0" baseline="0" dirty="0">
                <a:solidFill>
                  <a:schemeClr val="bg1"/>
                </a:solidFill>
                <a:latin typeface="+mj-lt"/>
                <a:ea typeface="+mj-ea"/>
                <a:cs typeface="Tunga" pitchFamily="2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5" name="Text Placeholder 24"/>
          <p:cNvSpPr>
            <a:spLocks noGrp="1"/>
          </p:cNvSpPr>
          <p:nvPr>
            <p:ph type="body" sz="quarter" idx="13"/>
          </p:nvPr>
        </p:nvSpPr>
        <p:spPr>
          <a:xfrm>
            <a:off x="1737360" y="5516880"/>
            <a:ext cx="5669280" cy="548640"/>
          </a:xfrm>
        </p:spPr>
        <p:txBody>
          <a:bodyPr vert="horz" lIns="91440" tIns="0" rIns="91440" bIns="0" rtlCol="0" anchor="ctr" anchorCtr="0">
            <a:normAutofit/>
          </a:bodyPr>
          <a:lstStyle>
            <a:lvl1pPr marL="0" indent="0">
              <a:spcBef>
                <a:spcPts val="0"/>
              </a:spcBef>
              <a:buNone/>
              <a:defRPr lang="en-US" sz="1400" b="0" i="0" kern="1200" cap="none" spc="30" baseline="0" smtClean="0">
                <a:solidFill>
                  <a:schemeClr val="tx2"/>
                </a:solidFill>
                <a:latin typeface="+mn-lt"/>
                <a:ea typeface="+mn-ea"/>
                <a:cs typeface="Tahoma" pitchFamily="34" charset="0"/>
              </a:defRPr>
            </a:lvl1pPr>
            <a:lvl2pPr marL="171450" indent="1588">
              <a:buNone/>
              <a:defRPr>
                <a:solidFill>
                  <a:schemeClr val="bg2"/>
                </a:solidFill>
              </a:defRPr>
            </a:lvl2pPr>
            <a:lvl3pPr marL="344488" indent="6350">
              <a:buNone/>
              <a:defRPr>
                <a:solidFill>
                  <a:schemeClr val="bg2"/>
                </a:solidFill>
              </a:defRPr>
            </a:lvl3pPr>
            <a:lvl4pPr marL="515938" indent="3175">
              <a:buNone/>
              <a:defRPr>
                <a:solidFill>
                  <a:schemeClr val="bg2"/>
                </a:solidFill>
              </a:defRPr>
            </a:lvl4pPr>
            <a:lvl5pPr marL="688975" indent="-1588">
              <a:buNone/>
              <a:defRPr>
                <a:solidFill>
                  <a:schemeClr val="bg2"/>
                </a:solidFill>
              </a:defRPr>
            </a:lvl5pPr>
          </a:lstStyle>
          <a:p>
            <a:pPr marL="0" lvl="0" indent="0" algn="ctr" defTabSz="914400" rtl="0" eaLnBrk="1" latinLnBrk="0" hangingPunct="1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2514600" y="975360"/>
            <a:ext cx="4114800" cy="70104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4"/>
          </p:nvPr>
        </p:nvSpPr>
        <p:spPr>
          <a:xfrm>
            <a:off x="2981325" y="273180"/>
            <a:ext cx="3181350" cy="292100"/>
          </a:xfrm>
        </p:spPr>
        <p:txBody>
          <a:bodyPr/>
          <a:lstStyle/>
          <a:p>
            <a:fld id="{B4C71EC6-210F-42DE-9C53-41977AD35B3D}" type="datetimeFigureOut">
              <a:rPr lang="ru-RU" smtClean="0"/>
              <a:t>30.10.2012</a:t>
            </a:fld>
            <a:endParaRPr lang="ru-RU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5"/>
          </p:nvPr>
        </p:nvSpPr>
        <p:spPr>
          <a:xfrm>
            <a:off x="4038600" y="6172200"/>
            <a:ext cx="1066800" cy="304800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6"/>
          </p:nvPr>
        </p:nvSpPr>
        <p:spPr>
          <a:xfrm>
            <a:off x="1447800" y="6486525"/>
            <a:ext cx="6248400" cy="292100"/>
          </a:xfrm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 bwMode="hidden">
          <a:xfrm>
            <a:off x="0" y="1335973"/>
            <a:ext cx="9144000" cy="552202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019301"/>
            <a:ext cx="8229600" cy="41173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981325" y="273180"/>
            <a:ext cx="3181350" cy="2921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>
              <a:defRPr sz="1200" b="0" cap="all" spc="300" baseline="0">
                <a:solidFill>
                  <a:schemeClr val="tx1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30.10.2012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47800" y="6486525"/>
            <a:ext cx="6248400" cy="2921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100" b="0" cap="all" spc="300" baseline="0">
                <a:solidFill>
                  <a:schemeClr val="tx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038600" y="6172200"/>
            <a:ext cx="1066800" cy="304800"/>
          </a:xfrm>
          <a:prstGeom prst="rect">
            <a:avLst/>
          </a:prstGeom>
          <a:ln>
            <a:noFill/>
          </a:ln>
        </p:spPr>
        <p:txBody>
          <a:bodyPr vert="horz" lIns="0" tIns="0" rIns="0" bIns="0" rtlCol="0" anchor="ctr">
            <a:normAutofit/>
          </a:bodyPr>
          <a:lstStyle>
            <a:lvl1pPr algn="ctr">
              <a:defRPr sz="1200" b="1">
                <a:solidFill>
                  <a:schemeClr val="tx1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1331436"/>
            <a:ext cx="9144000" cy="1588"/>
          </a:xfrm>
          <a:prstGeom prst="line">
            <a:avLst/>
          </a:prstGeom>
          <a:ln w="12700">
            <a:solidFill>
              <a:schemeClr val="tx2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14600" y="975360"/>
            <a:ext cx="4114800" cy="701040"/>
          </a:xfrm>
          <a:prstGeom prst="rect">
            <a:avLst/>
          </a:prstGeom>
          <a:solidFill>
            <a:schemeClr val="tx1"/>
          </a:solidFill>
          <a:ln w="76200" cmpd="thinThick">
            <a:solidFill>
              <a:schemeClr val="tx1"/>
            </a:solidFill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ts val="400"/>
        </a:spcBef>
        <a:buNone/>
        <a:defRPr sz="1800" b="1" kern="1200" cap="all" spc="0" baseline="0">
          <a:solidFill>
            <a:schemeClr val="bg1">
              <a:lumMod val="75000"/>
              <a:lumOff val="25000"/>
            </a:schemeClr>
          </a:solidFill>
          <a:effectLst/>
          <a:latin typeface="+mj-lt"/>
          <a:ea typeface="+mj-ea"/>
          <a:cs typeface="Tunga" pitchFamily="2"/>
        </a:defRPr>
      </a:lvl1pPr>
    </p:titleStyle>
    <p:bodyStyle>
      <a:lvl1pPr marL="0" indent="0" algn="ctr" defTabSz="914400" rtl="0" eaLnBrk="1" latinLnBrk="0" hangingPunct="1">
        <a:lnSpc>
          <a:spcPct val="100000"/>
        </a:lnSpc>
        <a:spcBef>
          <a:spcPts val="600"/>
        </a:spcBef>
        <a:spcAft>
          <a:spcPts val="0"/>
        </a:spcAft>
        <a:buClr>
          <a:schemeClr val="accent1"/>
        </a:buClr>
        <a:buFontTx/>
        <a:buNone/>
        <a:defRPr sz="2000" b="0" i="0" kern="1200" cap="none" spc="30" baseline="0">
          <a:solidFill>
            <a:schemeClr val="tx1"/>
          </a:solidFill>
          <a:latin typeface="+mn-lt"/>
          <a:ea typeface="+mn-ea"/>
          <a:cs typeface="Tahoma" pitchFamily="34" charset="0"/>
        </a:defRPr>
      </a:lvl1pPr>
      <a:lvl2pPr marL="0" indent="0" algn="ctr" defTabSz="914400" rtl="0" eaLnBrk="1" latinLnBrk="0" hangingPunct="1">
        <a:lnSpc>
          <a:spcPct val="100000"/>
        </a:lnSpc>
        <a:spcBef>
          <a:spcPts val="1200"/>
        </a:spcBef>
        <a:buClr>
          <a:schemeClr val="accent1"/>
        </a:buClr>
        <a:buFontTx/>
        <a:buNone/>
        <a:defRPr sz="1800" kern="1200">
          <a:solidFill>
            <a:schemeClr val="tx2"/>
          </a:solidFill>
          <a:latin typeface="+mn-lt"/>
          <a:ea typeface="+mn-ea"/>
          <a:cs typeface="Tahoma" pitchFamily="34" charset="0"/>
        </a:defRPr>
      </a:lvl2pPr>
      <a:lvl3pPr marL="0" indent="0" algn="ctr" defTabSz="914400" rtl="0" eaLnBrk="1" latinLnBrk="0" hangingPunct="1">
        <a:lnSpc>
          <a:spcPct val="100000"/>
        </a:lnSpc>
        <a:spcBef>
          <a:spcPts val="1200"/>
        </a:spcBef>
        <a:buClr>
          <a:schemeClr val="accent1"/>
        </a:buClr>
        <a:buFontTx/>
        <a:buNone/>
        <a:defRPr sz="1600" kern="1200">
          <a:solidFill>
            <a:schemeClr val="tx1"/>
          </a:solidFill>
          <a:latin typeface="+mn-lt"/>
          <a:ea typeface="+mn-ea"/>
          <a:cs typeface="Tahoma" pitchFamily="34" charset="0"/>
        </a:defRPr>
      </a:lvl3pPr>
      <a:lvl4pPr marL="0" indent="0" algn="ctr" defTabSz="914400" rtl="0" eaLnBrk="1" latinLnBrk="0" hangingPunct="1">
        <a:lnSpc>
          <a:spcPct val="100000"/>
        </a:lnSpc>
        <a:spcBef>
          <a:spcPts val="1200"/>
        </a:spcBef>
        <a:buClr>
          <a:schemeClr val="accent1"/>
        </a:buClr>
        <a:buFontTx/>
        <a:buNone/>
        <a:defRPr sz="1400" kern="1200">
          <a:solidFill>
            <a:schemeClr val="tx2"/>
          </a:solidFill>
          <a:latin typeface="+mn-lt"/>
          <a:ea typeface="+mn-ea"/>
          <a:cs typeface="Tahoma" pitchFamily="34" charset="0"/>
        </a:defRPr>
      </a:lvl4pPr>
      <a:lvl5pPr marL="0" indent="0" algn="ctr" defTabSz="914400" rtl="0" eaLnBrk="1" latinLnBrk="0" hangingPunct="1">
        <a:lnSpc>
          <a:spcPct val="100000"/>
        </a:lnSpc>
        <a:spcBef>
          <a:spcPts val="1200"/>
        </a:spcBef>
        <a:buClr>
          <a:schemeClr val="accent1"/>
        </a:buClr>
        <a:buFontTx/>
        <a:buNone/>
        <a:defRPr sz="1400" kern="1200" baseline="0">
          <a:solidFill>
            <a:schemeClr val="tx1"/>
          </a:solidFill>
          <a:latin typeface="+mn-lt"/>
          <a:ea typeface="+mn-ea"/>
          <a:cs typeface="Tahoma" pitchFamily="34" charset="0"/>
        </a:defRPr>
      </a:lvl5pPr>
      <a:lvl6pPr marL="0" indent="0" algn="ctr" defTabSz="914400" rtl="0" eaLnBrk="1" latinLnBrk="0" hangingPunct="1">
        <a:lnSpc>
          <a:spcPct val="100000"/>
        </a:lnSpc>
        <a:spcBef>
          <a:spcPts val="1200"/>
        </a:spcBef>
        <a:buFont typeface="Arial" pitchFamily="34" charset="0"/>
        <a:buNone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0" indent="0" algn="ctr" defTabSz="914400" rtl="0" eaLnBrk="1" latinLnBrk="0" hangingPunct="1">
        <a:lnSpc>
          <a:spcPct val="100000"/>
        </a:lnSpc>
        <a:spcBef>
          <a:spcPts val="1200"/>
        </a:spcBef>
        <a:buFont typeface="Arial" pitchFamily="34" charset="0"/>
        <a:buNone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0" indent="0" algn="ctr" defTabSz="914400" rtl="0" eaLnBrk="1" latinLnBrk="0" hangingPunct="1">
        <a:lnSpc>
          <a:spcPct val="100000"/>
        </a:lnSpc>
        <a:spcBef>
          <a:spcPts val="1200"/>
        </a:spcBef>
        <a:buFont typeface="Arial" pitchFamily="34" charset="0"/>
        <a:buNone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0" indent="0" algn="ctr" defTabSz="914400" rtl="0" eaLnBrk="1" latinLnBrk="0" hangingPunct="1">
        <a:lnSpc>
          <a:spcPct val="100000"/>
        </a:lnSpc>
        <a:spcBef>
          <a:spcPts val="1200"/>
        </a:spcBef>
        <a:buFont typeface="Arial" pitchFamily="34" charset="0"/>
        <a:buNone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565400" y="3045460"/>
            <a:ext cx="4094832" cy="743580"/>
          </a:xfrm>
        </p:spPr>
        <p:txBody>
          <a:bodyPr/>
          <a:lstStyle/>
          <a:p>
            <a:r>
              <a:rPr lang="uk-UA" dirty="0" smtClean="0"/>
              <a:t/>
            </a:r>
            <a:br>
              <a:rPr lang="uk-UA" dirty="0" smtClean="0"/>
            </a:br>
            <a:endParaRPr lang="uk-UA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Презентація на тему: </a:t>
            </a:r>
            <a:br>
              <a:rPr lang="uk-UA" dirty="0" smtClean="0"/>
            </a:br>
            <a:r>
              <a:rPr lang="uk-UA" dirty="0" smtClean="0"/>
              <a:t>«КАВА»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0145262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498" y="0"/>
            <a:ext cx="9160498" cy="686153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8271"/>
            <a:ext cx="4114800" cy="701040"/>
          </a:xfrm>
          <a:noFill/>
          <a:ln>
            <a:noFill/>
          </a:ln>
        </p:spPr>
        <p:txBody>
          <a:bodyPr/>
          <a:lstStyle/>
          <a:p>
            <a:r>
              <a:rPr lang="ru-RU" dirty="0">
                <a:solidFill>
                  <a:schemeClr val="tx1"/>
                </a:solidFill>
              </a:rPr>
              <a:t>Запах </a:t>
            </a:r>
            <a:r>
              <a:rPr lang="ru-RU" dirty="0" err="1">
                <a:solidFill>
                  <a:schemeClr val="tx1"/>
                </a:solidFill>
              </a:rPr>
              <a:t>кави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допомагає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мозку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впоратися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із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стресом</a:t>
            </a:r>
            <a:endParaRPr lang="uk-UA" dirty="0">
              <a:solidFill>
                <a:schemeClr val="tx1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536841" y="6190121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err="1">
                <a:latin typeface="Batang" pitchFamily="18" charset="-127"/>
                <a:ea typeface="Batang" pitchFamily="18" charset="-127"/>
              </a:rPr>
              <a:t>Кава</a:t>
            </a:r>
            <a:r>
              <a:rPr lang="ru-RU" dirty="0">
                <a:latin typeface="Batang" pitchFamily="18" charset="-127"/>
                <a:ea typeface="Batang" pitchFamily="18" charset="-127"/>
              </a:rPr>
              <a:t> і чай </a:t>
            </a:r>
            <a:r>
              <a:rPr lang="ru-RU" dirty="0" err="1">
                <a:latin typeface="Batang" pitchFamily="18" charset="-127"/>
                <a:ea typeface="Batang" pitchFamily="18" charset="-127"/>
              </a:rPr>
              <a:t>знижують</a:t>
            </a:r>
            <a:r>
              <a:rPr lang="ru-RU" dirty="0">
                <a:latin typeface="Batang" pitchFamily="18" charset="-127"/>
                <a:ea typeface="Batang" pitchFamily="18" charset="-127"/>
              </a:rPr>
              <a:t> </a:t>
            </a:r>
            <a:r>
              <a:rPr lang="ru-RU" dirty="0" err="1">
                <a:latin typeface="Batang" pitchFamily="18" charset="-127"/>
                <a:ea typeface="Batang" pitchFamily="18" charset="-127"/>
              </a:rPr>
              <a:t>ризик</a:t>
            </a:r>
            <a:r>
              <a:rPr lang="ru-RU" dirty="0">
                <a:latin typeface="Batang" pitchFamily="18" charset="-127"/>
                <a:ea typeface="Batang" pitchFamily="18" charset="-127"/>
              </a:rPr>
              <a:t> </a:t>
            </a:r>
            <a:r>
              <a:rPr lang="ru-RU" dirty="0" err="1">
                <a:latin typeface="Batang" pitchFamily="18" charset="-127"/>
                <a:ea typeface="Batang" pitchFamily="18" charset="-127"/>
              </a:rPr>
              <a:t>інсульту</a:t>
            </a:r>
            <a:r>
              <a:rPr lang="ru-RU" dirty="0">
                <a:latin typeface="Batang" pitchFamily="18" charset="-127"/>
                <a:ea typeface="Batang" pitchFamily="18" charset="-127"/>
              </a:rPr>
              <a:t> у </a:t>
            </a:r>
            <a:r>
              <a:rPr lang="ru-RU" dirty="0" err="1">
                <a:latin typeface="Batang" pitchFamily="18" charset="-127"/>
                <a:ea typeface="Batang" pitchFamily="18" charset="-127"/>
              </a:rPr>
              <a:t>чоловіків</a:t>
            </a:r>
            <a:r>
              <a:rPr lang="ru-RU" dirty="0">
                <a:latin typeface="Batang" pitchFamily="18" charset="-127"/>
                <a:ea typeface="Batang" pitchFamily="18" charset="-127"/>
              </a:rPr>
              <a:t>, </a:t>
            </a:r>
            <a:r>
              <a:rPr lang="ru-RU" dirty="0" err="1">
                <a:latin typeface="Batang" pitchFamily="18" charset="-127"/>
                <a:ea typeface="Batang" pitchFamily="18" charset="-127"/>
              </a:rPr>
              <a:t>що</a:t>
            </a:r>
            <a:r>
              <a:rPr lang="ru-RU" dirty="0">
                <a:latin typeface="Batang" pitchFamily="18" charset="-127"/>
                <a:ea typeface="Batang" pitchFamily="18" charset="-127"/>
              </a:rPr>
              <a:t> </a:t>
            </a:r>
            <a:r>
              <a:rPr lang="ru-RU" dirty="0" err="1">
                <a:latin typeface="Batang" pitchFamily="18" charset="-127"/>
                <a:ea typeface="Batang" pitchFamily="18" charset="-127"/>
              </a:rPr>
              <a:t>палять</a:t>
            </a:r>
            <a:endParaRPr lang="uk-UA" dirty="0">
              <a:latin typeface="Batang" pitchFamily="18" charset="-127"/>
              <a:ea typeface="Batang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10030190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>
        <p14:flash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1" y="0"/>
            <a:ext cx="9130049" cy="6882244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79512" y="260648"/>
            <a:ext cx="4114800" cy="701040"/>
          </a:xfrm>
        </p:spPr>
        <p:txBody>
          <a:bodyPr/>
          <a:lstStyle/>
          <a:p>
            <a:r>
              <a:rPr lang="ru-RU" dirty="0" err="1"/>
              <a:t>Кава</a:t>
            </a:r>
            <a:r>
              <a:rPr lang="ru-RU" dirty="0"/>
              <a:t> </a:t>
            </a:r>
            <a:r>
              <a:rPr lang="ru-RU" dirty="0" err="1"/>
              <a:t>захищає</a:t>
            </a:r>
            <a:r>
              <a:rPr lang="ru-RU" dirty="0"/>
              <a:t> </a:t>
            </a:r>
            <a:r>
              <a:rPr lang="ru-RU" dirty="0" err="1"/>
              <a:t>серце</a:t>
            </a:r>
            <a:r>
              <a:rPr lang="ru-RU" dirty="0"/>
              <a:t> </a:t>
            </a:r>
            <a:r>
              <a:rPr lang="ru-RU" dirty="0" err="1"/>
              <a:t>від</a:t>
            </a:r>
            <a:r>
              <a:rPr lang="ru-RU" dirty="0"/>
              <a:t> хвороб</a:t>
            </a:r>
            <a:endParaRPr lang="uk-UA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323528" y="5877272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err="1">
                <a:solidFill>
                  <a:schemeClr val="bg1"/>
                </a:solidFill>
              </a:rPr>
              <a:t>Кава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короткочасно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покращує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увагу</a:t>
            </a:r>
            <a:r>
              <a:rPr lang="ru-RU" dirty="0">
                <a:solidFill>
                  <a:schemeClr val="bg1"/>
                </a:solidFill>
              </a:rPr>
              <a:t>, </a:t>
            </a:r>
            <a:r>
              <a:rPr lang="ru-RU" dirty="0" err="1">
                <a:solidFill>
                  <a:schemeClr val="bg1"/>
                </a:solidFill>
              </a:rPr>
              <a:t>продуктивність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праці</a:t>
            </a:r>
            <a:r>
              <a:rPr lang="ru-RU" dirty="0">
                <a:solidFill>
                  <a:schemeClr val="bg1"/>
                </a:solidFill>
              </a:rPr>
              <a:t>, </a:t>
            </a:r>
            <a:r>
              <a:rPr lang="ru-RU" dirty="0" err="1">
                <a:solidFill>
                  <a:schemeClr val="bg1"/>
                </a:solidFill>
              </a:rPr>
              <a:t>пам'ять</a:t>
            </a:r>
            <a:r>
              <a:rPr lang="ru-RU" dirty="0">
                <a:solidFill>
                  <a:schemeClr val="bg1"/>
                </a:solidFill>
              </a:rPr>
              <a:t> та </a:t>
            </a:r>
            <a:r>
              <a:rPr lang="ru-RU" dirty="0" err="1">
                <a:solidFill>
                  <a:schemeClr val="bg1"/>
                </a:solidFill>
              </a:rPr>
              <a:t>настрій</a:t>
            </a:r>
            <a:endParaRPr lang="uk-UA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1612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:dissolve/>
      </p:transition>
    </mc:Choice>
    <mc:Fallback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0" y="33784"/>
            <a:ext cx="4114800" cy="701040"/>
          </a:xfrm>
          <a:noFill/>
          <a:ln>
            <a:noFill/>
          </a:ln>
        </p:spPr>
        <p:txBody>
          <a:bodyPr>
            <a:normAutofit fontScale="90000"/>
          </a:bodyPr>
          <a:lstStyle/>
          <a:p>
            <a:r>
              <a:rPr lang="ru-RU" dirty="0"/>
              <a:t>Запах </a:t>
            </a:r>
            <a:r>
              <a:rPr lang="ru-RU" dirty="0" err="1"/>
              <a:t>кави</a:t>
            </a:r>
            <a:r>
              <a:rPr lang="ru-RU" dirty="0"/>
              <a:t> </a:t>
            </a:r>
            <a:r>
              <a:rPr lang="ru-RU" dirty="0" err="1" smtClean="0"/>
              <a:t>може</a:t>
            </a:r>
            <a:r>
              <a:rPr lang="ru-RU" dirty="0" smtClean="0"/>
              <a:t> </a:t>
            </a:r>
            <a:r>
              <a:rPr lang="ru-RU" dirty="0" err="1"/>
              <a:t>відновити</a:t>
            </a:r>
            <a:r>
              <a:rPr lang="ru-RU" dirty="0"/>
              <a:t> </a:t>
            </a:r>
            <a:r>
              <a:rPr lang="ru-RU" dirty="0" err="1"/>
              <a:t>апетит</a:t>
            </a:r>
            <a:r>
              <a:rPr lang="ru-RU" dirty="0"/>
              <a:t> та </a:t>
            </a:r>
            <a:r>
              <a:rPr lang="ru-RU" dirty="0" err="1"/>
              <a:t>відновити</a:t>
            </a:r>
            <a:r>
              <a:rPr lang="ru-RU" dirty="0"/>
              <a:t> </a:t>
            </a:r>
            <a:r>
              <a:rPr lang="ru-RU" dirty="0" err="1"/>
              <a:t>нюхові</a:t>
            </a:r>
            <a:r>
              <a:rPr lang="ru-RU" dirty="0"/>
              <a:t> </a:t>
            </a:r>
            <a:r>
              <a:rPr lang="ru-RU" dirty="0" err="1"/>
              <a:t>рецептори</a:t>
            </a:r>
            <a:endParaRPr lang="uk-UA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4536774" y="5934670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err="1">
                <a:solidFill>
                  <a:schemeClr val="bg1"/>
                </a:solidFill>
              </a:rPr>
              <a:t>Існують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дані</a:t>
            </a:r>
            <a:r>
              <a:rPr lang="ru-RU" dirty="0">
                <a:solidFill>
                  <a:schemeClr val="bg1"/>
                </a:solidFill>
              </a:rPr>
              <a:t> про те, </a:t>
            </a:r>
            <a:r>
              <a:rPr lang="ru-RU" dirty="0" err="1">
                <a:solidFill>
                  <a:schemeClr val="bg1"/>
                </a:solidFill>
              </a:rPr>
              <a:t>що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кава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може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знизити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ризик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розвитку</a:t>
            </a:r>
            <a:r>
              <a:rPr lang="ru-RU" dirty="0">
                <a:solidFill>
                  <a:schemeClr val="bg1"/>
                </a:solidFill>
              </a:rPr>
              <a:t> раку грудей у </a:t>
            </a:r>
            <a:r>
              <a:rPr lang="ru-RU" dirty="0" err="1">
                <a:solidFill>
                  <a:schemeClr val="bg1"/>
                </a:solidFill>
              </a:rPr>
              <a:t>жінок</a:t>
            </a:r>
            <a:r>
              <a:rPr lang="ru-RU" dirty="0">
                <a:solidFill>
                  <a:schemeClr val="bg1"/>
                </a:solidFill>
              </a:rPr>
              <a:t>[</a:t>
            </a:r>
            <a:endParaRPr lang="uk-UA" dirty="0">
              <a:solidFill>
                <a:schemeClr val="bg1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915816" y="2630609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err="1">
                <a:solidFill>
                  <a:schemeClr val="bg1"/>
                </a:solidFill>
              </a:rPr>
              <a:t>Багато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досліджень</a:t>
            </a:r>
            <a:r>
              <a:rPr lang="ru-RU" dirty="0">
                <a:solidFill>
                  <a:schemeClr val="bg1"/>
                </a:solidFill>
              </a:rPr>
              <a:t> показали, </a:t>
            </a:r>
            <a:r>
              <a:rPr lang="ru-RU" dirty="0" err="1">
                <a:solidFill>
                  <a:schemeClr val="bg1"/>
                </a:solidFill>
              </a:rPr>
              <a:t>що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помірне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вживання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кави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знижує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загальну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смертність</a:t>
            </a:r>
            <a:endParaRPr lang="uk-UA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51166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>
        <p:checker/>
      </p:transition>
    </mc:Choice>
    <mc:Fallback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0" y="116632"/>
            <a:ext cx="4114800" cy="1944216"/>
          </a:xfrm>
        </p:spPr>
        <p:txBody>
          <a:bodyPr>
            <a:normAutofit fontScale="90000"/>
          </a:bodyPr>
          <a:lstStyle/>
          <a:p>
            <a:r>
              <a:rPr lang="ru-RU" dirty="0" err="1"/>
              <a:t>Кофеїн</a:t>
            </a:r>
            <a:r>
              <a:rPr lang="ru-RU" dirty="0"/>
              <a:t> </a:t>
            </a:r>
            <a:r>
              <a:rPr lang="ru-RU" dirty="0" err="1"/>
              <a:t>ефективний</a:t>
            </a:r>
            <a:r>
              <a:rPr lang="ru-RU" dirty="0"/>
              <a:t> при </a:t>
            </a:r>
            <a:r>
              <a:rPr lang="ru-RU" dirty="0" err="1"/>
              <a:t>головних</a:t>
            </a:r>
            <a:r>
              <a:rPr lang="ru-RU" dirty="0"/>
              <a:t> болях </a:t>
            </a:r>
            <a:r>
              <a:rPr lang="ru-RU" dirty="0" err="1"/>
              <a:t>мігренозного</a:t>
            </a:r>
            <a:r>
              <a:rPr lang="ru-RU" dirty="0"/>
              <a:t> </a:t>
            </a:r>
            <a:r>
              <a:rPr lang="ru-RU" dirty="0" smtClean="0"/>
              <a:t>характеру, </a:t>
            </a:r>
            <a:r>
              <a:rPr lang="ru-RU" dirty="0" err="1"/>
              <a:t>здатний</a:t>
            </a:r>
            <a:r>
              <a:rPr lang="ru-RU" dirty="0"/>
              <a:t> </a:t>
            </a:r>
            <a:r>
              <a:rPr lang="ru-RU" dirty="0" err="1"/>
              <a:t>знизити</a:t>
            </a:r>
            <a:r>
              <a:rPr lang="ru-RU" dirty="0"/>
              <a:t> </a:t>
            </a:r>
            <a:r>
              <a:rPr lang="ru-RU" dirty="0" err="1"/>
              <a:t>ризик</a:t>
            </a:r>
            <a:r>
              <a:rPr lang="ru-RU" dirty="0"/>
              <a:t> </a:t>
            </a:r>
            <a:r>
              <a:rPr lang="ru-RU" dirty="0" err="1" smtClean="0"/>
              <a:t>озвитку</a:t>
            </a:r>
            <a:r>
              <a:rPr lang="ru-RU" dirty="0" smtClean="0"/>
              <a:t> </a:t>
            </a:r>
            <a:r>
              <a:rPr lang="ru-RU" dirty="0" err="1"/>
              <a:t>хвороби</a:t>
            </a:r>
            <a:r>
              <a:rPr lang="ru-RU" dirty="0"/>
              <a:t> </a:t>
            </a:r>
            <a:r>
              <a:rPr lang="ru-RU" dirty="0" err="1" smtClean="0"/>
              <a:t>Паркінсона</a:t>
            </a:r>
            <a:r>
              <a:rPr lang="ru-RU" dirty="0" smtClean="0"/>
              <a:t>[</a:t>
            </a:r>
            <a:br>
              <a:rPr lang="ru-RU" dirty="0" smtClean="0"/>
            </a:br>
            <a:r>
              <a:rPr lang="ru-RU" dirty="0" smtClean="0"/>
              <a:t>та </a:t>
            </a:r>
            <a:r>
              <a:rPr lang="ru-RU" dirty="0"/>
              <a:t>Альцгеймера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9097510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5024968" y="5661248"/>
            <a:ext cx="4114800" cy="1196752"/>
          </a:xfrm>
          <a:noFill/>
          <a:ln>
            <a:noFill/>
          </a:ln>
        </p:spPr>
        <p:txBody>
          <a:bodyPr>
            <a:normAutofit fontScale="90000"/>
          </a:bodyPr>
          <a:lstStyle/>
          <a:p>
            <a:r>
              <a:rPr lang="uk-UA" dirty="0">
                <a:solidFill>
                  <a:schemeClr val="tx1"/>
                </a:solidFill>
              </a:rPr>
              <a:t>Хронічне вживання кави здатне поліпшити чутливість до </a:t>
            </a:r>
            <a:r>
              <a:rPr lang="uk-UA" dirty="0" smtClean="0">
                <a:solidFill>
                  <a:schemeClr val="tx1"/>
                </a:solidFill>
              </a:rPr>
              <a:t>інсуліну , </a:t>
            </a:r>
            <a:r>
              <a:rPr lang="uk-UA" dirty="0">
                <a:solidFill>
                  <a:schemeClr val="tx1"/>
                </a:solidFill>
              </a:rPr>
              <a:t>і знизити ризик розвитку цукрового діабету 2 типу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0" y="9436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err="1"/>
              <a:t>Вживання</a:t>
            </a:r>
            <a:r>
              <a:rPr lang="ru-RU" dirty="0"/>
              <a:t> </a:t>
            </a:r>
            <a:r>
              <a:rPr lang="ru-RU" dirty="0" err="1"/>
              <a:t>кави</a:t>
            </a:r>
            <a:r>
              <a:rPr lang="ru-RU" dirty="0"/>
              <a:t> </a:t>
            </a:r>
            <a:r>
              <a:rPr lang="ru-RU" dirty="0" err="1"/>
              <a:t>трохи</a:t>
            </a:r>
            <a:r>
              <a:rPr lang="ru-RU" dirty="0"/>
              <a:t> </a:t>
            </a:r>
            <a:r>
              <a:rPr lang="ru-RU" dirty="0" err="1"/>
              <a:t>знижує</a:t>
            </a:r>
            <a:r>
              <a:rPr lang="ru-RU" dirty="0"/>
              <a:t> частоту </a:t>
            </a:r>
            <a:r>
              <a:rPr lang="ru-RU" dirty="0" err="1" smtClean="0"/>
              <a:t>закрепів</a:t>
            </a:r>
            <a:r>
              <a:rPr lang="ru-RU" dirty="0" smtClean="0"/>
              <a:t>.</a:t>
            </a:r>
            <a:endParaRPr lang="ru-RU" dirty="0"/>
          </a:p>
          <a:p>
            <a:r>
              <a:rPr lang="ru-RU" dirty="0" err="1"/>
              <a:t>Кава</a:t>
            </a:r>
            <a:r>
              <a:rPr lang="ru-RU" dirty="0"/>
              <a:t> </a:t>
            </a:r>
            <a:r>
              <a:rPr lang="ru-RU" dirty="0" err="1"/>
              <a:t>суттєво</a:t>
            </a:r>
            <a:r>
              <a:rPr lang="ru-RU" dirty="0"/>
              <a:t> </a:t>
            </a:r>
            <a:r>
              <a:rPr lang="ru-RU" dirty="0" err="1"/>
              <a:t>знижує</a:t>
            </a:r>
            <a:r>
              <a:rPr lang="ru-RU" dirty="0"/>
              <a:t> </a:t>
            </a:r>
            <a:r>
              <a:rPr lang="ru-RU" dirty="0" err="1"/>
              <a:t>ризик</a:t>
            </a:r>
            <a:r>
              <a:rPr lang="ru-RU" dirty="0"/>
              <a:t> </a:t>
            </a:r>
            <a:r>
              <a:rPr lang="ru-RU" dirty="0" err="1"/>
              <a:t>розвитку</a:t>
            </a:r>
            <a:r>
              <a:rPr lang="ru-RU" dirty="0"/>
              <a:t> </a:t>
            </a:r>
            <a:r>
              <a:rPr lang="ru-RU" dirty="0" err="1"/>
              <a:t>цирозу</a:t>
            </a:r>
            <a:r>
              <a:rPr lang="ru-RU" dirty="0"/>
              <a:t> </a:t>
            </a:r>
            <a:r>
              <a:rPr lang="ru-RU" dirty="0" err="1" smtClean="0"/>
              <a:t>печінки</a:t>
            </a:r>
            <a:r>
              <a:rPr lang="ru-RU" dirty="0" smtClean="0"/>
              <a:t>.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251057700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250" autoRev="1" fill="remove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7" dur="250" autoRev="1" fill="remove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8" dur="250" autoRev="1" fill="remove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250" autoRev="1" fill="remove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5" y="-6942"/>
            <a:ext cx="9191950" cy="688509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5" y="116632"/>
            <a:ext cx="4085897" cy="1005107"/>
          </a:xfrm>
        </p:spPr>
        <p:txBody>
          <a:bodyPr>
            <a:normAutofit/>
          </a:bodyPr>
          <a:lstStyle/>
          <a:p>
            <a:r>
              <a:rPr lang="uk-UA" dirty="0" smtClean="0"/>
              <a:t>Але кава має також і негативний вплив на наше здоров*я</a:t>
            </a:r>
            <a:endParaRPr lang="uk-UA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8175757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55776" y="1700808"/>
            <a:ext cx="4114800" cy="701040"/>
          </a:xfrm>
        </p:spPr>
        <p:txBody>
          <a:bodyPr/>
          <a:lstStyle/>
          <a:p>
            <a:endParaRPr lang="uk-UA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02" y="0"/>
            <a:ext cx="9116098" cy="6863471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4582570" y="17806"/>
            <a:ext cx="4572000" cy="203132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/>
              <a:t>У </a:t>
            </a:r>
            <a:r>
              <a:rPr lang="ru-RU" dirty="0" err="1"/>
              <a:t>каві</a:t>
            </a:r>
            <a:r>
              <a:rPr lang="ru-RU" dirty="0"/>
              <a:t> </a:t>
            </a:r>
            <a:r>
              <a:rPr lang="ru-RU" dirty="0" err="1"/>
              <a:t>вміст</a:t>
            </a:r>
            <a:r>
              <a:rPr lang="ru-RU" dirty="0"/>
              <a:t> </a:t>
            </a:r>
            <a:r>
              <a:rPr lang="ru-RU" dirty="0" err="1"/>
              <a:t>кофеїну</a:t>
            </a:r>
            <a:r>
              <a:rPr lang="ru-RU" dirty="0"/>
              <a:t> становить до 1500 мг/л. </a:t>
            </a:r>
            <a:r>
              <a:rPr lang="ru-RU" dirty="0" err="1"/>
              <a:t>Пуринові</a:t>
            </a:r>
            <a:r>
              <a:rPr lang="ru-RU" dirty="0"/>
              <a:t> </a:t>
            </a:r>
            <a:r>
              <a:rPr lang="ru-RU" dirty="0" err="1"/>
              <a:t>алкалоїди</a:t>
            </a:r>
            <a:r>
              <a:rPr lang="ru-RU" dirty="0"/>
              <a:t> (</a:t>
            </a:r>
            <a:r>
              <a:rPr lang="ru-RU" dirty="0" err="1"/>
              <a:t>кофеїн</a:t>
            </a:r>
            <a:r>
              <a:rPr lang="ru-RU" dirty="0"/>
              <a:t>, </a:t>
            </a:r>
            <a:r>
              <a:rPr lang="ru-RU" dirty="0" err="1"/>
              <a:t>теобромін</a:t>
            </a:r>
            <a:r>
              <a:rPr lang="ru-RU" dirty="0"/>
              <a:t> і </a:t>
            </a:r>
            <a:r>
              <a:rPr lang="ru-RU" dirty="0" err="1"/>
              <a:t>теофілін</a:t>
            </a:r>
            <a:r>
              <a:rPr lang="ru-RU" dirty="0"/>
              <a:t>) при систематичному </a:t>
            </a:r>
            <a:r>
              <a:rPr lang="ru-RU" dirty="0" err="1"/>
              <a:t>вживанні</a:t>
            </a:r>
            <a:r>
              <a:rPr lang="ru-RU" dirty="0"/>
              <a:t> </a:t>
            </a:r>
            <a:r>
              <a:rPr lang="ru-RU" dirty="0" err="1"/>
              <a:t>їх</a:t>
            </a:r>
            <a:r>
              <a:rPr lang="ru-RU" dirty="0"/>
              <a:t> на </a:t>
            </a:r>
            <a:r>
              <a:rPr lang="ru-RU" dirty="0" err="1"/>
              <a:t>рівні</a:t>
            </a:r>
            <a:r>
              <a:rPr lang="ru-RU" dirty="0"/>
              <a:t> 1000 мг на день </a:t>
            </a:r>
            <a:r>
              <a:rPr lang="ru-RU" dirty="0" err="1"/>
              <a:t>викликають</a:t>
            </a:r>
            <a:r>
              <a:rPr lang="ru-RU" dirty="0"/>
              <a:t> у </a:t>
            </a:r>
            <a:r>
              <a:rPr lang="ru-RU" dirty="0" err="1"/>
              <a:t>людини</a:t>
            </a:r>
            <a:r>
              <a:rPr lang="ru-RU" dirty="0"/>
              <a:t> </a:t>
            </a:r>
            <a:r>
              <a:rPr lang="ru-RU" dirty="0" err="1"/>
              <a:t>постійну</a:t>
            </a:r>
            <a:r>
              <a:rPr lang="ru-RU" dirty="0"/>
              <a:t> потребу в них,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нагадує</a:t>
            </a:r>
            <a:r>
              <a:rPr lang="ru-RU" dirty="0"/>
              <a:t> </a:t>
            </a:r>
            <a:r>
              <a:rPr lang="ru-RU" dirty="0" err="1"/>
              <a:t>алкогольну</a:t>
            </a:r>
            <a:r>
              <a:rPr lang="ru-RU" dirty="0"/>
              <a:t> </a:t>
            </a:r>
            <a:r>
              <a:rPr lang="ru-RU" dirty="0" err="1"/>
              <a:t>залежність</a:t>
            </a:r>
            <a:endParaRPr lang="uk-UA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27902" y="5805264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err="1"/>
              <a:t>Кава</a:t>
            </a:r>
            <a:r>
              <a:rPr lang="ru-RU" dirty="0"/>
              <a:t> </a:t>
            </a:r>
            <a:r>
              <a:rPr lang="ru-RU" dirty="0" err="1"/>
              <a:t>може</a:t>
            </a:r>
            <a:r>
              <a:rPr lang="ru-RU" dirty="0"/>
              <a:t> </a:t>
            </a:r>
            <a:r>
              <a:rPr lang="ru-RU" dirty="0" err="1"/>
              <a:t>викликати</a:t>
            </a:r>
            <a:r>
              <a:rPr lang="ru-RU" dirty="0"/>
              <a:t> </a:t>
            </a:r>
            <a:r>
              <a:rPr lang="ru-RU" dirty="0" err="1"/>
              <a:t>підвищення</a:t>
            </a:r>
            <a:r>
              <a:rPr lang="ru-RU" dirty="0"/>
              <a:t> </a:t>
            </a:r>
            <a:r>
              <a:rPr lang="ru-RU" dirty="0" err="1"/>
              <a:t>артеріального</a:t>
            </a:r>
            <a:r>
              <a:rPr lang="ru-RU" dirty="0"/>
              <a:t> </a:t>
            </a:r>
            <a:r>
              <a:rPr lang="ru-RU" dirty="0" err="1"/>
              <a:t>тиску</a:t>
            </a:r>
            <a:r>
              <a:rPr lang="ru-RU" dirty="0"/>
              <a:t> </a:t>
            </a:r>
            <a:r>
              <a:rPr lang="ru-RU" dirty="0" err="1"/>
              <a:t>приблизно</a:t>
            </a:r>
            <a:r>
              <a:rPr lang="ru-RU" dirty="0"/>
              <a:t> на 10 мм рт. ст., у людей, </a:t>
            </a:r>
            <a:r>
              <a:rPr lang="ru-RU" dirty="0" err="1"/>
              <a:t>які</a:t>
            </a:r>
            <a:r>
              <a:rPr lang="ru-RU" dirty="0"/>
              <a:t> </a:t>
            </a:r>
            <a:r>
              <a:rPr lang="ru-RU" dirty="0" err="1"/>
              <a:t>вживають</a:t>
            </a:r>
            <a:r>
              <a:rPr lang="ru-RU" dirty="0"/>
              <a:t> </a:t>
            </a:r>
            <a:r>
              <a:rPr lang="ru-RU" dirty="0" err="1"/>
              <a:t>її</a:t>
            </a:r>
            <a:r>
              <a:rPr lang="ru-RU" dirty="0"/>
              <a:t> </a:t>
            </a:r>
            <a:r>
              <a:rPr lang="ru-RU" dirty="0" smtClean="0"/>
              <a:t>нечасто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6410276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400">
        <p14:honeycomb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13" y="0"/>
            <a:ext cx="9156592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88024" y="-531440"/>
            <a:ext cx="4577680" cy="2453640"/>
          </a:xfrm>
          <a:noFill/>
          <a:ln>
            <a:noFill/>
          </a:ln>
        </p:spPr>
        <p:txBody>
          <a:bodyPr>
            <a:normAutofit/>
          </a:bodyPr>
          <a:lstStyle/>
          <a:p>
            <a:r>
              <a:rPr lang="ru-RU" dirty="0" err="1">
                <a:solidFill>
                  <a:schemeClr val="tx1"/>
                </a:solidFill>
              </a:rPr>
              <a:t>Нефільтрована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кава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може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викликати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підвищення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загального</a:t>
            </a:r>
            <a:r>
              <a:rPr lang="ru-RU" dirty="0">
                <a:solidFill>
                  <a:schemeClr val="tx1"/>
                </a:solidFill>
              </a:rPr>
              <a:t> холестерину в </a:t>
            </a:r>
            <a:r>
              <a:rPr lang="ru-RU" dirty="0" err="1">
                <a:solidFill>
                  <a:schemeClr val="tx1"/>
                </a:solidFill>
              </a:rPr>
              <a:t>плазмі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крові</a:t>
            </a:r>
            <a:endParaRPr lang="uk-UA" dirty="0">
              <a:solidFill>
                <a:schemeClr val="tx1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572000" y="5079617"/>
            <a:ext cx="4572000" cy="175432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uk-UA" dirty="0"/>
              <a:t>Споживання кави може призвести до залізодефіцитної анемії у матері і дитини.[36] Кава також перешкоджає засвоєнню додаткового заліза.[37] Втручання в абсорбцію заліза пов'язане з </a:t>
            </a:r>
            <a:r>
              <a:rPr lang="uk-UA" dirty="0" err="1"/>
              <a:t>поліфенолами</a:t>
            </a:r>
            <a:r>
              <a:rPr lang="uk-UA" dirty="0"/>
              <a:t>, присутніми в каві.</a:t>
            </a:r>
          </a:p>
        </p:txBody>
      </p:sp>
    </p:spTree>
    <p:extLst>
      <p:ext uri="{BB962C8B-B14F-4D97-AF65-F5344CB8AC3E}">
        <p14:creationId xmlns:p14="http://schemas.microsoft.com/office/powerpoint/2010/main" val="41025426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067944" y="2636912"/>
            <a:ext cx="4707244" cy="2221994"/>
          </a:xfrm>
        </p:spPr>
        <p:txBody>
          <a:bodyPr>
            <a:noAutofit/>
          </a:bodyPr>
          <a:lstStyle/>
          <a:p>
            <a:r>
              <a:rPr lang="uk-UA" sz="3600" dirty="0" smtClean="0"/>
              <a:t>Виконала учениця 10-А класу:</a:t>
            </a:r>
            <a:br>
              <a:rPr lang="uk-UA" sz="3600" dirty="0" smtClean="0"/>
            </a:br>
            <a:r>
              <a:rPr lang="uk-UA" sz="3600" dirty="0" smtClean="0"/>
              <a:t>- </a:t>
            </a:r>
            <a:r>
              <a:rPr lang="uk-UA" sz="3600" dirty="0" err="1" smtClean="0"/>
              <a:t>Александрук</a:t>
            </a:r>
            <a:r>
              <a:rPr lang="uk-UA" sz="3600" dirty="0" smtClean="0"/>
              <a:t>  Таня</a:t>
            </a:r>
            <a:endParaRPr lang="uk-UA" sz="36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4103030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02187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/>
              <a:t>Історичні відомості</a:t>
            </a:r>
          </a:p>
        </p:txBody>
      </p:sp>
    </p:spTree>
    <p:extLst>
      <p:ext uri="{BB962C8B-B14F-4D97-AF65-F5344CB8AC3E}">
        <p14:creationId xmlns:p14="http://schemas.microsoft.com/office/powerpoint/2010/main" val="234146054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79512" y="260648"/>
            <a:ext cx="4114800" cy="5832648"/>
          </a:xfrm>
        </p:spPr>
        <p:txBody>
          <a:bodyPr>
            <a:normAutofit fontScale="90000"/>
          </a:bodyPr>
          <a:lstStyle/>
          <a:p>
            <a:r>
              <a:rPr lang="uk-UA" dirty="0"/>
              <a:t>Дещо з історії. Якщо вірити одній із багаторазовій арабській легенді, каву відкрили ... кози. Одного разу ефіопський пастух пригнав стадо кіз на пасовище, де росли якісь невисокі дерева з великими листками і червоними плодами. Кози “віднайшли” ці плоди і до того спокійні і повільні почали бігати і стрибати, не спали всю ніч. Пастух був дуже здивований і про свої спостереження розповів муллі – проповіднику сусіднього монастиря. Той спробував на собі відвар листя і плодів і переконався, що відвар знімав втому. Це були кавові дерева.</a:t>
            </a:r>
          </a:p>
        </p:txBody>
      </p:sp>
    </p:spTree>
    <p:extLst>
      <p:ext uri="{BB962C8B-B14F-4D97-AF65-F5344CB8AC3E}">
        <p14:creationId xmlns:p14="http://schemas.microsoft.com/office/powerpoint/2010/main" val="399364973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768" y="0"/>
            <a:ext cx="9155784" cy="6858000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499992" y="188640"/>
            <a:ext cx="4114800" cy="701040"/>
          </a:xfrm>
        </p:spPr>
        <p:txBody>
          <a:bodyPr/>
          <a:lstStyle/>
          <a:p>
            <a:r>
              <a:rPr lang="uk-UA" dirty="0" smtClean="0"/>
              <a:t> Друга легенда говорить що: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5204594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30" y="-30899"/>
            <a:ext cx="9126670" cy="6888899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5063593" y="908720"/>
            <a:ext cx="4114800" cy="4680520"/>
          </a:xfrm>
        </p:spPr>
        <p:txBody>
          <a:bodyPr/>
          <a:lstStyle/>
          <a:p>
            <a:r>
              <a:rPr lang="uk-UA" dirty="0" smtClean="0"/>
              <a:t> </a:t>
            </a:r>
            <a:r>
              <a:rPr lang="uk-UA" dirty="0"/>
              <a:t>історія кави починається з шейха Омара. Він був одним з найбільш шанованих лікарів свого часу. Одночасно шейх Омар вів дослідні роботи, виявляючи все нові ліки. Таким чином, в поле його зору потрапили плоди кавового дерева. Так, згідно з цією легендою, почалася історія кави. Але спочатку тільки як засобу, що допомагає від головного болю і нетравлення шлунку.</a:t>
            </a:r>
          </a:p>
        </p:txBody>
      </p:sp>
    </p:spTree>
    <p:extLst>
      <p:ext uri="{BB962C8B-B14F-4D97-AF65-F5344CB8AC3E}">
        <p14:creationId xmlns:p14="http://schemas.microsoft.com/office/powerpoint/2010/main" val="354517205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817" y="-33018"/>
            <a:ext cx="9144000" cy="6857999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860032" y="2492896"/>
            <a:ext cx="4114800" cy="1700808"/>
          </a:xfrm>
          <a:noFill/>
          <a:ln>
            <a:noFill/>
          </a:ln>
        </p:spPr>
        <p:txBody>
          <a:bodyPr>
            <a:normAutofit fontScale="90000"/>
          </a:bodyPr>
          <a:lstStyle/>
          <a:p>
            <a:r>
              <a:rPr lang="uk-UA" dirty="0">
                <a:solidFill>
                  <a:schemeClr val="bg2">
                    <a:lumMod val="50000"/>
                  </a:schemeClr>
                </a:solidFill>
              </a:rPr>
              <a:t>Але християни-копти в Еф</a:t>
            </a:r>
            <a:r>
              <a:rPr lang="en-US" dirty="0" err="1">
                <a:solidFill>
                  <a:schemeClr val="bg2">
                    <a:lumMod val="50000"/>
                  </a:schemeClr>
                </a:solidFill>
              </a:rPr>
              <a:t>i</a:t>
            </a:r>
            <a:r>
              <a:rPr lang="uk-UA" dirty="0" err="1">
                <a:solidFill>
                  <a:schemeClr val="bg2">
                    <a:lumMod val="50000"/>
                  </a:schemeClr>
                </a:solidFill>
              </a:rPr>
              <a:t>оп</a:t>
            </a:r>
            <a:r>
              <a:rPr lang="en-US" dirty="0" err="1">
                <a:solidFill>
                  <a:schemeClr val="bg2">
                    <a:lumMod val="50000"/>
                  </a:schemeClr>
                </a:solidFill>
              </a:rPr>
              <a:t>i</a:t>
            </a:r>
            <a:r>
              <a:rPr lang="uk-UA" dirty="0">
                <a:solidFill>
                  <a:schemeClr val="bg2">
                    <a:lumMod val="50000"/>
                  </a:schemeClr>
                </a:solidFill>
              </a:rPr>
              <a:t>ї вважають, що саме </a:t>
            </a:r>
            <a:r>
              <a:rPr lang="uk-UA" dirty="0" err="1">
                <a:solidFill>
                  <a:schemeClr val="bg2">
                    <a:lumMod val="50000"/>
                  </a:schemeClr>
                </a:solidFill>
              </a:rPr>
              <a:t>їхн</a:t>
            </a:r>
            <a:r>
              <a:rPr lang="en-US" dirty="0" err="1">
                <a:solidFill>
                  <a:schemeClr val="bg2">
                    <a:lumMod val="50000"/>
                  </a:schemeClr>
                </a:solidFill>
              </a:rPr>
              <a:t>i</a:t>
            </a:r>
            <a:r>
              <a:rPr lang="en-US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uk-UA" dirty="0" err="1">
                <a:solidFill>
                  <a:schemeClr val="bg2">
                    <a:lumMod val="50000"/>
                  </a:schemeClr>
                </a:solidFill>
              </a:rPr>
              <a:t>ченц</a:t>
            </a:r>
            <a:r>
              <a:rPr lang="en-US" dirty="0" err="1">
                <a:solidFill>
                  <a:schemeClr val="bg2">
                    <a:lumMod val="50000"/>
                  </a:schemeClr>
                </a:solidFill>
              </a:rPr>
              <a:t>i</a:t>
            </a:r>
            <a:r>
              <a:rPr lang="en-US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uk-UA" dirty="0">
                <a:solidFill>
                  <a:schemeClr val="bg2">
                    <a:lumMod val="50000"/>
                  </a:schemeClr>
                </a:solidFill>
              </a:rPr>
              <a:t>в</a:t>
            </a:r>
            <a:r>
              <a:rPr lang="en-US" dirty="0" err="1">
                <a:solidFill>
                  <a:schemeClr val="bg2">
                    <a:lumMod val="50000"/>
                  </a:schemeClr>
                </a:solidFill>
              </a:rPr>
              <a:t>i</a:t>
            </a:r>
            <a:r>
              <a:rPr lang="uk-UA" dirty="0" err="1">
                <a:solidFill>
                  <a:schemeClr val="bg2">
                    <a:lumMod val="50000"/>
                  </a:schemeClr>
                </a:solidFill>
              </a:rPr>
              <a:t>дкрили</a:t>
            </a:r>
            <a:r>
              <a:rPr lang="uk-UA" dirty="0">
                <a:solidFill>
                  <a:schemeClr val="bg2">
                    <a:lumMod val="50000"/>
                  </a:schemeClr>
                </a:solidFill>
              </a:rPr>
              <a:t> каву. В </a:t>
            </a:r>
            <a:r>
              <a:rPr lang="uk-UA" dirty="0" err="1">
                <a:solidFill>
                  <a:schemeClr val="bg2">
                    <a:lumMod val="50000"/>
                  </a:schemeClr>
                </a:solidFill>
              </a:rPr>
              <a:t>певн</a:t>
            </a:r>
            <a:r>
              <a:rPr lang="en-US" dirty="0" err="1">
                <a:solidFill>
                  <a:schemeClr val="bg2">
                    <a:lumMod val="50000"/>
                  </a:schemeClr>
                </a:solidFill>
              </a:rPr>
              <a:t>i</a:t>
            </a:r>
            <a:r>
              <a:rPr lang="en-US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uk-UA" dirty="0">
                <a:solidFill>
                  <a:schemeClr val="bg2">
                    <a:lumMod val="50000"/>
                  </a:schemeClr>
                </a:solidFill>
              </a:rPr>
              <a:t>пори вони мусили протягом сорока годин </a:t>
            </a:r>
            <a:r>
              <a:rPr lang="uk-UA" dirty="0" err="1">
                <a:solidFill>
                  <a:schemeClr val="bg2">
                    <a:lumMod val="50000"/>
                  </a:schemeClr>
                </a:solidFill>
              </a:rPr>
              <a:t>посп</a:t>
            </a:r>
            <a:r>
              <a:rPr lang="en-US" dirty="0" err="1">
                <a:solidFill>
                  <a:schemeClr val="bg2">
                    <a:lumMod val="50000"/>
                  </a:schemeClr>
                </a:solidFill>
              </a:rPr>
              <a:t>i</a:t>
            </a:r>
            <a:r>
              <a:rPr lang="uk-UA" dirty="0" err="1">
                <a:solidFill>
                  <a:schemeClr val="bg2">
                    <a:lumMod val="50000"/>
                  </a:schemeClr>
                </a:solidFill>
              </a:rPr>
              <a:t>ль</a:t>
            </a:r>
            <a:r>
              <a:rPr lang="uk-UA" dirty="0">
                <a:solidFill>
                  <a:schemeClr val="bg2">
                    <a:lumMod val="50000"/>
                  </a:schemeClr>
                </a:solidFill>
              </a:rPr>
              <a:t> молитися, а це було не так просто, траплялося, що й сон перемагав їх. Та якось один чернець звернув увагу на те, що кози, об'їдаючи галузки </a:t>
            </a:r>
            <a:r>
              <a:rPr lang="uk-UA" dirty="0" err="1">
                <a:solidFill>
                  <a:schemeClr val="bg2">
                    <a:lumMod val="50000"/>
                  </a:schemeClr>
                </a:solidFill>
              </a:rPr>
              <a:t>нев</a:t>
            </a:r>
            <a:r>
              <a:rPr lang="en-US" dirty="0" err="1">
                <a:solidFill>
                  <a:schemeClr val="bg2">
                    <a:lumMod val="50000"/>
                  </a:schemeClr>
                </a:solidFill>
              </a:rPr>
              <a:t>i</a:t>
            </a:r>
            <a:r>
              <a:rPr lang="uk-UA" dirty="0" err="1">
                <a:solidFill>
                  <a:schemeClr val="bg2">
                    <a:lumMod val="50000"/>
                  </a:schemeClr>
                </a:solidFill>
              </a:rPr>
              <a:t>домих</a:t>
            </a:r>
            <a:r>
              <a:rPr lang="uk-UA" dirty="0">
                <a:solidFill>
                  <a:schemeClr val="bg2">
                    <a:lumMod val="50000"/>
                  </a:schemeClr>
                </a:solidFill>
              </a:rPr>
              <a:t> кущ</a:t>
            </a:r>
            <a:r>
              <a:rPr lang="en-US" dirty="0" err="1">
                <a:solidFill>
                  <a:schemeClr val="bg2">
                    <a:lumMod val="50000"/>
                  </a:schemeClr>
                </a:solidFill>
              </a:rPr>
              <a:t>i</a:t>
            </a:r>
            <a:r>
              <a:rPr lang="uk-UA" dirty="0">
                <a:solidFill>
                  <a:schemeClr val="bg2">
                    <a:lumMod val="50000"/>
                  </a:schemeClr>
                </a:solidFill>
              </a:rPr>
              <a:t>в разом </a:t>
            </a:r>
            <a:r>
              <a:rPr lang="en-US" dirty="0" err="1">
                <a:solidFill>
                  <a:schemeClr val="bg2">
                    <a:lumMod val="50000"/>
                  </a:schemeClr>
                </a:solidFill>
              </a:rPr>
              <a:t>i</a:t>
            </a:r>
            <a:r>
              <a:rPr lang="uk-UA" dirty="0">
                <a:solidFill>
                  <a:schemeClr val="bg2">
                    <a:lumMod val="50000"/>
                  </a:schemeClr>
                </a:solidFill>
              </a:rPr>
              <a:t>з плодами, стають дуже </a:t>
            </a:r>
            <a:r>
              <a:rPr lang="uk-UA" dirty="0" err="1">
                <a:solidFill>
                  <a:schemeClr val="bg2">
                    <a:lumMod val="50000"/>
                  </a:schemeClr>
                </a:solidFill>
              </a:rPr>
              <a:t>жвав</a:t>
            </a:r>
            <a:r>
              <a:rPr lang="en-US" dirty="0" err="1">
                <a:solidFill>
                  <a:schemeClr val="bg2">
                    <a:lumMod val="50000"/>
                  </a:schemeClr>
                </a:solidFill>
              </a:rPr>
              <a:t>i</a:t>
            </a:r>
            <a:r>
              <a:rPr lang="en-US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bg2">
                    <a:lumMod val="50000"/>
                  </a:schemeClr>
                </a:solidFill>
              </a:rPr>
              <a:t>i</a:t>
            </a:r>
            <a:r>
              <a:rPr lang="en-US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uk-UA" dirty="0">
                <a:solidFill>
                  <a:schemeClr val="bg2">
                    <a:lumMod val="50000"/>
                  </a:schemeClr>
                </a:solidFill>
              </a:rPr>
              <a:t>мало не танцюють. Чернець з ц</a:t>
            </a:r>
            <a:r>
              <a:rPr lang="en-US" dirty="0" err="1">
                <a:solidFill>
                  <a:schemeClr val="bg2">
                    <a:lumMod val="50000"/>
                  </a:schemeClr>
                </a:solidFill>
              </a:rPr>
              <a:t>i</a:t>
            </a:r>
            <a:r>
              <a:rPr lang="uk-UA" dirty="0" err="1">
                <a:solidFill>
                  <a:schemeClr val="bg2">
                    <a:lumMod val="50000"/>
                  </a:schemeClr>
                </a:solidFill>
              </a:rPr>
              <a:t>кавості</a:t>
            </a:r>
            <a:r>
              <a:rPr lang="uk-UA" dirty="0">
                <a:solidFill>
                  <a:schemeClr val="bg2">
                    <a:lumMod val="50000"/>
                  </a:schemeClr>
                </a:solidFill>
              </a:rPr>
              <a:t> скуштував ягоди </a:t>
            </a:r>
            <a:r>
              <a:rPr lang="en-US" dirty="0" err="1">
                <a:solidFill>
                  <a:schemeClr val="bg2">
                    <a:lumMod val="50000"/>
                  </a:schemeClr>
                </a:solidFill>
              </a:rPr>
              <a:t>i</a:t>
            </a:r>
            <a:r>
              <a:rPr lang="en-US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uk-UA" dirty="0">
                <a:solidFill>
                  <a:schemeClr val="bg2">
                    <a:lumMod val="50000"/>
                  </a:schemeClr>
                </a:solidFill>
              </a:rPr>
              <a:t>в</a:t>
            </a:r>
            <a:r>
              <a:rPr lang="en-US" dirty="0" err="1">
                <a:solidFill>
                  <a:schemeClr val="bg2">
                    <a:lumMod val="50000"/>
                  </a:schemeClr>
                </a:solidFill>
              </a:rPr>
              <a:t>i</a:t>
            </a:r>
            <a:r>
              <a:rPr lang="uk-UA" dirty="0" err="1">
                <a:solidFill>
                  <a:schemeClr val="bg2">
                    <a:lumMod val="50000"/>
                  </a:schemeClr>
                </a:solidFill>
              </a:rPr>
              <a:t>дчув</a:t>
            </a:r>
            <a:r>
              <a:rPr lang="uk-UA" dirty="0">
                <a:solidFill>
                  <a:schemeClr val="bg2">
                    <a:lumMod val="50000"/>
                  </a:schemeClr>
                </a:solidFill>
              </a:rPr>
              <a:t>, як сон в</a:t>
            </a:r>
            <a:r>
              <a:rPr lang="en-US" dirty="0" err="1">
                <a:solidFill>
                  <a:schemeClr val="bg2">
                    <a:lumMod val="50000"/>
                  </a:schemeClr>
                </a:solidFill>
              </a:rPr>
              <a:t>i</a:t>
            </a:r>
            <a:r>
              <a:rPr lang="uk-UA" dirty="0" err="1">
                <a:solidFill>
                  <a:schemeClr val="bg2">
                    <a:lumMod val="50000"/>
                  </a:schemeClr>
                </a:solidFill>
              </a:rPr>
              <a:t>дступає</a:t>
            </a:r>
            <a:r>
              <a:rPr lang="uk-UA" dirty="0">
                <a:solidFill>
                  <a:schemeClr val="bg2">
                    <a:lumMod val="50000"/>
                  </a:schemeClr>
                </a:solidFill>
              </a:rPr>
              <a:t>. Своїм в</a:t>
            </a:r>
            <a:r>
              <a:rPr lang="en-US" dirty="0" err="1">
                <a:solidFill>
                  <a:schemeClr val="bg2">
                    <a:lumMod val="50000"/>
                  </a:schemeClr>
                </a:solidFill>
              </a:rPr>
              <a:t>i</a:t>
            </a:r>
            <a:r>
              <a:rPr lang="uk-UA" dirty="0" err="1">
                <a:solidFill>
                  <a:schemeClr val="bg2">
                    <a:lumMod val="50000"/>
                  </a:schemeClr>
                </a:solidFill>
              </a:rPr>
              <a:t>дкриттям</a:t>
            </a:r>
            <a:r>
              <a:rPr lang="uk-UA" dirty="0">
                <a:solidFill>
                  <a:schemeClr val="bg2">
                    <a:lumMod val="50000"/>
                  </a:schemeClr>
                </a:solidFill>
              </a:rPr>
              <a:t> в</a:t>
            </a:r>
            <a:r>
              <a:rPr lang="en-US" dirty="0" err="1">
                <a:solidFill>
                  <a:schemeClr val="bg2">
                    <a:lumMod val="50000"/>
                  </a:schemeClr>
                </a:solidFill>
              </a:rPr>
              <a:t>i</a:t>
            </a:r>
            <a:r>
              <a:rPr lang="uk-UA" dirty="0">
                <a:solidFill>
                  <a:schemeClr val="bg2">
                    <a:lumMod val="50000"/>
                  </a:schemeClr>
                </a:solidFill>
              </a:rPr>
              <a:t>н </a:t>
            </a:r>
            <a:r>
              <a:rPr lang="uk-UA" dirty="0" err="1">
                <a:solidFill>
                  <a:schemeClr val="bg2">
                    <a:lumMod val="50000"/>
                  </a:schemeClr>
                </a:solidFill>
              </a:rPr>
              <a:t>под</a:t>
            </a:r>
            <a:r>
              <a:rPr lang="en-US" dirty="0" err="1">
                <a:solidFill>
                  <a:schemeClr val="bg2">
                    <a:lumMod val="50000"/>
                  </a:schemeClr>
                </a:solidFill>
              </a:rPr>
              <a:t>i</a:t>
            </a:r>
            <a:r>
              <a:rPr lang="uk-UA" dirty="0">
                <a:solidFill>
                  <a:schemeClr val="bg2">
                    <a:lumMod val="50000"/>
                  </a:schemeClr>
                </a:solidFill>
              </a:rPr>
              <a:t>лився з </a:t>
            </a:r>
            <a:r>
              <a:rPr lang="en-US" dirty="0" err="1">
                <a:solidFill>
                  <a:schemeClr val="bg2">
                    <a:lumMod val="50000"/>
                  </a:schemeClr>
                </a:solidFill>
              </a:rPr>
              <a:t>i</a:t>
            </a:r>
            <a:r>
              <a:rPr lang="uk-UA" dirty="0" err="1">
                <a:solidFill>
                  <a:schemeClr val="bg2">
                    <a:lumMod val="50000"/>
                  </a:schemeClr>
                </a:solidFill>
              </a:rPr>
              <a:t>ншими</a:t>
            </a:r>
            <a:r>
              <a:rPr lang="uk-UA" dirty="0">
                <a:solidFill>
                  <a:schemeClr val="bg2">
                    <a:lumMod val="50000"/>
                  </a:schemeClr>
                </a:solidFill>
              </a:rPr>
              <a:t> ченцями </a:t>
            </a:r>
            <a:r>
              <a:rPr lang="en-US" dirty="0" err="1">
                <a:solidFill>
                  <a:schemeClr val="bg2">
                    <a:lumMod val="50000"/>
                  </a:schemeClr>
                </a:solidFill>
              </a:rPr>
              <a:t>i</a:t>
            </a:r>
            <a:r>
              <a:rPr lang="en-US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uk-UA" dirty="0">
                <a:solidFill>
                  <a:schemeClr val="bg2">
                    <a:lumMod val="50000"/>
                  </a:schemeClr>
                </a:solidFill>
              </a:rPr>
              <a:t>незабаром уже </a:t>
            </a:r>
            <a:r>
              <a:rPr lang="uk-UA" dirty="0" err="1">
                <a:solidFill>
                  <a:schemeClr val="bg2">
                    <a:lumMod val="50000"/>
                  </a:schemeClr>
                </a:solidFill>
              </a:rPr>
              <a:t>вс</a:t>
            </a:r>
            <a:r>
              <a:rPr lang="en-US" dirty="0" err="1">
                <a:solidFill>
                  <a:schemeClr val="bg2">
                    <a:lumMod val="50000"/>
                  </a:schemeClr>
                </a:solidFill>
              </a:rPr>
              <a:t>i</a:t>
            </a:r>
            <a:r>
              <a:rPr lang="en-US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uk-UA" dirty="0">
                <a:solidFill>
                  <a:schemeClr val="bg2">
                    <a:lumMod val="50000"/>
                  </a:schemeClr>
                </a:solidFill>
              </a:rPr>
              <a:t>вони стали вживати цю дивовижу. А коли п</a:t>
            </a:r>
            <a:r>
              <a:rPr lang="en-US" dirty="0" err="1">
                <a:solidFill>
                  <a:schemeClr val="bg2">
                    <a:lumMod val="50000"/>
                  </a:schemeClr>
                </a:solidFill>
              </a:rPr>
              <a:t>i</a:t>
            </a:r>
            <a:r>
              <a:rPr lang="uk-UA" dirty="0" err="1">
                <a:solidFill>
                  <a:schemeClr val="bg2">
                    <a:lumMod val="50000"/>
                  </a:schemeClr>
                </a:solidFill>
              </a:rPr>
              <a:t>зн</a:t>
            </a:r>
            <a:r>
              <a:rPr lang="en-US" dirty="0" err="1">
                <a:solidFill>
                  <a:schemeClr val="bg2">
                    <a:lumMod val="50000"/>
                  </a:schemeClr>
                </a:solidFill>
              </a:rPr>
              <a:t>i</a:t>
            </a:r>
            <a:r>
              <a:rPr lang="uk-UA" dirty="0" err="1">
                <a:solidFill>
                  <a:schemeClr val="bg2">
                    <a:lumMod val="50000"/>
                  </a:schemeClr>
                </a:solidFill>
              </a:rPr>
              <a:t>ше</a:t>
            </a:r>
            <a:r>
              <a:rPr lang="uk-UA" dirty="0">
                <a:solidFill>
                  <a:schemeClr val="bg2">
                    <a:lumMod val="50000"/>
                  </a:schemeClr>
                </a:solidFill>
              </a:rPr>
              <a:t> котрийсь чернець витяг </a:t>
            </a:r>
            <a:r>
              <a:rPr lang="uk-UA" dirty="0" err="1">
                <a:solidFill>
                  <a:schemeClr val="bg2">
                    <a:lumMod val="50000"/>
                  </a:schemeClr>
                </a:solidFill>
              </a:rPr>
              <a:t>обгор</a:t>
            </a:r>
            <a:r>
              <a:rPr lang="en-US" dirty="0" err="1">
                <a:solidFill>
                  <a:schemeClr val="bg2">
                    <a:lumMod val="50000"/>
                  </a:schemeClr>
                </a:solidFill>
              </a:rPr>
              <a:t>i</a:t>
            </a:r>
            <a:r>
              <a:rPr lang="uk-UA" dirty="0" err="1">
                <a:solidFill>
                  <a:schemeClr val="bg2">
                    <a:lumMod val="50000"/>
                  </a:schemeClr>
                </a:solidFill>
              </a:rPr>
              <a:t>лу</a:t>
            </a:r>
            <a:r>
              <a:rPr lang="uk-UA" dirty="0">
                <a:solidFill>
                  <a:schemeClr val="bg2">
                    <a:lumMod val="50000"/>
                  </a:schemeClr>
                </a:solidFill>
              </a:rPr>
              <a:t> галузку з вогню </a:t>
            </a:r>
            <a:r>
              <a:rPr lang="en-US" dirty="0" err="1">
                <a:solidFill>
                  <a:schemeClr val="bg2">
                    <a:lumMod val="50000"/>
                  </a:schemeClr>
                </a:solidFill>
              </a:rPr>
              <a:t>i</a:t>
            </a:r>
            <a:r>
              <a:rPr lang="en-US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uk-UA" dirty="0">
                <a:solidFill>
                  <a:schemeClr val="bg2">
                    <a:lumMod val="50000"/>
                  </a:schemeClr>
                </a:solidFill>
              </a:rPr>
              <a:t>спробував т</a:t>
            </a:r>
            <a:r>
              <a:rPr lang="en-US" dirty="0" err="1">
                <a:solidFill>
                  <a:schemeClr val="bg2">
                    <a:lumMod val="50000"/>
                  </a:schemeClr>
                </a:solidFill>
              </a:rPr>
              <a:t>i</a:t>
            </a:r>
            <a:r>
              <a:rPr lang="en-US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uk-UA" dirty="0">
                <a:solidFill>
                  <a:schemeClr val="bg2">
                    <a:lumMod val="50000"/>
                  </a:schemeClr>
                </a:solidFill>
              </a:rPr>
              <a:t>ягоди п</a:t>
            </a:r>
            <a:r>
              <a:rPr lang="en-US" dirty="0" err="1">
                <a:solidFill>
                  <a:schemeClr val="bg2">
                    <a:lumMod val="50000"/>
                  </a:schemeClr>
                </a:solidFill>
              </a:rPr>
              <a:t>i</a:t>
            </a:r>
            <a:r>
              <a:rPr lang="uk-UA" dirty="0" err="1">
                <a:solidFill>
                  <a:schemeClr val="bg2">
                    <a:lumMod val="50000"/>
                  </a:schemeClr>
                </a:solidFill>
              </a:rPr>
              <a:t>дсмаженими</a:t>
            </a:r>
            <a:r>
              <a:rPr lang="uk-UA" dirty="0">
                <a:solidFill>
                  <a:schemeClr val="bg2">
                    <a:lumMod val="50000"/>
                  </a:schemeClr>
                </a:solidFill>
              </a:rPr>
              <a:t>, ефект виявився ще </a:t>
            </a:r>
            <a:r>
              <a:rPr lang="uk-UA" dirty="0" err="1">
                <a:solidFill>
                  <a:schemeClr val="bg2">
                    <a:lumMod val="50000"/>
                  </a:schemeClr>
                </a:solidFill>
              </a:rPr>
              <a:t>яскрав</a:t>
            </a:r>
            <a:r>
              <a:rPr lang="en-US" dirty="0" err="1">
                <a:solidFill>
                  <a:schemeClr val="bg2">
                    <a:lumMod val="50000"/>
                  </a:schemeClr>
                </a:solidFill>
              </a:rPr>
              <a:t>i</a:t>
            </a:r>
            <a:r>
              <a:rPr lang="uk-UA" dirty="0" err="1">
                <a:solidFill>
                  <a:schemeClr val="bg2">
                    <a:lumMod val="50000"/>
                  </a:schemeClr>
                </a:solidFill>
              </a:rPr>
              <a:t>шим</a:t>
            </a:r>
            <a:r>
              <a:rPr lang="uk-UA" dirty="0">
                <a:solidFill>
                  <a:schemeClr val="bg2">
                    <a:lumMod val="50000"/>
                  </a:schemeClr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986217574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5648" y="0"/>
            <a:ext cx="9169648" cy="6836463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5021177" y="4517477"/>
            <a:ext cx="4114800" cy="2309624"/>
          </a:xfrm>
        </p:spPr>
        <p:txBody>
          <a:bodyPr>
            <a:normAutofit fontScale="90000"/>
          </a:bodyPr>
          <a:lstStyle/>
          <a:p>
            <a:r>
              <a:rPr lang="uk-UA" dirty="0"/>
              <a:t>Історія кави в Європі веде свій початок приблизно з середини </a:t>
            </a:r>
            <a:r>
              <a:rPr lang="en-US" dirty="0"/>
              <a:t>XVII </a:t>
            </a:r>
            <a:r>
              <a:rPr lang="uk-UA" dirty="0"/>
              <a:t>століття. Венеція, Лондон, Париж, Берлін, Мілан, Відень, Гамбург, Ганновер - скрізь відкривалися кав'ярні. Вони швидко стали популярними місцями зустрічей, справжніми осередками культури та науки.</a:t>
            </a:r>
          </a:p>
        </p:txBody>
      </p:sp>
    </p:spTree>
    <p:extLst>
      <p:ext uri="{BB962C8B-B14F-4D97-AF65-F5344CB8AC3E}">
        <p14:creationId xmlns:p14="http://schemas.microsoft.com/office/powerpoint/2010/main" val="32965710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3" y="21658"/>
            <a:ext cx="9134288" cy="6836342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5028930" y="4650138"/>
            <a:ext cx="4114800" cy="2207862"/>
          </a:xfrm>
        </p:spPr>
        <p:txBody>
          <a:bodyPr>
            <a:normAutofit fontScale="90000"/>
          </a:bodyPr>
          <a:lstStyle/>
          <a:p>
            <a:r>
              <a:rPr lang="uk-UA" dirty="0"/>
              <a:t>Їх постійними відвідувачами були Вольтер, Руссо, Бомарше, Робесп'єр, Дантон, Наполеон, Гюго, Готьє, Дідро та інші особистості, вершили історію. Тобто, можна з повним правом сказати, що історія кави тісно переплетена з розвитком цілого континенту!</a:t>
            </a:r>
          </a:p>
        </p:txBody>
      </p:sp>
    </p:spTree>
    <p:extLst>
      <p:ext uri="{BB962C8B-B14F-4D97-AF65-F5344CB8AC3E}">
        <p14:creationId xmlns:p14="http://schemas.microsoft.com/office/powerpoint/2010/main" val="2009405502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641" y="17714"/>
            <a:ext cx="9113281" cy="6858000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-540568" y="17151"/>
            <a:ext cx="6336704" cy="1493128"/>
          </a:xfrm>
          <a:noFill/>
          <a:ln>
            <a:noFill/>
          </a:ln>
        </p:spPr>
        <p:txBody>
          <a:bodyPr>
            <a:noAutofit/>
          </a:bodyPr>
          <a:lstStyle/>
          <a:p>
            <a:r>
              <a:rPr lang="uk-UA" sz="4000" dirty="0" smtClean="0">
                <a:solidFill>
                  <a:schemeClr val="tx1"/>
                </a:solidFill>
              </a:rPr>
              <a:t>Кава в нашому житті</a:t>
            </a:r>
            <a:endParaRPr lang="uk-UA" sz="4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8283726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BlackTie">
  <a:themeElements>
    <a:clrScheme name="BlackTie">
      <a:dk1>
        <a:srgbClr val="000000"/>
      </a:dk1>
      <a:lt1>
        <a:srgbClr val="FFFFFF"/>
      </a:lt1>
      <a:dk2>
        <a:srgbClr val="46464A"/>
      </a:dk2>
      <a:lt2>
        <a:srgbClr val="E3DCCF"/>
      </a:lt2>
      <a:accent1>
        <a:srgbClr val="6F6F74"/>
      </a:accent1>
      <a:accent2>
        <a:srgbClr val="A7B789"/>
      </a:accent2>
      <a:accent3>
        <a:srgbClr val="BEAE98"/>
      </a:accent3>
      <a:accent4>
        <a:srgbClr val="92A9B9"/>
      </a:accent4>
      <a:accent5>
        <a:srgbClr val="9C8265"/>
      </a:accent5>
      <a:accent6>
        <a:srgbClr val="8D6974"/>
      </a:accent6>
      <a:hlink>
        <a:srgbClr val="67AABF"/>
      </a:hlink>
      <a:folHlink>
        <a:srgbClr val="B1B5AB"/>
      </a:folHlink>
    </a:clrScheme>
    <a:fontScheme name="BlackTie">
      <a:maj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BlackTie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20000"/>
              </a:schemeClr>
            </a:gs>
            <a:gs pos="30000">
              <a:schemeClr val="phClr">
                <a:tint val="61000"/>
                <a:satMod val="220000"/>
              </a:schemeClr>
            </a:gs>
            <a:gs pos="45000">
              <a:schemeClr val="phClr">
                <a:tint val="66000"/>
                <a:satMod val="240000"/>
              </a:schemeClr>
            </a:gs>
            <a:gs pos="55000">
              <a:schemeClr val="phClr">
                <a:tint val="66000"/>
                <a:satMod val="220000"/>
              </a:schemeClr>
            </a:gs>
            <a:gs pos="73000">
              <a:schemeClr val="phClr">
                <a:tint val="61000"/>
                <a:satMod val="220000"/>
              </a:schemeClr>
            </a:gs>
            <a:gs pos="100000">
              <a:schemeClr val="phClr">
                <a:tint val="45000"/>
                <a:satMod val="22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  <a:satMod val="110000"/>
              </a:schemeClr>
            </a:gs>
            <a:gs pos="30000">
              <a:schemeClr val="phClr">
                <a:shade val="90000"/>
                <a:satMod val="120000"/>
              </a:schemeClr>
            </a:gs>
            <a:gs pos="45000">
              <a:schemeClr val="phClr">
                <a:shade val="100000"/>
                <a:satMod val="128000"/>
              </a:schemeClr>
            </a:gs>
            <a:gs pos="55000">
              <a:schemeClr val="phClr">
                <a:shade val="100000"/>
                <a:satMod val="128000"/>
              </a:schemeClr>
            </a:gs>
            <a:gs pos="73000">
              <a:schemeClr val="phClr">
                <a:shade val="90000"/>
                <a:satMod val="120000"/>
              </a:schemeClr>
            </a:gs>
            <a:gs pos="100000">
              <a:schemeClr val="phClr">
                <a:shade val="63000"/>
                <a:satMod val="110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1909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7150" dist="38100" dir="5400000" algn="br" rotWithShape="0">
              <a:srgbClr val="000000">
                <a:alpha val="57000"/>
              </a:srgbClr>
            </a:outerShdw>
          </a:effectLst>
          <a:scene3d>
            <a:camera prst="orthographicFront">
              <a:rot lat="0" lon="0" rev="0"/>
            </a:camera>
            <a:lightRig rig="twoPt" dir="t">
              <a:rot lat="0" lon="0" rev="1800000"/>
            </a:lightRig>
          </a:scene3d>
          <a:sp3d>
            <a:bevelT w="44450" h="31750" prst="coolSlant"/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20000"/>
              </a:schemeClr>
            </a:duotone>
          </a:blip>
          <a:stretch/>
        </a:blip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30000"/>
                <a:satMod val="255000"/>
              </a:schemeClr>
            </a:gs>
          </a:gsLst>
          <a:path path="circle">
            <a:fillToRect l="50000" t="-80000" r="50000" b="18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Black Tie</Template>
  <TotalTime>75</TotalTime>
  <Words>670</Words>
  <Application>Microsoft Office PowerPoint</Application>
  <PresentationFormat>Экран (4:3)</PresentationFormat>
  <Paragraphs>27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BlackTie</vt:lpstr>
      <vt:lpstr>Презентація на тему:  «КАВА»</vt:lpstr>
      <vt:lpstr>Історичні відомості</vt:lpstr>
      <vt:lpstr>Дещо з історії. Якщо вірити одній із багаторазовій арабській легенді, каву відкрили ... кози. Одного разу ефіопський пастух пригнав стадо кіз на пасовище, де росли якісь невисокі дерева з великими листками і червоними плодами. Кози “віднайшли” ці плоди і до того спокійні і повільні почали бігати і стрибати, не спали всю ніч. Пастух був дуже здивований і про свої спостереження розповів муллі – проповіднику сусіднього монастиря. Той спробував на собі відвар листя і плодів і переконався, що відвар знімав втому. Це були кавові дерева.</vt:lpstr>
      <vt:lpstr> Друга легенда говорить що:</vt:lpstr>
      <vt:lpstr> історія кави починається з шейха Омара. Він був одним з найбільш шанованих лікарів свого часу. Одночасно шейх Омар вів дослідні роботи, виявляючи все нові ліки. Таким чином, в поле його зору потрапили плоди кавового дерева. Так, згідно з цією легендою, почалася історія кави. Але спочатку тільки як засобу, що допомагає від головного болю і нетравлення шлунку.</vt:lpstr>
      <vt:lpstr>Але християни-копти в Ефiопiї вважають, що саме їхнi ченцi вiдкрили каву. В певнi пори вони мусили протягом сорока годин поспiль молитися, а це було не так просто, траплялося, що й сон перемагав їх. Та якось один чернець звернув увагу на те, що кози, об'їдаючи галузки невiдомих кущiв разом iз плодами, стають дуже жвавi i мало не танцюють. Чернець з цiкавості скуштував ягоди i вiдчув, як сон вiдступає. Своїм вiдкриттям вiн подiлився з iншими ченцями i незабаром уже всi вони стали вживати цю дивовижу. А коли пiзнiше котрийсь чернець витяг обгорiлу галузку з вогню i спробував тi ягоди пiдсмаженими, ефект виявився ще яскравiшим.</vt:lpstr>
      <vt:lpstr>Історія кави в Європі веде свій початок приблизно з середини XVII століття. Венеція, Лондон, Париж, Берлін, Мілан, Відень, Гамбург, Ганновер - скрізь відкривалися кав'ярні. Вони швидко стали популярними місцями зустрічей, справжніми осередками культури та науки.</vt:lpstr>
      <vt:lpstr>Їх постійними відвідувачами були Вольтер, Руссо, Бомарше, Робесп'єр, Дантон, Наполеон, Гюго, Готьє, Дідро та інші особистості, вершили історію. Тобто, можна з повним правом сказати, що історія кави тісно переплетена з розвитком цілого континенту!</vt:lpstr>
      <vt:lpstr>Кава в нашому житті</vt:lpstr>
      <vt:lpstr>Запах кави допомагає мозку впоратися із стресом</vt:lpstr>
      <vt:lpstr>Кава захищає серце від хвороб</vt:lpstr>
      <vt:lpstr>Запах кави може відновити апетит та відновити нюхові рецептори</vt:lpstr>
      <vt:lpstr>Кофеїн ефективний при головних болях мігренозного характеру, здатний знизити ризик озвитку хвороби Паркінсона[ та Альцгеймера</vt:lpstr>
      <vt:lpstr>Хронічне вживання кави здатне поліпшити чутливість до інсуліну , і знизити ризик розвитку цукрового діабету 2 типу</vt:lpstr>
      <vt:lpstr>Але кава має також і негативний вплив на наше здоров*я</vt:lpstr>
      <vt:lpstr>Презентация PowerPoint</vt:lpstr>
      <vt:lpstr>Нефільтрована кава може викликати підвищення загального холестерину в плазмі крові</vt:lpstr>
      <vt:lpstr>Виконала учениця 10-А класу: - Александрук  Таня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на тему  «КАВА»</dc:title>
  <dc:creator>Миколайович</dc:creator>
  <cp:lastModifiedBy>Миколайович</cp:lastModifiedBy>
  <cp:revision>8</cp:revision>
  <dcterms:created xsi:type="dcterms:W3CDTF">2012-10-29T22:41:42Z</dcterms:created>
  <dcterms:modified xsi:type="dcterms:W3CDTF">2012-10-30T00:07:14Z</dcterms:modified>
</cp:coreProperties>
</file>