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sldIdLst>
    <p:sldId id="256" r:id="rId2"/>
    <p:sldId id="257" r:id="rId3"/>
    <p:sldId id="265" r:id="rId4"/>
    <p:sldId id="258" r:id="rId5"/>
    <p:sldId id="266" r:id="rId6"/>
    <p:sldId id="267" r:id="rId7"/>
    <p:sldId id="268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pPr eaLnBrk="1" latinLnBrk="0" hangingPunct="1"/>
            <a:fld id="{7CB97365-EBCA-4027-87D5-99FC1D4DF0BB}" type="datetimeFigureOut">
              <a:rPr lang="en-US" smtClean="0"/>
              <a:pPr eaLnBrk="1" latinLnBrk="0" hangingPunct="1"/>
              <a:t>12/16/2012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7A165693-D101-4762-B696-67AA9C9E19D7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348880"/>
            <a:ext cx="7315200" cy="2595025"/>
          </a:xfrm>
        </p:spPr>
        <p:txBody>
          <a:bodyPr>
            <a:noAutofit/>
          </a:bodyPr>
          <a:lstStyle/>
          <a:p>
            <a:r>
              <a:rPr lang="ru-RU" sz="13800" dirty="0" smtClean="0"/>
              <a:t>Си</a:t>
            </a:r>
            <a:r>
              <a:rPr lang="uk-UA" sz="13800" dirty="0" err="1" smtClean="0"/>
              <a:t>ліцій</a:t>
            </a:r>
            <a:endParaRPr lang="ru-RU" sz="13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5013176"/>
            <a:ext cx="7315200" cy="1144632"/>
          </a:xfrm>
        </p:spPr>
        <p:txBody>
          <a:bodyPr>
            <a:noAutofit/>
          </a:bodyPr>
          <a:lstStyle/>
          <a:p>
            <a:pPr algn="r"/>
            <a:r>
              <a:rPr lang="uk-UA" sz="2400" dirty="0" err="1" smtClean="0"/>
              <a:t>Стеценко</a:t>
            </a:r>
            <a:r>
              <a:rPr lang="uk-UA" sz="2400" dirty="0" smtClean="0"/>
              <a:t> Данило</a:t>
            </a:r>
          </a:p>
          <a:p>
            <a:pPr algn="r"/>
            <a:r>
              <a:rPr lang="uk-UA" sz="2400" dirty="0" err="1" smtClean="0"/>
              <a:t>Котенко</a:t>
            </a:r>
            <a:r>
              <a:rPr lang="uk-UA" sz="2400" dirty="0" smtClean="0"/>
              <a:t> Роман</a:t>
            </a:r>
          </a:p>
          <a:p>
            <a:pPr algn="r"/>
            <a:r>
              <a:rPr lang="uk-UA" sz="2400" dirty="0" smtClean="0"/>
              <a:t>Богдан Олександр</a:t>
            </a:r>
          </a:p>
          <a:p>
            <a:pPr algn="r"/>
            <a:r>
              <a:rPr lang="uk-UA" sz="2400" dirty="0" smtClean="0"/>
              <a:t>Копич Вадим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0091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315200" cy="1154097"/>
          </a:xfrm>
        </p:spPr>
        <p:txBody>
          <a:bodyPr>
            <a:noAutofit/>
          </a:bodyPr>
          <a:lstStyle/>
          <a:p>
            <a:r>
              <a:rPr lang="uk-UA" sz="8000" dirty="0" smtClean="0"/>
              <a:t>Фото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251520" y="1969730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Порода Силіцію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644008" y="5373216"/>
            <a:ext cx="35974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Силікатний порошок</a:t>
            </a:r>
            <a:endParaRPr lang="ru-RU" sz="28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0" y="2708920"/>
            <a:ext cx="3565525" cy="2478142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844824"/>
            <a:ext cx="3567112" cy="3305465"/>
          </a:xfrm>
        </p:spPr>
      </p:pic>
    </p:spTree>
    <p:extLst>
      <p:ext uri="{BB962C8B-B14F-4D97-AF65-F5344CB8AC3E}">
        <p14:creationId xmlns:p14="http://schemas.microsoft.com/office/powerpoint/2010/main" val="34967784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Основи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vi-VN" sz="2800" dirty="0"/>
              <a:t>Силі́цій (</a:t>
            </a:r>
            <a:r>
              <a:rPr lang="en-US" sz="2800" dirty="0"/>
              <a:t>Si) – </a:t>
            </a:r>
            <a:r>
              <a:rPr lang="vi-VN" sz="2800" dirty="0"/>
              <a:t>хімічний елемент з атомним номером 14, проста речовина якого, кремній, утворює темно-сірі зі смолистим блиском крихкі кристали з гранецентрованою кубічною ґраткою типу алмазу. За новою номенклатурою </a:t>
            </a:r>
            <a:r>
              <a:rPr lang="en-US" sz="2800" dirty="0"/>
              <a:t>IUPAC </a:t>
            </a:r>
            <a:r>
              <a:rPr lang="vi-VN" sz="2800" dirty="0"/>
              <a:t>Силіцій належить до групи 14 періодичної системи елементів, за старою — до </a:t>
            </a:r>
            <a:r>
              <a:rPr lang="en-US" sz="2800" dirty="0"/>
              <a:t>IV </a:t>
            </a:r>
            <a:r>
              <a:rPr lang="vi-VN" sz="2800" dirty="0"/>
              <a:t>підгрупи основної групи.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604721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Основи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err="1"/>
              <a:t>Густина</a:t>
            </a:r>
            <a:r>
              <a:rPr lang="ru-RU" sz="2400" dirty="0"/>
              <a:t> </a:t>
            </a:r>
            <a:r>
              <a:rPr lang="ru-RU" sz="2400" dirty="0" err="1"/>
              <a:t>кремнію</a:t>
            </a:r>
            <a:r>
              <a:rPr lang="ru-RU" sz="2400" dirty="0"/>
              <a:t> 2,328, </a:t>
            </a:r>
            <a:r>
              <a:rPr lang="en-US" sz="2400" dirty="0"/>
              <a:t>t</a:t>
            </a:r>
            <a:r>
              <a:rPr lang="ru-RU" sz="2400" dirty="0" err="1"/>
              <a:t>плав</a:t>
            </a:r>
            <a:r>
              <a:rPr lang="ru-RU" sz="2400" dirty="0"/>
              <a:t> 1415°</a:t>
            </a:r>
            <a:r>
              <a:rPr lang="en-US" sz="2400" dirty="0"/>
              <a:t>C, t</a:t>
            </a:r>
            <a:r>
              <a:rPr lang="ru-RU" sz="2400" dirty="0"/>
              <a:t>кип 3250°</a:t>
            </a:r>
            <a:r>
              <a:rPr lang="en-US" sz="2400" dirty="0"/>
              <a:t>C. </a:t>
            </a:r>
            <a:r>
              <a:rPr lang="ru-RU" sz="2400" dirty="0" err="1"/>
              <a:t>Твердість</a:t>
            </a:r>
            <a:r>
              <a:rPr lang="ru-RU" sz="2400" dirty="0"/>
              <a:t> за </a:t>
            </a:r>
            <a:r>
              <a:rPr lang="ru-RU" sz="2400" dirty="0" err="1"/>
              <a:t>Брінеллем</a:t>
            </a:r>
            <a:r>
              <a:rPr lang="ru-RU" sz="2400" dirty="0"/>
              <a:t> 2,4 ГПа, за </a:t>
            </a:r>
            <a:r>
              <a:rPr lang="ru-RU" sz="2400" dirty="0" err="1"/>
              <a:t>Моосом</a:t>
            </a:r>
            <a:r>
              <a:rPr lang="ru-RU" sz="2400" dirty="0"/>
              <a:t> 7. Модуль </a:t>
            </a:r>
            <a:r>
              <a:rPr lang="ru-RU" sz="2400" dirty="0" err="1"/>
              <a:t>пружності</a:t>
            </a:r>
            <a:r>
              <a:rPr lang="ru-RU" sz="2400" dirty="0"/>
              <a:t> 109 ГПа. </a:t>
            </a:r>
            <a:r>
              <a:rPr lang="ru-RU" sz="2400" dirty="0" err="1"/>
              <a:t>Кремній</a:t>
            </a:r>
            <a:r>
              <a:rPr lang="ru-RU" sz="2400" dirty="0"/>
              <a:t> - </a:t>
            </a:r>
            <a:r>
              <a:rPr lang="ru-RU" sz="2400" dirty="0" err="1"/>
              <a:t>напівпровідник</a:t>
            </a:r>
            <a:r>
              <a:rPr lang="ru-RU" sz="2400" dirty="0"/>
              <a:t>, </a:t>
            </a:r>
            <a:r>
              <a:rPr lang="ru-RU" sz="2400" dirty="0" err="1"/>
              <a:t>електричні</a:t>
            </a:r>
            <a:r>
              <a:rPr lang="ru-RU" sz="2400" dirty="0"/>
              <a:t> </a:t>
            </a:r>
            <a:r>
              <a:rPr lang="ru-RU" sz="2400" dirty="0" err="1"/>
              <a:t>властивості</a:t>
            </a:r>
            <a:r>
              <a:rPr lang="ru-RU" sz="2400" dirty="0"/>
              <a:t> </a:t>
            </a:r>
            <a:r>
              <a:rPr lang="ru-RU" sz="2400" dirty="0" err="1"/>
              <a:t>якого</a:t>
            </a:r>
            <a:r>
              <a:rPr lang="ru-RU" sz="2400" dirty="0"/>
              <a:t> сильно </a:t>
            </a:r>
            <a:r>
              <a:rPr lang="ru-RU" sz="2400" dirty="0" err="1"/>
              <a:t>залежать</a:t>
            </a:r>
            <a:r>
              <a:rPr lang="ru-RU" sz="2400" dirty="0"/>
              <a:t> </a:t>
            </a:r>
            <a:r>
              <a:rPr lang="ru-RU" sz="2400" dirty="0" err="1"/>
              <a:t>від</a:t>
            </a:r>
            <a:r>
              <a:rPr lang="ru-RU" sz="2400" dirty="0"/>
              <a:t> </a:t>
            </a:r>
            <a:r>
              <a:rPr lang="ru-RU" sz="2400" dirty="0" err="1"/>
              <a:t>домішок</a:t>
            </a:r>
            <a:r>
              <a:rPr lang="ru-RU" sz="2400" dirty="0"/>
              <a:t>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При </a:t>
            </a:r>
            <a:r>
              <a:rPr lang="ru-RU" sz="2400" dirty="0" err="1"/>
              <a:t>низькій</a:t>
            </a:r>
            <a:r>
              <a:rPr lang="ru-RU" sz="2400" dirty="0"/>
              <a:t> </a:t>
            </a:r>
            <a:r>
              <a:rPr lang="ru-RU" sz="2400" dirty="0" err="1"/>
              <a:t>температурі</a:t>
            </a:r>
            <a:r>
              <a:rPr lang="ru-RU" sz="2400" dirty="0"/>
              <a:t> </a:t>
            </a:r>
            <a:r>
              <a:rPr lang="ru-RU" sz="2400" dirty="0" err="1"/>
              <a:t>Силіцій</a:t>
            </a:r>
            <a:r>
              <a:rPr lang="ru-RU" sz="2400" dirty="0"/>
              <a:t> </a:t>
            </a:r>
            <a:r>
              <a:rPr lang="ru-RU" sz="2400" dirty="0" err="1"/>
              <a:t>хімічно</a:t>
            </a:r>
            <a:r>
              <a:rPr lang="ru-RU" sz="2400" dirty="0"/>
              <a:t> </a:t>
            </a:r>
            <a:r>
              <a:rPr lang="ru-RU" sz="2400" dirty="0" err="1"/>
              <a:t>інертний</a:t>
            </a:r>
            <a:r>
              <a:rPr lang="ru-RU" sz="2400" dirty="0"/>
              <a:t>. З </a:t>
            </a:r>
            <a:r>
              <a:rPr lang="ru-RU" sz="2400" dirty="0" err="1"/>
              <a:t>багатьма</a:t>
            </a:r>
            <a:r>
              <a:rPr lang="ru-RU" sz="2400" dirty="0"/>
              <a:t> </a:t>
            </a:r>
            <a:r>
              <a:rPr lang="ru-RU" sz="2400" dirty="0" err="1"/>
              <a:t>металами</a:t>
            </a:r>
            <a:r>
              <a:rPr lang="ru-RU" sz="2400" dirty="0"/>
              <a:t> </a:t>
            </a:r>
            <a:r>
              <a:rPr lang="ru-RU" sz="2400" dirty="0" err="1"/>
              <a:t>утворює</a:t>
            </a:r>
            <a:r>
              <a:rPr lang="ru-RU" sz="2400" dirty="0"/>
              <a:t> </a:t>
            </a:r>
            <a:r>
              <a:rPr lang="ru-RU" sz="2400" dirty="0" err="1"/>
              <a:t>силіциди</a:t>
            </a:r>
            <a:r>
              <a:rPr lang="ru-RU" sz="2400" dirty="0"/>
              <a:t>. </a:t>
            </a:r>
            <a:r>
              <a:rPr lang="ru-RU" sz="2400" dirty="0" err="1"/>
              <a:t>Вміст</a:t>
            </a:r>
            <a:r>
              <a:rPr lang="ru-RU" sz="2400" dirty="0"/>
              <a:t> у </a:t>
            </a:r>
            <a:r>
              <a:rPr lang="ru-RU" sz="2400" dirty="0" err="1"/>
              <a:t>земній</a:t>
            </a:r>
            <a:r>
              <a:rPr lang="ru-RU" sz="2400" dirty="0"/>
              <a:t> </a:t>
            </a:r>
            <a:r>
              <a:rPr lang="ru-RU" sz="2400" dirty="0" err="1"/>
              <a:t>корі</a:t>
            </a:r>
            <a:r>
              <a:rPr lang="ru-RU" sz="2400" dirty="0"/>
              <a:t> 27,6% за </a:t>
            </a:r>
            <a:r>
              <a:rPr lang="ru-RU" sz="2400" dirty="0" err="1"/>
              <a:t>масою</a:t>
            </a:r>
            <a:r>
              <a:rPr lang="ru-RU" sz="2400" dirty="0"/>
              <a:t>. </a:t>
            </a:r>
            <a:r>
              <a:rPr lang="ru-RU" sz="2400" dirty="0" err="1"/>
              <a:t>Солі</a:t>
            </a:r>
            <a:r>
              <a:rPr lang="ru-RU" sz="2400" dirty="0"/>
              <a:t> </a:t>
            </a:r>
            <a:r>
              <a:rPr lang="ru-RU" sz="2400" dirty="0" err="1"/>
              <a:t>кремнієвих</a:t>
            </a:r>
            <a:r>
              <a:rPr lang="ru-RU" sz="2400" dirty="0"/>
              <a:t> кислот </a:t>
            </a:r>
            <a:r>
              <a:rPr lang="ru-RU" sz="2400" dirty="0" err="1"/>
              <a:t>поширені</a:t>
            </a:r>
            <a:r>
              <a:rPr lang="ru-RU" sz="2400" dirty="0"/>
              <a:t> в </a:t>
            </a:r>
            <a:r>
              <a:rPr lang="ru-RU" sz="2400" dirty="0" err="1"/>
              <a:t>природі</a:t>
            </a:r>
            <a:r>
              <a:rPr lang="ru-RU" sz="2400" dirty="0"/>
              <a:t> - </a:t>
            </a:r>
            <a:r>
              <a:rPr lang="ru-RU" sz="2400" dirty="0" err="1"/>
              <a:t>мінерали</a:t>
            </a:r>
            <a:r>
              <a:rPr lang="ru-RU" sz="2400" dirty="0"/>
              <a:t> </a:t>
            </a:r>
            <a:r>
              <a:rPr lang="ru-RU" sz="2400" dirty="0" err="1"/>
              <a:t>класу</a:t>
            </a:r>
            <a:r>
              <a:rPr lang="ru-RU" sz="2400" dirty="0"/>
              <a:t> </a:t>
            </a:r>
            <a:r>
              <a:rPr lang="ru-RU" sz="2400" dirty="0" err="1"/>
              <a:t>природних</a:t>
            </a:r>
            <a:r>
              <a:rPr lang="ru-RU" sz="2400" dirty="0"/>
              <a:t> </a:t>
            </a:r>
            <a:r>
              <a:rPr lang="ru-RU" sz="2400" dirty="0" err="1"/>
              <a:t>силікатів</a:t>
            </a:r>
            <a:r>
              <a:rPr lang="ru-RU" sz="2400" dirty="0"/>
              <a:t>. При </a:t>
            </a:r>
            <a:r>
              <a:rPr lang="ru-RU" sz="2400" dirty="0" err="1"/>
              <a:t>ізоморфному</a:t>
            </a:r>
            <a:r>
              <a:rPr lang="ru-RU" sz="2400" dirty="0"/>
              <a:t> </a:t>
            </a:r>
            <a:r>
              <a:rPr lang="ru-RU" sz="2400" dirty="0" err="1"/>
              <a:t>заміщенні</a:t>
            </a:r>
            <a:r>
              <a:rPr lang="ru-RU" sz="2400" dirty="0"/>
              <a:t> в </a:t>
            </a:r>
            <a:r>
              <a:rPr lang="ru-RU" sz="2400" dirty="0" err="1"/>
              <a:t>їхній</a:t>
            </a:r>
            <a:r>
              <a:rPr lang="ru-RU" sz="2400" dirty="0"/>
              <a:t> </a:t>
            </a:r>
            <a:r>
              <a:rPr lang="ru-RU" sz="2400" dirty="0" err="1"/>
              <a:t>структурі</a:t>
            </a:r>
            <a:r>
              <a:rPr lang="ru-RU" sz="2400" dirty="0"/>
              <a:t> </a:t>
            </a:r>
            <a:r>
              <a:rPr lang="ru-RU" sz="2400" dirty="0" err="1"/>
              <a:t>частини</a:t>
            </a:r>
            <a:r>
              <a:rPr lang="ru-RU" sz="2400" dirty="0"/>
              <a:t> </a:t>
            </a:r>
            <a:r>
              <a:rPr lang="ru-RU" sz="2400" dirty="0" err="1"/>
              <a:t>кремнію</a:t>
            </a:r>
            <a:r>
              <a:rPr lang="ru-RU" sz="2400" dirty="0"/>
              <a:t> </a:t>
            </a:r>
            <a:r>
              <a:rPr lang="ru-RU" sz="2400" dirty="0" err="1"/>
              <a:t>алюмінієм</a:t>
            </a:r>
            <a:r>
              <a:rPr lang="ru-RU" sz="2400" dirty="0"/>
              <a:t> </a:t>
            </a:r>
            <a:r>
              <a:rPr lang="ru-RU" sz="2400" dirty="0" err="1"/>
              <a:t>утворюються</a:t>
            </a:r>
            <a:r>
              <a:rPr lang="ru-RU" sz="2400" dirty="0"/>
              <a:t> </a:t>
            </a:r>
            <a:r>
              <a:rPr lang="ru-RU" sz="2400" dirty="0" err="1"/>
              <a:t>алюмосилікати</a:t>
            </a:r>
            <a:r>
              <a:rPr lang="ru-RU" sz="2400" dirty="0"/>
              <a:t>. </a:t>
            </a:r>
            <a:r>
              <a:rPr lang="ru-RU" sz="2400" dirty="0" err="1"/>
              <a:t>Відомо</a:t>
            </a:r>
            <a:r>
              <a:rPr lang="ru-RU" sz="2400" dirty="0"/>
              <a:t> </a:t>
            </a:r>
            <a:r>
              <a:rPr lang="ru-RU" sz="2400" dirty="0" err="1"/>
              <a:t>понад</a:t>
            </a:r>
            <a:r>
              <a:rPr lang="ru-RU" sz="2400" dirty="0"/>
              <a:t> 400 </a:t>
            </a:r>
            <a:r>
              <a:rPr lang="ru-RU" sz="2400" dirty="0" err="1"/>
              <a:t>мінералів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містять</a:t>
            </a:r>
            <a:r>
              <a:rPr lang="ru-RU" sz="2400" dirty="0"/>
              <a:t> </a:t>
            </a:r>
            <a:r>
              <a:rPr lang="ru-RU" sz="2400" dirty="0" err="1"/>
              <a:t>Силіцій</a:t>
            </a:r>
            <a:r>
              <a:rPr lang="ru-RU" sz="2400" dirty="0"/>
              <a:t>. </a:t>
            </a:r>
            <a:r>
              <a:rPr lang="ru-RU" sz="2400" dirty="0" err="1"/>
              <a:t>Найважливіші</a:t>
            </a:r>
            <a:r>
              <a:rPr lang="ru-RU" sz="2400" dirty="0"/>
              <a:t> </a:t>
            </a:r>
            <a:r>
              <a:rPr lang="ru-RU" sz="2400" dirty="0" err="1"/>
              <a:t>мінерали</a:t>
            </a:r>
            <a:r>
              <a:rPr lang="ru-RU" sz="2400" dirty="0"/>
              <a:t> </a:t>
            </a:r>
            <a:r>
              <a:rPr lang="ru-RU" sz="2400" dirty="0" err="1"/>
              <a:t>Силіцію</a:t>
            </a:r>
            <a:r>
              <a:rPr lang="ru-RU" sz="2400" dirty="0"/>
              <a:t> - </a:t>
            </a:r>
            <a:r>
              <a:rPr lang="ru-RU" sz="2400" dirty="0" err="1"/>
              <a:t>силікати</a:t>
            </a:r>
            <a:r>
              <a:rPr lang="ru-RU" sz="2400" dirty="0"/>
              <a:t>, кремнезем.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84083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/>
              <a:t>Історія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</p:spPr>
            <p:txBody>
              <a:bodyPr>
                <a:noAutofit/>
              </a:bodyPr>
              <a:lstStyle/>
              <a:p>
                <a:pPr marL="45720" indent="0" algn="just">
                  <a:buNone/>
                </a:pPr>
                <a:r>
                  <a:rPr lang="ru-RU" sz="2800" dirty="0" smtClean="0"/>
                  <a:t>У чистому </a:t>
                </a:r>
                <a:r>
                  <a:rPr lang="ru-RU" sz="2800" dirty="0" err="1"/>
                  <a:t>вигляді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кремній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був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виділений</a:t>
                </a:r>
                <a:r>
                  <a:rPr lang="ru-RU" sz="2800" dirty="0"/>
                  <a:t> в 1811 </a:t>
                </a:r>
                <a:r>
                  <a:rPr lang="ru-RU" sz="2800" dirty="0" err="1"/>
                  <a:t>році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французькими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ученими</a:t>
                </a:r>
                <a:r>
                  <a:rPr lang="ru-RU" sz="2800" dirty="0"/>
                  <a:t> Жозефом </a:t>
                </a:r>
                <a:r>
                  <a:rPr lang="ru-RU" sz="2800" dirty="0" err="1"/>
                  <a:t>Луї</a:t>
                </a:r>
                <a:r>
                  <a:rPr lang="ru-RU" sz="2800" dirty="0"/>
                  <a:t> Гей-Люссаком і </a:t>
                </a:r>
                <a:r>
                  <a:rPr lang="ru-RU" sz="2800" dirty="0" err="1"/>
                  <a:t>Луї</a:t>
                </a:r>
                <a:r>
                  <a:rPr lang="ru-RU" sz="2800" dirty="0"/>
                  <a:t> Жаком </a:t>
                </a:r>
                <a:r>
                  <a:rPr lang="ru-RU" sz="2800" dirty="0" err="1"/>
                  <a:t>Тенаром</a:t>
                </a:r>
                <a:r>
                  <a:rPr lang="ru-RU" sz="2800" dirty="0"/>
                  <a:t>. У 1825 </a:t>
                </a:r>
                <a:r>
                  <a:rPr lang="ru-RU" sz="2800" dirty="0" err="1"/>
                  <a:t>шведський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хімік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Єнс</a:t>
                </a:r>
                <a:r>
                  <a:rPr lang="ru-RU" sz="2800" dirty="0"/>
                  <a:t> Якоб </a:t>
                </a:r>
                <a:r>
                  <a:rPr lang="ru-RU" sz="2800" dirty="0" err="1"/>
                  <a:t>Берцеліус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дією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металевого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калію</a:t>
                </a:r>
                <a:r>
                  <a:rPr lang="ru-RU" sz="2800" dirty="0"/>
                  <a:t> на </a:t>
                </a:r>
                <a:r>
                  <a:rPr lang="ru-RU" sz="2800" dirty="0" err="1"/>
                  <a:t>фтористий</a:t>
                </a:r>
                <a:r>
                  <a:rPr lang="ru-RU" sz="2800" dirty="0"/>
                  <a:t> </a:t>
                </a:r>
                <a:r>
                  <a:rPr lang="ru-RU" sz="2800" dirty="0" err="1" smtClean="0"/>
                  <a:t>кремній</a:t>
                </a:r>
                <a:r>
                  <a:rPr lang="ru-RU" sz="2800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𝑆𝑖𝐹</m:t>
                        </m:r>
                      </m:e>
                      <m:sub>
                        <m:r>
                          <a:rPr lang="en-US" sz="2800" b="0" i="1" smtClean="0">
                            <a:latin typeface="Cambria Math"/>
                          </a:rPr>
                          <m:t>4</m:t>
                        </m:r>
                      </m:sub>
                    </m:sSub>
                  </m:oMath>
                </a14:m>
                <a:r>
                  <a:rPr lang="ru-RU" sz="2800" dirty="0" smtClean="0"/>
                  <a:t> </a:t>
                </a:r>
                <a:r>
                  <a:rPr lang="ru-RU" sz="2800" dirty="0" err="1" smtClean="0"/>
                  <a:t>отримав</a:t>
                </a:r>
                <a:r>
                  <a:rPr lang="ru-RU" sz="2800" dirty="0" smtClean="0"/>
                  <a:t> </a:t>
                </a:r>
                <a:r>
                  <a:rPr lang="ru-RU" sz="2800" dirty="0" err="1"/>
                  <a:t>чистий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елементарний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кремній</a:t>
                </a:r>
                <a:r>
                  <a:rPr lang="ru-RU" sz="2800" dirty="0"/>
                  <a:t>. Новому </a:t>
                </a:r>
                <a:r>
                  <a:rPr lang="ru-RU" sz="2800" dirty="0" err="1"/>
                  <a:t>елементу</a:t>
                </a:r>
                <a:r>
                  <a:rPr lang="ru-RU" sz="2800" dirty="0"/>
                  <a:t> </a:t>
                </a:r>
                <a:r>
                  <a:rPr lang="ru-RU" sz="2800" dirty="0" err="1"/>
                  <a:t>було</a:t>
                </a:r>
                <a:r>
                  <a:rPr lang="ru-RU" sz="2800" dirty="0"/>
                  <a:t> дано </a:t>
                </a:r>
                <a:r>
                  <a:rPr lang="ru-RU" sz="2800" dirty="0" err="1"/>
                  <a:t>назву</a:t>
                </a:r>
                <a:r>
                  <a:rPr lang="ru-RU" sz="2800" dirty="0"/>
                  <a:t> «</a:t>
                </a:r>
                <a:r>
                  <a:rPr lang="ru-RU" sz="2800" dirty="0" err="1"/>
                  <a:t>силіцій</a:t>
                </a:r>
                <a:r>
                  <a:rPr lang="ru-RU" sz="2800" dirty="0"/>
                  <a:t>» (</a:t>
                </a:r>
                <a:r>
                  <a:rPr lang="ru-RU" sz="2800" dirty="0" err="1"/>
                  <a:t>від</a:t>
                </a:r>
                <a:r>
                  <a:rPr lang="ru-RU" sz="2800" dirty="0"/>
                  <a:t> лат. </a:t>
                </a:r>
                <a:r>
                  <a:rPr lang="en-US" sz="2800" dirty="0" err="1"/>
                  <a:t>silex</a:t>
                </a:r>
                <a:r>
                  <a:rPr lang="en-US" sz="2800" dirty="0"/>
                  <a:t> — </a:t>
                </a:r>
                <a:r>
                  <a:rPr lang="ru-RU" sz="2800" dirty="0" err="1"/>
                  <a:t>кремінь</a:t>
                </a:r>
                <a:r>
                  <a:rPr lang="ru-RU" sz="2800" dirty="0"/>
                  <a:t>). </a:t>
                </a:r>
                <a:r>
                  <a:rPr lang="ru-RU" sz="2800" dirty="0" err="1"/>
                  <a:t>Назва</a:t>
                </a:r>
                <a:r>
                  <a:rPr lang="ru-RU" sz="2800" dirty="0"/>
                  <a:t> «</a:t>
                </a:r>
                <a:r>
                  <a:rPr lang="ru-RU" sz="2800" dirty="0" err="1"/>
                  <a:t>кремній</a:t>
                </a:r>
                <a:r>
                  <a:rPr lang="ru-RU" sz="2800" dirty="0"/>
                  <a:t>» введена в 1834 </a:t>
                </a:r>
                <a:r>
                  <a:rPr lang="ru-RU" sz="2800" dirty="0" err="1"/>
                  <a:t>році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російським</a:t>
                </a:r>
                <a:r>
                  <a:rPr lang="ru-RU" sz="2800" dirty="0"/>
                  <a:t> </a:t>
                </a:r>
                <a:r>
                  <a:rPr lang="ru-RU" sz="2800" dirty="0" err="1"/>
                  <a:t>хіміком</a:t>
                </a:r>
                <a:r>
                  <a:rPr lang="ru-RU" sz="2800" dirty="0"/>
                  <a:t> Германом </a:t>
                </a:r>
                <a:r>
                  <a:rPr lang="ru-RU" sz="2800" dirty="0" err="1"/>
                  <a:t>Івановичем</a:t>
                </a:r>
                <a:r>
                  <a:rPr lang="ru-RU" sz="2800" dirty="0"/>
                  <a:t> Гессом.</a:t>
                </a:r>
                <a:endParaRPr lang="ru-RU" sz="28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  <a:blipFill rotWithShape="1">
                <a:blip r:embed="rId2"/>
                <a:stretch>
                  <a:fillRect l="-1083" t="-1721" r="-1667" b="-399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83434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Поширення</a:t>
            </a:r>
            <a:r>
              <a:rPr lang="ru-RU" dirty="0" smtClean="0"/>
              <a:t> у </a:t>
            </a:r>
            <a:r>
              <a:rPr lang="ru-RU" dirty="0" err="1" smtClean="0"/>
              <a:t>природі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</p:spPr>
            <p:txBody>
              <a:bodyPr>
                <a:noAutofit/>
              </a:bodyPr>
              <a:lstStyle/>
              <a:p>
                <a:pPr marL="45720" indent="0" algn="just">
                  <a:buNone/>
                </a:pPr>
                <a:r>
                  <a:rPr lang="ru-RU" sz="2400" dirty="0" smtClean="0"/>
                  <a:t>За </a:t>
                </a:r>
                <a:r>
                  <a:rPr lang="ru-RU" sz="2400" dirty="0" err="1"/>
                  <a:t>поширеністю</a:t>
                </a:r>
                <a:r>
                  <a:rPr lang="ru-RU" sz="2400" dirty="0"/>
                  <a:t> на </a:t>
                </a:r>
                <a:r>
                  <a:rPr lang="ru-RU" sz="2400" dirty="0" err="1"/>
                  <a:t>Землі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Силіцій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займає</a:t>
                </a:r>
                <a:r>
                  <a:rPr lang="ru-RU" sz="2400" dirty="0"/>
                  <a:t> друге </a:t>
                </a:r>
                <a:r>
                  <a:rPr lang="ru-RU" sz="2400" dirty="0" err="1"/>
                  <a:t>місце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серед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хімічних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елементів</a:t>
                </a:r>
                <a:r>
                  <a:rPr lang="ru-RU" sz="2400" dirty="0"/>
                  <a:t> (27,6% </a:t>
                </a:r>
                <a:r>
                  <a:rPr lang="ru-RU" sz="2400" dirty="0" err="1"/>
                  <a:t>маси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земної</a:t>
                </a:r>
                <a:r>
                  <a:rPr lang="ru-RU" sz="2400" dirty="0"/>
                  <a:t> кори</a:t>
                </a:r>
                <a:r>
                  <a:rPr lang="ru-RU" sz="2400" dirty="0" smtClean="0"/>
                  <a:t>). </a:t>
                </a:r>
                <a:r>
                  <a:rPr lang="ru-RU" sz="2400" dirty="0"/>
                  <a:t>У </a:t>
                </a:r>
                <a:r>
                  <a:rPr lang="ru-RU" sz="2400" dirty="0" err="1"/>
                  <a:t>вільному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стані</a:t>
                </a:r>
                <a:r>
                  <a:rPr lang="ru-RU" sz="2400" dirty="0"/>
                  <a:t> в </a:t>
                </a:r>
                <a:r>
                  <a:rPr lang="ru-RU" sz="2400" dirty="0" err="1"/>
                  <a:t>природі</a:t>
                </a:r>
                <a:r>
                  <a:rPr lang="ru-RU" sz="2400" dirty="0"/>
                  <a:t> проста </a:t>
                </a:r>
                <a:r>
                  <a:rPr lang="ru-RU" sz="2400" dirty="0" err="1"/>
                  <a:t>речовина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Силіцію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кремній</a:t>
                </a:r>
                <a:r>
                  <a:rPr lang="ru-RU" sz="2400" dirty="0"/>
                  <a:t>, не </a:t>
                </a:r>
                <a:r>
                  <a:rPr lang="ru-RU" sz="2400" dirty="0" err="1"/>
                  <a:t>зустрічається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проте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його</a:t>
                </a:r>
                <a:r>
                  <a:rPr lang="ru-RU" sz="2400" dirty="0"/>
                  <a:t> в </a:t>
                </a:r>
                <a:r>
                  <a:rPr lang="ru-RU" sz="2400" dirty="0" err="1"/>
                  <a:t>значних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кількостях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отримують</a:t>
                </a:r>
                <a:r>
                  <a:rPr lang="ru-RU" sz="2400" dirty="0"/>
                  <a:t> штучно для потреб </a:t>
                </a:r>
                <a:r>
                  <a:rPr lang="ru-RU" sz="2400" dirty="0" err="1"/>
                  <a:t>промисловості</a:t>
                </a:r>
                <a:r>
                  <a:rPr lang="ru-RU" sz="2400" dirty="0"/>
                  <a:t>. </a:t>
                </a:r>
                <a:r>
                  <a:rPr lang="ru-RU" sz="2400" dirty="0" err="1"/>
                  <a:t>Найпоширенішими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сполуками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силіцію</a:t>
                </a:r>
                <a:r>
                  <a:rPr lang="ru-RU" sz="2400" dirty="0"/>
                  <a:t> є </a:t>
                </a:r>
                <a:r>
                  <a:rPr lang="ru-RU" sz="2400" dirty="0" err="1"/>
                  <a:t>діоксид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силіцію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/>
                          </a:rPr>
                          <m:t>𝑆𝑖𝑂</m:t>
                        </m:r>
                      </m:e>
                      <m:sub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2400" dirty="0" smtClean="0"/>
                  <a:t> (</a:t>
                </a:r>
                <a:r>
                  <a:rPr lang="ru-RU" sz="2400" dirty="0" err="1"/>
                  <a:t>силікатний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ангідрид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або</a:t>
                </a:r>
                <a:r>
                  <a:rPr lang="ru-RU" sz="2400" dirty="0"/>
                  <a:t> кремнезем) і </a:t>
                </a:r>
                <a:r>
                  <a:rPr lang="ru-RU" sz="2400" dirty="0" err="1"/>
                  <a:t>солі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силікатної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кислоти</a:t>
                </a:r>
                <a:r>
                  <a:rPr lang="ru-RU" sz="2400" dirty="0"/>
                  <a:t> — </a:t>
                </a:r>
                <a:r>
                  <a:rPr lang="ru-RU" sz="2400" dirty="0" err="1"/>
                  <a:t>силікати</a:t>
                </a:r>
                <a:r>
                  <a:rPr lang="ru-RU" sz="2400" dirty="0"/>
                  <a:t>, </a:t>
                </a:r>
                <a:r>
                  <a:rPr lang="ru-RU" sz="2400" dirty="0" err="1"/>
                  <a:t>що</a:t>
                </a:r>
                <a:r>
                  <a:rPr lang="ru-RU" sz="2400" dirty="0"/>
                  <a:t> є основою </a:t>
                </a:r>
                <a:r>
                  <a:rPr lang="ru-RU" sz="2400" dirty="0" err="1"/>
                  <a:t>всіх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гірських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порід</a:t>
                </a:r>
                <a:r>
                  <a:rPr lang="ru-RU" sz="2400" dirty="0"/>
                  <a:t>. У невеликих </a:t>
                </a:r>
                <a:r>
                  <a:rPr lang="ru-RU" sz="2400" dirty="0" err="1"/>
                  <a:t>кількостях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сполуки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силіцію</a:t>
                </a:r>
                <a:r>
                  <a:rPr lang="ru-RU" sz="2400" dirty="0"/>
                  <a:t> </a:t>
                </a:r>
                <a:r>
                  <a:rPr lang="ru-RU" sz="2400" dirty="0" err="1"/>
                  <a:t>входять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також</a:t>
                </a:r>
                <a:r>
                  <a:rPr lang="ru-RU" sz="2400" dirty="0"/>
                  <a:t> до складу </a:t>
                </a:r>
                <a:r>
                  <a:rPr lang="ru-RU" sz="2400" dirty="0" err="1"/>
                  <a:t>організмів</a:t>
                </a:r>
                <a:r>
                  <a:rPr lang="ru-RU" sz="2400" dirty="0"/>
                  <a:t> </a:t>
                </a:r>
                <a:r>
                  <a:rPr lang="ru-RU" sz="2400" dirty="0" err="1"/>
                  <a:t>рослин</a:t>
                </a:r>
                <a:r>
                  <a:rPr lang="ru-RU" sz="2400" dirty="0"/>
                  <a:t>.</a:t>
                </a:r>
                <a:endParaRPr lang="ru-RU" sz="2400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99592" y="1268760"/>
                <a:ext cx="7315200" cy="3539527"/>
              </a:xfrm>
              <a:blipFill rotWithShape="1">
                <a:blip r:embed="rId2"/>
                <a:stretch>
                  <a:fillRect l="-667" t="-1205" r="-1250" b="-306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9929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3600" dirty="0" err="1"/>
              <a:t>Вільний</a:t>
            </a:r>
            <a:r>
              <a:rPr lang="ru-RU" sz="3600" dirty="0"/>
              <a:t> </a:t>
            </a:r>
            <a:r>
              <a:rPr lang="ru-RU" sz="3600" dirty="0" err="1"/>
              <a:t>кремній</a:t>
            </a:r>
            <a:r>
              <a:rPr lang="ru-RU" sz="3600" dirty="0"/>
              <a:t> </a:t>
            </a:r>
            <a:r>
              <a:rPr lang="ru-RU" sz="3600" dirty="0" err="1"/>
              <a:t>може</a:t>
            </a:r>
            <a:r>
              <a:rPr lang="ru-RU" sz="3600" dirty="0"/>
              <a:t> бути в аморфному і </a:t>
            </a:r>
            <a:r>
              <a:rPr lang="ru-RU" sz="3600" dirty="0" err="1"/>
              <a:t>кристалічному</a:t>
            </a:r>
            <a:r>
              <a:rPr lang="ru-RU" sz="3600" dirty="0"/>
              <a:t> </a:t>
            </a:r>
            <a:r>
              <a:rPr lang="ru-RU" sz="3600" dirty="0" err="1"/>
              <a:t>стані</a:t>
            </a:r>
            <a:r>
              <a:rPr lang="ru-RU" sz="3600" dirty="0"/>
              <a:t>. </a:t>
            </a:r>
            <a:r>
              <a:rPr lang="ru-RU" sz="3600" dirty="0" err="1"/>
              <a:t>Аморфний</a:t>
            </a:r>
            <a:r>
              <a:rPr lang="ru-RU" sz="3600" dirty="0"/>
              <a:t> </a:t>
            </a:r>
            <a:r>
              <a:rPr lang="ru-RU" sz="3600" dirty="0" err="1"/>
              <a:t>кремній</a:t>
            </a:r>
            <a:r>
              <a:rPr lang="ru-RU" sz="3600" dirty="0"/>
              <a:t> — </a:t>
            </a:r>
            <a:r>
              <a:rPr lang="ru-RU" sz="3600" dirty="0" err="1"/>
              <a:t>бурий</a:t>
            </a:r>
            <a:r>
              <a:rPr lang="ru-RU" sz="3600" dirty="0"/>
              <a:t> порошок, а </a:t>
            </a:r>
            <a:r>
              <a:rPr lang="ru-RU" sz="3600" dirty="0" err="1"/>
              <a:t>кристалічний</a:t>
            </a:r>
            <a:r>
              <a:rPr lang="ru-RU" sz="3600" dirty="0"/>
              <a:t> </a:t>
            </a:r>
            <a:r>
              <a:rPr lang="ru-RU" sz="3600" dirty="0" err="1"/>
              <a:t>має</a:t>
            </a:r>
            <a:r>
              <a:rPr lang="ru-RU" sz="3600" dirty="0"/>
              <a:t> </a:t>
            </a:r>
            <a:r>
              <a:rPr lang="ru-RU" sz="3600" dirty="0" err="1"/>
              <a:t>сірий</a:t>
            </a:r>
            <a:r>
              <a:rPr lang="ru-RU" sz="3600" dirty="0"/>
              <a:t> </a:t>
            </a:r>
            <a:r>
              <a:rPr lang="ru-RU" sz="3600" dirty="0" err="1"/>
              <a:t>колір</a:t>
            </a:r>
            <a:r>
              <a:rPr lang="ru-RU" sz="3600" dirty="0"/>
              <a:t> і </a:t>
            </a:r>
            <a:r>
              <a:rPr lang="ru-RU" sz="3600" dirty="0" err="1"/>
              <a:t>металічний</a:t>
            </a:r>
            <a:r>
              <a:rPr lang="ru-RU" sz="3600" dirty="0"/>
              <a:t> </a:t>
            </a:r>
            <a:r>
              <a:rPr lang="ru-RU" sz="3600" dirty="0" err="1"/>
              <a:t>блиск</a:t>
            </a:r>
            <a:r>
              <a:rPr lang="ru-RU" sz="3600" dirty="0"/>
              <a:t>. </a:t>
            </a:r>
            <a:r>
              <a:rPr lang="ru-RU" sz="3600" dirty="0" err="1"/>
              <a:t>Густина</a:t>
            </a:r>
            <a:r>
              <a:rPr lang="ru-RU" sz="3600" dirty="0"/>
              <a:t> — 2,33 г/см³; температура </a:t>
            </a:r>
            <a:r>
              <a:rPr lang="ru-RU" sz="3600" dirty="0" err="1"/>
              <a:t>плавлення</a:t>
            </a:r>
            <a:r>
              <a:rPr lang="ru-RU" sz="3600" dirty="0"/>
              <a:t> 1423°С, температура </a:t>
            </a:r>
            <a:r>
              <a:rPr lang="ru-RU" sz="3600" dirty="0" err="1"/>
              <a:t>кипіння</a:t>
            </a:r>
            <a:r>
              <a:rPr lang="ru-RU" sz="3600" dirty="0"/>
              <a:t> 1600°С.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6364445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 smtClean="0"/>
              <a:t>Хіміч</a:t>
            </a:r>
            <a:r>
              <a:rPr lang="ru-RU" dirty="0" err="1" smtClean="0"/>
              <a:t>ні</a:t>
            </a:r>
            <a:r>
              <a:rPr lang="ru-RU" dirty="0" smtClean="0"/>
              <a:t> </a:t>
            </a:r>
            <a:r>
              <a:rPr lang="ru-RU" dirty="0" err="1" smtClean="0"/>
              <a:t>властивості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800" dirty="0" err="1"/>
              <a:t>Силіцій</a:t>
            </a:r>
            <a:r>
              <a:rPr lang="ru-RU" sz="2800" dirty="0"/>
              <a:t>, як і </a:t>
            </a:r>
            <a:r>
              <a:rPr lang="ru-RU" sz="2800" dirty="0" err="1"/>
              <a:t>вуглець</a:t>
            </a:r>
            <a:r>
              <a:rPr lang="ru-RU" sz="2800" dirty="0"/>
              <a:t>, </a:t>
            </a:r>
            <a:r>
              <a:rPr lang="ru-RU" sz="2800" dirty="0" err="1"/>
              <a:t>належить</a:t>
            </a:r>
            <a:r>
              <a:rPr lang="ru-RU" sz="2800" dirty="0"/>
              <a:t> до </a:t>
            </a:r>
            <a:r>
              <a:rPr lang="ru-RU" sz="2800" dirty="0" err="1"/>
              <a:t>головної</a:t>
            </a:r>
            <a:r>
              <a:rPr lang="ru-RU" sz="2800" dirty="0"/>
              <a:t> </a:t>
            </a:r>
            <a:r>
              <a:rPr lang="ru-RU" sz="2800" dirty="0" err="1"/>
              <a:t>підгрупи</a:t>
            </a:r>
            <a:r>
              <a:rPr lang="ru-RU" sz="2800" dirty="0"/>
              <a:t> </a:t>
            </a:r>
            <a:r>
              <a:rPr lang="ru-RU" sz="2800" dirty="0" err="1"/>
              <a:t>четвертої</a:t>
            </a:r>
            <a:r>
              <a:rPr lang="ru-RU" sz="2800" dirty="0"/>
              <a:t> </a:t>
            </a:r>
            <a:r>
              <a:rPr lang="ru-RU" sz="2800" dirty="0" err="1"/>
              <a:t>групи</a:t>
            </a:r>
            <a:r>
              <a:rPr lang="ru-RU" sz="2800" dirty="0"/>
              <a:t> </a:t>
            </a:r>
            <a:r>
              <a:rPr lang="ru-RU" sz="2800" dirty="0" err="1"/>
              <a:t>періодичної</a:t>
            </a:r>
            <a:r>
              <a:rPr lang="ru-RU" sz="2800" dirty="0"/>
              <a:t>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Менделєєва</a:t>
            </a:r>
            <a:r>
              <a:rPr lang="ru-RU" sz="2800" dirty="0"/>
              <a:t>. У </a:t>
            </a:r>
            <a:r>
              <a:rPr lang="ru-RU" sz="2800" dirty="0" err="1"/>
              <a:t>його</a:t>
            </a:r>
            <a:r>
              <a:rPr lang="ru-RU" sz="2800" dirty="0"/>
              <a:t> </a:t>
            </a:r>
            <a:r>
              <a:rPr lang="ru-RU" sz="2800" dirty="0" err="1"/>
              <a:t>зовнішньому</a:t>
            </a:r>
            <a:r>
              <a:rPr lang="ru-RU" sz="2800" dirty="0"/>
              <a:t> </a:t>
            </a:r>
            <a:r>
              <a:rPr lang="ru-RU" sz="2800" dirty="0" err="1"/>
              <a:t>електронному</a:t>
            </a:r>
            <a:r>
              <a:rPr lang="ru-RU" sz="2800" dirty="0"/>
              <a:t> </a:t>
            </a:r>
            <a:r>
              <a:rPr lang="ru-RU" sz="2800" dirty="0" err="1"/>
              <a:t>шарі</a:t>
            </a:r>
            <a:r>
              <a:rPr lang="ru-RU" sz="2800" dirty="0"/>
              <a:t> </a:t>
            </a:r>
            <a:r>
              <a:rPr lang="ru-RU" sz="2800" dirty="0" err="1"/>
              <a:t>чотири</a:t>
            </a:r>
            <a:r>
              <a:rPr lang="ru-RU" sz="2800" dirty="0"/>
              <a:t> </a:t>
            </a:r>
            <a:r>
              <a:rPr lang="ru-RU" sz="2800" dirty="0" err="1"/>
              <a:t>електрони</a:t>
            </a:r>
            <a:r>
              <a:rPr lang="ru-RU" sz="2800" dirty="0"/>
              <a:t>, тому </a:t>
            </a:r>
            <a:r>
              <a:rPr lang="ru-RU" sz="2800" dirty="0" err="1"/>
              <a:t>атоми</a:t>
            </a:r>
            <a:r>
              <a:rPr lang="ru-RU" sz="2800" dirty="0"/>
              <a:t> </a:t>
            </a:r>
            <a:r>
              <a:rPr lang="ru-RU" sz="2800" dirty="0" err="1"/>
              <a:t>силіцію</a:t>
            </a:r>
            <a:r>
              <a:rPr lang="ru-RU" sz="2800" dirty="0"/>
              <a:t> при </a:t>
            </a:r>
            <a:r>
              <a:rPr lang="ru-RU" sz="2800" dirty="0" err="1"/>
              <a:t>хімічних</a:t>
            </a:r>
            <a:r>
              <a:rPr lang="ru-RU" sz="2800" dirty="0"/>
              <a:t> </a:t>
            </a:r>
            <a:r>
              <a:rPr lang="ru-RU" sz="2800" dirty="0" err="1"/>
              <a:t>реакціях</a:t>
            </a:r>
            <a:r>
              <a:rPr lang="ru-RU" sz="2800" dirty="0"/>
              <a:t> </a:t>
            </a:r>
            <a:r>
              <a:rPr lang="ru-RU" sz="2800" dirty="0" err="1"/>
              <a:t>можуть</a:t>
            </a:r>
            <a:r>
              <a:rPr lang="ru-RU" sz="2800" dirty="0"/>
              <a:t> </a:t>
            </a:r>
            <a:r>
              <a:rPr lang="ru-RU" sz="2800" dirty="0" err="1"/>
              <a:t>прилучати</a:t>
            </a:r>
            <a:r>
              <a:rPr lang="ru-RU" sz="2800" dirty="0"/>
              <a:t> </a:t>
            </a:r>
            <a:r>
              <a:rPr lang="ru-RU" sz="2800" dirty="0" err="1"/>
              <a:t>недостаючі</a:t>
            </a:r>
            <a:r>
              <a:rPr lang="ru-RU" sz="2800" dirty="0"/>
              <a:t> </a:t>
            </a:r>
            <a:r>
              <a:rPr lang="ru-RU" sz="2800" dirty="0" err="1"/>
              <a:t>їм</a:t>
            </a:r>
            <a:r>
              <a:rPr lang="ru-RU" sz="2800" dirty="0"/>
              <a:t> до </a:t>
            </a:r>
            <a:r>
              <a:rPr lang="ru-RU" sz="2800" dirty="0" err="1"/>
              <a:t>завершення</a:t>
            </a:r>
            <a:r>
              <a:rPr lang="ru-RU" sz="2800" dirty="0"/>
              <a:t> шару </a:t>
            </a:r>
            <a:r>
              <a:rPr lang="ru-RU" sz="2800" dirty="0" err="1"/>
              <a:t>чотири</a:t>
            </a:r>
            <a:r>
              <a:rPr lang="ru-RU" sz="2800" dirty="0"/>
              <a:t> </a:t>
            </a:r>
            <a:r>
              <a:rPr lang="ru-RU" sz="2800" dirty="0" err="1"/>
              <a:t>електрони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</a:t>
            </a:r>
            <a:r>
              <a:rPr lang="ru-RU" sz="2800" dirty="0" err="1"/>
              <a:t>віддавати</a:t>
            </a:r>
            <a:r>
              <a:rPr lang="ru-RU" sz="2800" dirty="0"/>
              <a:t> </a:t>
            </a:r>
            <a:r>
              <a:rPr lang="ru-RU" sz="2800" dirty="0" err="1"/>
              <a:t>іншим</a:t>
            </a:r>
            <a:r>
              <a:rPr lang="ru-RU" sz="2800" dirty="0"/>
              <a:t> </a:t>
            </a:r>
            <a:r>
              <a:rPr lang="ru-RU" sz="2800" dirty="0" err="1"/>
              <a:t>елементам</a:t>
            </a:r>
            <a:r>
              <a:rPr lang="ru-RU" sz="2800" dirty="0"/>
              <a:t> </a:t>
            </a:r>
            <a:r>
              <a:rPr lang="ru-RU" sz="2800" dirty="0" err="1"/>
              <a:t>свої</a:t>
            </a:r>
            <a:r>
              <a:rPr lang="ru-RU" sz="2800" dirty="0"/>
              <a:t> </a:t>
            </a:r>
            <a:r>
              <a:rPr lang="ru-RU" sz="2800" dirty="0" err="1"/>
              <a:t>чотири</a:t>
            </a:r>
            <a:r>
              <a:rPr lang="ru-RU" sz="2800" dirty="0"/>
              <a:t> </a:t>
            </a:r>
            <a:r>
              <a:rPr lang="ru-RU" sz="2800" dirty="0" err="1"/>
              <a:t>валентні</a:t>
            </a:r>
            <a:r>
              <a:rPr lang="ru-RU" sz="2800" dirty="0"/>
              <a:t> </a:t>
            </a:r>
            <a:r>
              <a:rPr lang="ru-RU" sz="2800" dirty="0" err="1"/>
              <a:t>електрони</a:t>
            </a:r>
            <a:r>
              <a:rPr lang="ru-RU" sz="2800" dirty="0"/>
              <a:t>. Тому </a:t>
            </a:r>
            <a:r>
              <a:rPr lang="ru-RU" sz="2800" dirty="0" err="1"/>
              <a:t>силіцій</a:t>
            </a:r>
            <a:r>
              <a:rPr lang="ru-RU" sz="2800" dirty="0"/>
              <a:t> </a:t>
            </a:r>
            <a:r>
              <a:rPr lang="ru-RU" sz="2800" dirty="0" err="1"/>
              <a:t>проявляє</a:t>
            </a:r>
            <a:r>
              <a:rPr lang="ru-RU" sz="2800" dirty="0"/>
              <a:t> </a:t>
            </a:r>
            <a:r>
              <a:rPr lang="ru-RU" sz="2800" dirty="0" err="1"/>
              <a:t>ступінь</a:t>
            </a:r>
            <a:r>
              <a:rPr lang="ru-RU" sz="2800" dirty="0"/>
              <a:t> </a:t>
            </a:r>
            <a:r>
              <a:rPr lang="ru-RU" sz="2800" dirty="0" err="1"/>
              <a:t>окиснення</a:t>
            </a:r>
            <a:r>
              <a:rPr lang="ru-RU" sz="2800" dirty="0"/>
              <a:t> </a:t>
            </a:r>
            <a:r>
              <a:rPr lang="ru-RU" sz="2800" dirty="0" err="1"/>
              <a:t>або</a:t>
            </a:r>
            <a:r>
              <a:rPr lang="ru-RU" sz="2800" dirty="0"/>
              <a:t> -4, </a:t>
            </a:r>
            <a:r>
              <a:rPr lang="ru-RU" sz="2800" dirty="0" err="1"/>
              <a:t>або</a:t>
            </a:r>
            <a:r>
              <a:rPr lang="ru-RU" sz="2800" dirty="0"/>
              <a:t> +4. </a:t>
            </a:r>
            <a:r>
              <a:rPr lang="ru-RU" sz="2800" dirty="0" err="1"/>
              <a:t>Типовішим</a:t>
            </a:r>
            <a:r>
              <a:rPr lang="ru-RU" sz="2800" dirty="0"/>
              <a:t> для </a:t>
            </a:r>
            <a:r>
              <a:rPr lang="ru-RU" sz="2800" dirty="0" err="1"/>
              <a:t>нього</a:t>
            </a:r>
            <a:r>
              <a:rPr lang="ru-RU" sz="2800" dirty="0"/>
              <a:t> є </a:t>
            </a:r>
            <a:r>
              <a:rPr lang="ru-RU" sz="2800" dirty="0" err="1"/>
              <a:t>позитивний</a:t>
            </a:r>
            <a:r>
              <a:rPr lang="ru-RU" sz="2800" dirty="0"/>
              <a:t> </a:t>
            </a:r>
            <a:r>
              <a:rPr lang="ru-RU" sz="2800" dirty="0" err="1"/>
              <a:t>ступінь</a:t>
            </a:r>
            <a:r>
              <a:rPr lang="ru-RU" sz="2800" dirty="0"/>
              <a:t> </a:t>
            </a:r>
            <a:r>
              <a:rPr lang="ru-RU" sz="2800" dirty="0" err="1"/>
              <a:t>окиснення</a:t>
            </a:r>
            <a:r>
              <a:rPr lang="ru-RU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9789779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315200" cy="1037465"/>
          </a:xfrm>
        </p:spPr>
        <p:txBody>
          <a:bodyPr/>
          <a:lstStyle/>
          <a:p>
            <a:r>
              <a:rPr lang="ru-RU" dirty="0" err="1"/>
              <a:t>Застосування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268760"/>
            <a:ext cx="7315200" cy="3539527"/>
          </a:xfrm>
        </p:spPr>
        <p:txBody>
          <a:bodyPr>
            <a:noAutofit/>
          </a:bodyPr>
          <a:lstStyle/>
          <a:p>
            <a:pPr marL="45720" indent="0" algn="just">
              <a:buNone/>
            </a:pPr>
            <a:r>
              <a:rPr lang="ru-RU" sz="2400" dirty="0" err="1"/>
              <a:t>Силіцій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</a:t>
            </a:r>
            <a:r>
              <a:rPr lang="ru-RU" sz="2400" dirty="0" err="1"/>
              <a:t>головним</a:t>
            </a:r>
            <a:r>
              <a:rPr lang="ru-RU" sz="2400" dirty="0"/>
              <a:t> чином для </a:t>
            </a:r>
            <a:r>
              <a:rPr lang="ru-RU" sz="2400" dirty="0" err="1"/>
              <a:t>виробництва</a:t>
            </a:r>
            <a:r>
              <a:rPr lang="ru-RU" sz="2400" dirty="0"/>
              <a:t> </a:t>
            </a:r>
            <a:r>
              <a:rPr lang="ru-RU" sz="2400" dirty="0" err="1"/>
              <a:t>різних</a:t>
            </a:r>
            <a:r>
              <a:rPr lang="ru-RU" sz="2400" dirty="0"/>
              <a:t> </a:t>
            </a:r>
            <a:r>
              <a:rPr lang="ru-RU" sz="2400" dirty="0" err="1"/>
              <a:t>сплавів</a:t>
            </a:r>
            <a:r>
              <a:rPr lang="ru-RU" sz="2400" dirty="0"/>
              <a:t>. Так, </a:t>
            </a:r>
            <a:r>
              <a:rPr lang="ru-RU" sz="2400" dirty="0" err="1"/>
              <a:t>залізо</a:t>
            </a:r>
            <a:r>
              <a:rPr lang="ru-RU" sz="2400" dirty="0"/>
              <a:t> з </a:t>
            </a:r>
            <a:r>
              <a:rPr lang="ru-RU" sz="2400" dirty="0" err="1"/>
              <a:t>добавкою</a:t>
            </a:r>
            <a:r>
              <a:rPr lang="ru-RU" sz="2400" dirty="0"/>
              <a:t> 4 % </a:t>
            </a:r>
            <a:r>
              <a:rPr lang="ru-RU" sz="2400" dirty="0" err="1"/>
              <a:t>силіцію</a:t>
            </a:r>
            <a:r>
              <a:rPr lang="ru-RU" sz="2400" dirty="0"/>
              <a:t> </a:t>
            </a:r>
            <a:r>
              <a:rPr lang="ru-RU" sz="2400" dirty="0" err="1"/>
              <a:t>має</a:t>
            </a:r>
            <a:r>
              <a:rPr lang="ru-RU" sz="2400" dirty="0"/>
              <a:t> </a:t>
            </a:r>
            <a:r>
              <a:rPr lang="ru-RU" sz="2400" dirty="0" err="1"/>
              <a:t>здатність</a:t>
            </a:r>
            <a:r>
              <a:rPr lang="ru-RU" sz="2400" dirty="0"/>
              <a:t> </a:t>
            </a:r>
            <a:r>
              <a:rPr lang="ru-RU" sz="2400" dirty="0" err="1"/>
              <a:t>швидко</a:t>
            </a:r>
            <a:r>
              <a:rPr lang="ru-RU" sz="2400" dirty="0"/>
              <a:t> </a:t>
            </a:r>
            <a:r>
              <a:rPr lang="ru-RU" sz="2400" dirty="0" err="1"/>
              <a:t>намагнічуватись</a:t>
            </a:r>
            <a:r>
              <a:rPr lang="ru-RU" sz="2400" dirty="0"/>
              <a:t> і </a:t>
            </a:r>
            <a:r>
              <a:rPr lang="ru-RU" sz="2400" dirty="0" err="1"/>
              <a:t>розмагнічуватись</a:t>
            </a:r>
            <a:r>
              <a:rPr lang="ru-RU" sz="2400" dirty="0"/>
              <a:t>. З </a:t>
            </a:r>
            <a:r>
              <a:rPr lang="ru-RU" sz="2400" dirty="0" err="1"/>
              <a:t>нього</a:t>
            </a:r>
            <a:r>
              <a:rPr lang="ru-RU" sz="2400" dirty="0"/>
              <a:t> </a:t>
            </a:r>
            <a:r>
              <a:rPr lang="ru-RU" sz="2400" dirty="0" err="1"/>
              <a:t>виготовляють</a:t>
            </a:r>
            <a:r>
              <a:rPr lang="ru-RU" sz="2400" dirty="0"/>
              <a:t> </a:t>
            </a:r>
            <a:r>
              <a:rPr lang="ru-RU" sz="2400" dirty="0" err="1"/>
              <a:t>електричні</a:t>
            </a:r>
            <a:r>
              <a:rPr lang="ru-RU" sz="2400" dirty="0"/>
              <a:t> </a:t>
            </a:r>
            <a:r>
              <a:rPr lang="ru-RU" sz="2400" dirty="0" err="1"/>
              <a:t>трансформатори</a:t>
            </a:r>
            <a:r>
              <a:rPr lang="ru-RU" sz="2400" dirty="0"/>
              <a:t>. Сталь з </a:t>
            </a:r>
            <a:r>
              <a:rPr lang="ru-RU" sz="2400" dirty="0" err="1"/>
              <a:t>вмістом</a:t>
            </a:r>
            <a:r>
              <a:rPr lang="ru-RU" sz="2400" dirty="0"/>
              <a:t> </a:t>
            </a:r>
            <a:r>
              <a:rPr lang="ru-RU" sz="2400" dirty="0" smtClean="0"/>
              <a:t>15-20 </a:t>
            </a:r>
            <a:r>
              <a:rPr lang="ru-RU" sz="2400" dirty="0"/>
              <a:t>% </a:t>
            </a:r>
            <a:r>
              <a:rPr lang="ru-RU" sz="2400" dirty="0" err="1"/>
              <a:t>силіцію</a:t>
            </a:r>
            <a:r>
              <a:rPr lang="ru-RU" sz="2400" dirty="0"/>
              <a:t> є </a:t>
            </a:r>
            <a:r>
              <a:rPr lang="ru-RU" sz="2400" dirty="0" err="1"/>
              <a:t>кислотостійкою</a:t>
            </a:r>
            <a:r>
              <a:rPr lang="ru-RU" sz="2400" dirty="0"/>
              <a:t> і </a:t>
            </a:r>
            <a:r>
              <a:rPr lang="ru-RU" sz="2400" dirty="0" err="1"/>
              <a:t>йде</a:t>
            </a:r>
            <a:r>
              <a:rPr lang="ru-RU" sz="2400" dirty="0"/>
              <a:t> на </a:t>
            </a:r>
            <a:r>
              <a:rPr lang="ru-RU" sz="2400" dirty="0" err="1"/>
              <a:t>виготовлення</a:t>
            </a:r>
            <a:r>
              <a:rPr lang="ru-RU" sz="2400" dirty="0"/>
              <a:t> </a:t>
            </a:r>
            <a:r>
              <a:rPr lang="ru-RU" sz="2400" dirty="0" err="1"/>
              <a:t>хімічної</a:t>
            </a:r>
            <a:r>
              <a:rPr lang="ru-RU" sz="2400" dirty="0"/>
              <a:t> </a:t>
            </a:r>
            <a:r>
              <a:rPr lang="ru-RU" sz="2400" dirty="0" err="1" smtClean="0"/>
              <a:t>апаратури</a:t>
            </a:r>
            <a:r>
              <a:rPr lang="ru-RU" sz="2400" dirty="0" smtClean="0"/>
              <a:t>.</a:t>
            </a:r>
          </a:p>
          <a:p>
            <a:pPr marL="45720" indent="0" algn="just">
              <a:buNone/>
            </a:pPr>
            <a:r>
              <a:rPr lang="ru-RU" sz="2400" dirty="0" smtClean="0"/>
              <a:t>Сплав </a:t>
            </a:r>
            <a:r>
              <a:rPr lang="ru-RU" sz="2400" dirty="0" err="1"/>
              <a:t>міді</a:t>
            </a:r>
            <a:r>
              <a:rPr lang="ru-RU" sz="2400" dirty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4-5 </a:t>
            </a:r>
            <a:r>
              <a:rPr lang="ru-RU" sz="2400" dirty="0"/>
              <a:t>% </a:t>
            </a:r>
            <a:r>
              <a:rPr lang="ru-RU" sz="2400" dirty="0" err="1"/>
              <a:t>силіцію</a:t>
            </a:r>
            <a:r>
              <a:rPr lang="ru-RU" sz="2400" dirty="0"/>
              <a:t> </a:t>
            </a:r>
            <a:r>
              <a:rPr lang="ru-RU" sz="2400" dirty="0" err="1"/>
              <a:t>застосовується</a:t>
            </a:r>
            <a:r>
              <a:rPr lang="ru-RU" sz="2400" dirty="0"/>
              <a:t> у </a:t>
            </a:r>
            <a:r>
              <a:rPr lang="ru-RU" sz="2400" dirty="0" err="1"/>
              <a:t>машинобудуванні</a:t>
            </a:r>
            <a:r>
              <a:rPr lang="ru-RU" sz="2400" dirty="0"/>
              <a:t>. </a:t>
            </a:r>
            <a:r>
              <a:rPr lang="ru-RU" sz="2400" dirty="0" err="1"/>
              <a:t>Кремній</a:t>
            </a:r>
            <a:r>
              <a:rPr lang="ru-RU" sz="2400" dirty="0"/>
              <a:t> широко </a:t>
            </a:r>
            <a:r>
              <a:rPr lang="ru-RU" sz="2400" dirty="0" err="1"/>
              <a:t>застосовують</a:t>
            </a:r>
            <a:r>
              <a:rPr lang="ru-RU" sz="2400" dirty="0"/>
              <a:t> як </a:t>
            </a:r>
            <a:r>
              <a:rPr lang="ru-RU" sz="2400" dirty="0" err="1"/>
              <a:t>напівпровідниковий</a:t>
            </a:r>
            <a:r>
              <a:rPr lang="ru-RU" sz="2400" dirty="0"/>
              <a:t> </a:t>
            </a:r>
            <a:r>
              <a:rPr lang="ru-RU" sz="2400" dirty="0" err="1"/>
              <a:t>матеріал</a:t>
            </a:r>
            <a:r>
              <a:rPr lang="ru-RU" sz="2400" dirty="0"/>
              <a:t> в </a:t>
            </a:r>
            <a:r>
              <a:rPr lang="ru-RU" sz="2400" dirty="0" err="1"/>
              <a:t>електронній</a:t>
            </a:r>
            <a:r>
              <a:rPr lang="ru-RU" sz="2400" dirty="0"/>
              <a:t> та </a:t>
            </a:r>
            <a:r>
              <a:rPr lang="ru-RU" sz="2400" dirty="0" err="1"/>
              <a:t>радіотехнічній</a:t>
            </a:r>
            <a:r>
              <a:rPr lang="ru-RU" sz="2400" dirty="0"/>
              <a:t> </a:t>
            </a:r>
            <a:r>
              <a:rPr lang="ru-RU" sz="2400" dirty="0" err="1"/>
              <a:t>промисловості</a:t>
            </a:r>
            <a:r>
              <a:rPr lang="ru-RU" sz="2400" dirty="0"/>
              <a:t>. Але для </a:t>
            </a:r>
            <a:r>
              <a:rPr lang="ru-RU" sz="2400" dirty="0" err="1"/>
              <a:t>цього</a:t>
            </a:r>
            <a:r>
              <a:rPr lang="ru-RU" sz="2400" dirty="0"/>
              <a:t> </a:t>
            </a:r>
            <a:r>
              <a:rPr lang="ru-RU" sz="2400" dirty="0" err="1"/>
              <a:t>він</a:t>
            </a:r>
            <a:r>
              <a:rPr lang="ru-RU" sz="2400" dirty="0"/>
              <a:t> повинен бути </a:t>
            </a:r>
            <a:r>
              <a:rPr lang="ru-RU" sz="2400" dirty="0" err="1"/>
              <a:t>найвищої</a:t>
            </a:r>
            <a:r>
              <a:rPr lang="ru-RU" sz="2400" dirty="0"/>
              <a:t> </a:t>
            </a:r>
            <a:r>
              <a:rPr lang="ru-RU" sz="2400" dirty="0" err="1"/>
              <a:t>чистоти</a:t>
            </a:r>
            <a:r>
              <a:rPr lang="ru-RU" sz="2400" dirty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939208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315200" cy="1154097"/>
          </a:xfrm>
        </p:spPr>
        <p:txBody>
          <a:bodyPr>
            <a:noAutofit/>
          </a:bodyPr>
          <a:lstStyle/>
          <a:p>
            <a:r>
              <a:rPr lang="uk-UA" sz="8000" dirty="0" smtClean="0"/>
              <a:t>Фото</a:t>
            </a:r>
            <a:endParaRPr lang="ru-RU" sz="8800" dirty="0"/>
          </a:p>
        </p:txBody>
      </p:sp>
      <p:sp>
        <p:nvSpPr>
          <p:cNvPr id="7" name="TextBox 6"/>
          <p:cNvSpPr txBox="1"/>
          <p:nvPr/>
        </p:nvSpPr>
        <p:spPr>
          <a:xfrm>
            <a:off x="539552" y="2083857"/>
            <a:ext cx="338437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dirty="0" smtClean="0"/>
              <a:t>Стержень із породи Силіцію</a:t>
            </a:r>
            <a:endParaRPr lang="ru-RU" sz="4400" dirty="0"/>
          </a:p>
        </p:txBody>
      </p:sp>
      <p:sp>
        <p:nvSpPr>
          <p:cNvPr id="8" name="TextBox 7"/>
          <p:cNvSpPr txBox="1"/>
          <p:nvPr/>
        </p:nvSpPr>
        <p:spPr>
          <a:xfrm>
            <a:off x="4496009" y="6093296"/>
            <a:ext cx="4272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/>
              <a:t>Кристали кварцу (Тибет)</a:t>
            </a:r>
            <a:endParaRPr lang="ru-RU" sz="2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140968"/>
            <a:ext cx="3565525" cy="2684630"/>
          </a:xfrm>
        </p:spPr>
      </p:pic>
      <p:pic>
        <p:nvPicPr>
          <p:cNvPr id="10" name="Объект 9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8743" y="2348880"/>
            <a:ext cx="3567112" cy="3576074"/>
          </a:xfrm>
        </p:spPr>
      </p:pic>
    </p:spTree>
    <p:extLst>
      <p:ext uri="{BB962C8B-B14F-4D97-AF65-F5344CB8AC3E}">
        <p14:creationId xmlns:p14="http://schemas.microsoft.com/office/powerpoint/2010/main" val="36475509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Перспектива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34</TotalTime>
  <Words>472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Перспектива</vt:lpstr>
      <vt:lpstr>Силіцій</vt:lpstr>
      <vt:lpstr>Основи</vt:lpstr>
      <vt:lpstr>Основи</vt:lpstr>
      <vt:lpstr>Історія</vt:lpstr>
      <vt:lpstr>Поширення у природі</vt:lpstr>
      <vt:lpstr>Фізичні властивості</vt:lpstr>
      <vt:lpstr>Хімічні властивості</vt:lpstr>
      <vt:lpstr>Застосування</vt:lpstr>
      <vt:lpstr>Фото</vt:lpstr>
      <vt:lpstr>Фото</vt:lpstr>
    </vt:vector>
  </TitlesOfParts>
  <Company>UPML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Вуглець</dc:title>
  <dc:creator>Roman</dc:creator>
  <cp:lastModifiedBy>Roman</cp:lastModifiedBy>
  <cp:revision>6</cp:revision>
  <dcterms:created xsi:type="dcterms:W3CDTF">2012-12-16T20:48:18Z</dcterms:created>
  <dcterms:modified xsi:type="dcterms:W3CDTF">2012-12-16T21:29:04Z</dcterms:modified>
</cp:coreProperties>
</file>