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62" r:id="rId4"/>
    <p:sldId id="272" r:id="rId5"/>
    <p:sldId id="273" r:id="rId6"/>
    <p:sldId id="274" r:id="rId7"/>
    <p:sldId id="287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8" r:id="rId17"/>
    <p:sldId id="289" r:id="rId18"/>
    <p:sldId id="294" r:id="rId19"/>
    <p:sldId id="295" r:id="rId20"/>
    <p:sldId id="296" r:id="rId21"/>
    <p:sldId id="297" r:id="rId22"/>
    <p:sldId id="291" r:id="rId23"/>
    <p:sldId id="293" r:id="rId24"/>
    <p:sldId id="292" r:id="rId25"/>
    <p:sldId id="258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259" r:id="rId34"/>
    <p:sldId id="285" r:id="rId35"/>
    <p:sldId id="286" r:id="rId36"/>
    <p:sldId id="305" r:id="rId37"/>
    <p:sldId id="306" r:id="rId38"/>
    <p:sldId id="307" r:id="rId39"/>
    <p:sldId id="308" r:id="rId40"/>
    <p:sldId id="260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CC"/>
    <a:srgbClr val="FF0066"/>
    <a:srgbClr val="53FA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1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3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7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6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03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87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9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8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8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320301D-F88F-43F7-B4B2-19924F6ED78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D97A55C-63D1-457B-9FD9-AB9F86D0AC9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5" r:id="rId20"/>
    <p:sldLayoutId id="2147483706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924800" cy="1143000"/>
          </a:xfrm>
        </p:spPr>
        <p:txBody>
          <a:bodyPr/>
          <a:lstStyle/>
          <a:p>
            <a:r>
              <a:rPr lang="uk-UA" sz="19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Нафта</a:t>
            </a:r>
            <a:endParaRPr lang="ru-RU" sz="19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35959" y="3311415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43212" y="4005064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43212" y="4669578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43212" y="5366352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123100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Переробка нафти</a:t>
            </a:r>
          </a:p>
          <a:p>
            <a:endParaRPr lang="uk-UA" sz="2400" b="1" i="1" dirty="0"/>
          </a:p>
          <a:p>
            <a:r>
              <a:rPr lang="uk-UA" sz="2400" b="1" i="1" dirty="0" smtClean="0"/>
              <a:t>Нафтопродукти</a:t>
            </a:r>
          </a:p>
          <a:p>
            <a:endParaRPr lang="uk-UA" sz="2400" b="1" i="1" dirty="0" smtClean="0"/>
          </a:p>
          <a:p>
            <a:r>
              <a:rPr lang="uk-UA" sz="2400" b="1" i="1" dirty="0" smtClean="0"/>
              <a:t>Охорона довкілля</a:t>
            </a:r>
          </a:p>
          <a:p>
            <a:endParaRPr lang="uk-UA" sz="2400" b="1" i="1" dirty="0" smtClean="0"/>
          </a:p>
          <a:p>
            <a:r>
              <a:rPr lang="uk-UA" sz="2400" b="1" i="1" dirty="0" smtClean="0"/>
              <a:t>Лікування нафтопродуктами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27441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908720"/>
            <a:ext cx="7643866" cy="4248472"/>
          </a:xfrm>
          <a:solidFill>
            <a:schemeClr val="accent1">
              <a:alpha val="0"/>
            </a:schemeClr>
          </a:solidFill>
        </p:spPr>
        <p:txBody>
          <a:bodyPr/>
          <a:lstStyle/>
          <a:p>
            <a:r>
              <a:rPr lang="ru-RU" sz="2800" b="1" dirty="0" err="1" smtClean="0"/>
              <a:t>Вторинні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хімічні</a:t>
            </a:r>
            <a:r>
              <a:rPr lang="ru-RU" sz="2800" b="1" dirty="0" smtClean="0"/>
              <a:t>)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засновані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повному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перетворенні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нафтової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сировини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дією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підвищеної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температури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тиску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застосування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каталізаторів</a:t>
            </a:r>
            <a:r>
              <a:rPr lang="ru-RU" sz="2800" b="1" dirty="0" smtClean="0"/>
              <a:t>;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різні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крекінгу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риформінгу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нафти</a:t>
            </a:r>
            <a:r>
              <a:rPr lang="ru-RU" sz="2800" b="1" dirty="0" smtClean="0"/>
              <a:t>.</a:t>
            </a:r>
          </a:p>
          <a:p>
            <a:r>
              <a:rPr lang="ru-RU" sz="2800" b="1" dirty="0" err="1" smtClean="0"/>
              <a:t>Усі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засновані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високотемпературних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ендотермічних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процесах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реакціях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тобто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їхнього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здійснення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необхідне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підведення</a:t>
            </a:r>
            <a:r>
              <a:rPr lang="ru-RU" sz="2800" b="1" dirty="0" smtClean="0"/>
              <a:t> тепла </a:t>
            </a:r>
            <a:r>
              <a:rPr lang="ru-RU" sz="2800" b="1" dirty="0" err="1" smtClean="0"/>
              <a:t>ззовні</a:t>
            </a:r>
            <a:r>
              <a:rPr lang="ru-RU" sz="28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47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6400800" cy="64294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1" dirty="0" err="1" smtClean="0">
                <a:solidFill>
                  <a:srgbClr val="53FA00"/>
                </a:solidFill>
              </a:rPr>
              <a:t>Термічні</a:t>
            </a:r>
            <a:r>
              <a:rPr lang="ru-RU" sz="3200" b="1" dirty="0" smtClean="0">
                <a:solidFill>
                  <a:srgbClr val="53FA00"/>
                </a:solidFill>
              </a:rPr>
              <a:t> </a:t>
            </a:r>
            <a:r>
              <a:rPr lang="ru-RU" sz="3200" b="1" dirty="0" err="1" smtClean="0">
                <a:solidFill>
                  <a:srgbClr val="53FA00"/>
                </a:solidFill>
              </a:rPr>
              <a:t>процеси</a:t>
            </a:r>
            <a:r>
              <a:rPr lang="ru-RU" sz="3200" b="1" dirty="0" smtClean="0">
                <a:solidFill>
                  <a:srgbClr val="53FA00"/>
                </a:solidFill>
              </a:rPr>
              <a:t> </a:t>
            </a:r>
            <a:r>
              <a:rPr lang="ru-RU" sz="3200" b="1" dirty="0" err="1" smtClean="0">
                <a:solidFill>
                  <a:srgbClr val="53FA00"/>
                </a:solidFill>
              </a:rPr>
              <a:t>переробки</a:t>
            </a:r>
            <a:r>
              <a:rPr lang="ru-RU" sz="3200" b="1" dirty="0" smtClean="0">
                <a:solidFill>
                  <a:srgbClr val="53FA00"/>
                </a:solidFill>
              </a:rPr>
              <a:t>:</a:t>
            </a:r>
            <a:endParaRPr lang="ru-RU" sz="3200" dirty="0" smtClean="0">
              <a:solidFill>
                <a:srgbClr val="53FA00"/>
              </a:solidFill>
            </a:endParaRP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0375" y="1249047"/>
            <a:ext cx="3209579" cy="452431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У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залежності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від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умов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призначення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поділяються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на: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термічний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крекінг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піролиз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коксування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8194" name="Picture 2" descr="D:\lilya\программки\Новая папка\1048790_w640_h640_mazu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4913" y="321447"/>
            <a:ext cx="3143272" cy="2357454"/>
          </a:xfrm>
          <a:prstGeom prst="rect">
            <a:avLst/>
          </a:prstGeom>
          <a:noFill/>
        </p:spPr>
      </p:pic>
      <p:sp>
        <p:nvSpPr>
          <p:cNvPr id="3" name="AutoShape 2" descr="http://i00.i.aliimg.com/img/pb/558/807/506/506807558_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00.i.aliimg.com/img/pb/558/807/506/506807558_0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90047"/>
            <a:ext cx="4910327" cy="375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5371369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64088" y="620688"/>
            <a:ext cx="3495902" cy="5357850"/>
          </a:xfrm>
          <a:solidFill>
            <a:schemeClr val="accent1">
              <a:alpha val="0"/>
            </a:schemeClr>
          </a:solidFill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ru-RU" sz="2000" b="1" dirty="0" smtClean="0"/>
              <a:t>Так як, нафта </a:t>
            </a:r>
            <a:r>
              <a:rPr lang="ru-RU" sz="2000" b="1" dirty="0" err="1" smtClean="0"/>
              <a:t>складається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великого числа </a:t>
            </a:r>
            <a:r>
              <a:rPr lang="ru-RU" sz="2000" b="1" dirty="0" err="1" smtClean="0"/>
              <a:t>індивідуальних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вуглеводнів</a:t>
            </a:r>
            <a:r>
              <a:rPr lang="ru-RU" sz="2000" b="1" dirty="0" smtClean="0"/>
              <a:t>, при </a:t>
            </a:r>
            <a:r>
              <a:rPr lang="ru-RU" sz="2000" b="1" dirty="0" err="1" smtClean="0"/>
              <a:t>високих</a:t>
            </a:r>
            <a:r>
              <a:rPr lang="ru-RU" sz="2000" b="1" dirty="0" smtClean="0"/>
              <a:t> температурах </a:t>
            </a:r>
            <a:r>
              <a:rPr lang="ru-RU" sz="2000" b="1" dirty="0" err="1" smtClean="0"/>
              <a:t>будуть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протікати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різноманітні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реакції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Поряд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термічним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розпадом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здійснюватися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реакції</a:t>
            </a:r>
            <a:r>
              <a:rPr lang="ru-RU" sz="2000" b="1" dirty="0" smtClean="0"/>
              <a:t> синтезу, </a:t>
            </a:r>
            <a:r>
              <a:rPr lang="ru-RU" sz="2000" b="1" dirty="0" err="1" smtClean="0"/>
              <a:t>ізомеризації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причому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реакцій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оборотні</a:t>
            </a:r>
            <a:r>
              <a:rPr lang="ru-RU" sz="2000" b="1" dirty="0" smtClean="0"/>
              <a:t>.</a:t>
            </a:r>
          </a:p>
          <a:p>
            <a:pPr algn="r"/>
            <a:endParaRPr lang="ru-RU" dirty="0"/>
          </a:p>
        </p:txBody>
      </p:sp>
      <p:pic>
        <p:nvPicPr>
          <p:cNvPr id="7170" name="Picture 2" descr="D:\lilya\программки\Новая папка\2208_ne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7"/>
            <a:ext cx="4536504" cy="3024335"/>
          </a:xfrm>
          <a:prstGeom prst="rect">
            <a:avLst/>
          </a:prstGeom>
          <a:noFill/>
        </p:spPr>
      </p:pic>
      <p:pic>
        <p:nvPicPr>
          <p:cNvPr id="7171" name="Picture 3" descr="D:\lilya\программки\Новая папка\d1adffb32ab0447bdbc9f914ebb99dc9_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349320"/>
            <a:ext cx="4392488" cy="3294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509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175852" cy="98360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Деструктивна перегонка </a:t>
            </a:r>
            <a:r>
              <a:rPr lang="ru-RU" sz="2800" b="1" dirty="0" err="1" smtClean="0">
                <a:solidFill>
                  <a:srgbClr val="FFFF00"/>
                </a:solidFill>
              </a:rPr>
              <a:t>нафти</a:t>
            </a:r>
            <a:r>
              <a:rPr lang="ru-RU" sz="2800" b="1" dirty="0" smtClean="0">
                <a:solidFill>
                  <a:srgbClr val="FFFF00"/>
                </a:solidFill>
              </a:rPr>
              <a:t> (</a:t>
            </a:r>
            <a:r>
              <a:rPr lang="ru-RU" sz="2800" b="1" dirty="0" err="1" smtClean="0">
                <a:solidFill>
                  <a:srgbClr val="FFFF00"/>
                </a:solidFill>
              </a:rPr>
              <a:t>крекінг</a:t>
            </a:r>
            <a:r>
              <a:rPr lang="ru-RU" sz="2800" b="1" dirty="0" smtClean="0">
                <a:solidFill>
                  <a:srgbClr val="FFFF00"/>
                </a:solidFill>
              </a:rPr>
              <a:t>) (</a:t>
            </a:r>
            <a:r>
              <a:rPr lang="ru-RU" sz="2800" b="1" dirty="0" err="1" smtClean="0">
                <a:solidFill>
                  <a:srgbClr val="FFFF00"/>
                </a:solidFill>
              </a:rPr>
              <a:t>вторинні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або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хімічні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методи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переробки</a:t>
            </a:r>
            <a:r>
              <a:rPr lang="ru-RU" sz="2800" b="1" dirty="0" smtClean="0">
                <a:solidFill>
                  <a:srgbClr val="FFFF00"/>
                </a:solidFill>
              </a:rPr>
              <a:t>):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1988840"/>
            <a:ext cx="7643802" cy="261892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Процеси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sng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крекінгу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sng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поділяються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на:</a:t>
            </a:r>
            <a:endParaRPr kumimoji="0" lang="ru-RU" sz="3200" b="1" i="1" u="sng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термічні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процеси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розщеплення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дією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високих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температур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тиску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термокаталитичні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процеси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які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протікають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впливом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температури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присутності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каталізаторів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6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148064" y="1284146"/>
            <a:ext cx="3782730" cy="378565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Переваги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термокаталітичних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процесів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протікають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більшою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швидкістю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при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більш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низьких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температурі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тиску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,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рахунок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застосування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каталізаторів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збільшується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вихід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коштовних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підвищується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їхня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якість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рахунок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застосування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селективних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каталізаторів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можливість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одержання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заданого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складу.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4098" name="Picture 2" descr="D:\lilya\программки\Новая папка\0_1ee79_af48fc8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24" y="417952"/>
            <a:ext cx="4323683" cy="3458947"/>
          </a:xfrm>
          <a:prstGeom prst="rect">
            <a:avLst/>
          </a:prstGeom>
          <a:noFill/>
        </p:spPr>
      </p:pic>
      <p:pic>
        <p:nvPicPr>
          <p:cNvPr id="4099" name="Picture 3" descr="D:\lilya\программки\Новая папка\2007-4-4-19-35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993" y="3055896"/>
            <a:ext cx="3096344" cy="360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143835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4824536" cy="590465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solidFill>
                  <a:srgbClr val="53FA00"/>
                </a:solidFill>
              </a:rPr>
              <a:t>Піролиз</a:t>
            </a:r>
            <a:endParaRPr lang="ru-RU" sz="3200" b="1" dirty="0" smtClean="0">
              <a:solidFill>
                <a:srgbClr val="53FA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ru-RU" sz="1800" b="1" dirty="0" err="1" smtClean="0"/>
              <a:t>Основне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призначення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процесу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піролізу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вуглеводневої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сировини</a:t>
            </a:r>
            <a:r>
              <a:rPr lang="ru-RU" sz="1800" b="1" dirty="0" smtClean="0"/>
              <a:t> - </a:t>
            </a:r>
            <a:r>
              <a:rPr lang="ru-RU" sz="1800" b="1" dirty="0" err="1" smtClean="0"/>
              <a:t>одержання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нижчих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алкенів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Процес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ведуть</a:t>
            </a:r>
            <a:r>
              <a:rPr lang="ru-RU" sz="1800" b="1" dirty="0" smtClean="0"/>
              <a:t> при 700-1000 °С </a:t>
            </a:r>
            <a:r>
              <a:rPr lang="ru-RU" sz="1800" b="1" dirty="0" err="1" smtClean="0"/>
              <a:t>під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тиском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близьким</a:t>
            </a:r>
            <a:r>
              <a:rPr lang="ru-RU" sz="1800" b="1" dirty="0" smtClean="0"/>
              <a:t> до атмосферного.</a:t>
            </a:r>
          </a:p>
          <a:p>
            <a:pPr algn="l"/>
            <a:r>
              <a:rPr lang="ru-RU" sz="3200" b="1" dirty="0">
                <a:solidFill>
                  <a:srgbClr val="53FA00"/>
                </a:solidFill>
              </a:rPr>
              <a:t>Коксування </a:t>
            </a:r>
            <a:r>
              <a:rPr lang="ru-RU" sz="3200" b="1" dirty="0" err="1">
                <a:solidFill>
                  <a:srgbClr val="53FA00"/>
                </a:solidFill>
              </a:rPr>
              <a:t>нафтових</a:t>
            </a:r>
            <a:r>
              <a:rPr lang="ru-RU" sz="3200" b="1" dirty="0">
                <a:solidFill>
                  <a:srgbClr val="53FA00"/>
                </a:solidFill>
              </a:rPr>
              <a:t> </a:t>
            </a:r>
            <a:r>
              <a:rPr lang="ru-RU" sz="3200" b="1" dirty="0" err="1" smtClean="0">
                <a:solidFill>
                  <a:srgbClr val="53FA00"/>
                </a:solidFill>
              </a:rPr>
              <a:t>залишків</a:t>
            </a:r>
            <a:endParaRPr lang="ru-RU" sz="3200" b="1" dirty="0">
              <a:solidFill>
                <a:srgbClr val="53FA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ru-RU" sz="1800" b="1" dirty="0" err="1"/>
              <a:t>Процес</a:t>
            </a:r>
            <a:r>
              <a:rPr lang="ru-RU" sz="1800" b="1" dirty="0"/>
              <a:t> </a:t>
            </a:r>
            <a:r>
              <a:rPr lang="ru-RU" sz="1800" b="1" dirty="0" err="1"/>
              <a:t>глибокого</a:t>
            </a:r>
            <a:r>
              <a:rPr lang="ru-RU" sz="1800" b="1" dirty="0"/>
              <a:t> </a:t>
            </a:r>
            <a:r>
              <a:rPr lang="ru-RU" sz="1800" b="1" dirty="0" err="1"/>
              <a:t>розкладання</a:t>
            </a:r>
            <a:r>
              <a:rPr lang="ru-RU" sz="1800" b="1" dirty="0"/>
              <a:t> </a:t>
            </a:r>
            <a:r>
              <a:rPr lang="ru-RU" sz="1800" b="1" dirty="0" err="1"/>
              <a:t>нафтових</a:t>
            </a:r>
            <a:r>
              <a:rPr lang="ru-RU" sz="1800" b="1" dirty="0"/>
              <a:t> </a:t>
            </a:r>
            <a:r>
              <a:rPr lang="ru-RU" sz="1800" b="1" dirty="0" err="1"/>
              <a:t>фракцій</a:t>
            </a:r>
            <a:r>
              <a:rPr lang="ru-RU" sz="1800" b="1" dirty="0"/>
              <a:t> без доступу </a:t>
            </a:r>
            <a:r>
              <a:rPr lang="ru-RU" sz="1800" b="1" dirty="0" err="1"/>
              <a:t>повітря</a:t>
            </a:r>
            <a:r>
              <a:rPr lang="ru-RU" sz="1800" b="1" dirty="0"/>
              <a:t> з метою </a:t>
            </a:r>
            <a:r>
              <a:rPr lang="ru-RU" sz="1800" b="1" dirty="0" err="1"/>
              <a:t>одержання</a:t>
            </a:r>
            <a:r>
              <a:rPr lang="ru-RU" sz="1800" b="1" dirty="0"/>
              <a:t> </a:t>
            </a:r>
            <a:r>
              <a:rPr lang="ru-RU" sz="1800" b="1" dirty="0" err="1"/>
              <a:t>нефтянного</a:t>
            </a:r>
            <a:r>
              <a:rPr lang="ru-RU" sz="1800" b="1" dirty="0"/>
              <a:t> коксу і </a:t>
            </a:r>
            <a:r>
              <a:rPr lang="ru-RU" sz="1800" b="1" dirty="0" err="1"/>
              <a:t>рідкого</a:t>
            </a:r>
            <a:r>
              <a:rPr lang="ru-RU" sz="1800" b="1" dirty="0"/>
              <a:t> </a:t>
            </a:r>
            <a:r>
              <a:rPr lang="ru-RU" sz="1800" b="1" dirty="0" err="1"/>
              <a:t>палива</a:t>
            </a:r>
            <a:r>
              <a:rPr lang="ru-RU" sz="1800" b="1" dirty="0"/>
              <a:t> (бензин, газойль) при </a:t>
            </a:r>
            <a:r>
              <a:rPr lang="ru-RU" sz="1800" b="1" dirty="0" err="1"/>
              <a:t>температурі</a:t>
            </a:r>
            <a:r>
              <a:rPr lang="ru-RU" sz="1800" b="1" dirty="0"/>
              <a:t> 400-500°С.</a:t>
            </a:r>
          </a:p>
          <a:p>
            <a:pPr algn="l">
              <a:lnSpc>
                <a:spcPct val="150000"/>
              </a:lnSpc>
            </a:pPr>
            <a:endParaRPr lang="ru-RU" sz="1800" b="1" dirty="0" smtClean="0"/>
          </a:p>
          <a:p>
            <a:pPr>
              <a:lnSpc>
                <a:spcPct val="150000"/>
              </a:lnSpc>
            </a:pPr>
            <a:endParaRPr lang="ru-RU" sz="1800" b="1" dirty="0"/>
          </a:p>
        </p:txBody>
      </p:sp>
      <p:pic>
        <p:nvPicPr>
          <p:cNvPr id="5" name="Picture 2" descr="D:\lilya\программки\Новая папка\bitum_34163803_1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620688"/>
            <a:ext cx="3112545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276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61102" y="1039962"/>
            <a:ext cx="7918485" cy="4868333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>
            <a:normAutofit lnSpcReduction="10000"/>
          </a:bodyPr>
          <a:lstStyle/>
          <a:p>
            <a:pPr marL="265113" indent="-265113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Брати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Дубініни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вперше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створили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пристрій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для перегонки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нафти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. З 1823 р.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Дубініни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стали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вивозити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фотог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(гас)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багатьма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тисячами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пудів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Моздока в середину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Росії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. Завод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Дубиніних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був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дуже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простий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: котел в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грубці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казана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йде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труба через бочку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водою в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порожню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бочку. Бочка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водою - холодильник,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порожня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-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приймач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для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гасу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.</a:t>
            </a:r>
          </a:p>
          <a:p>
            <a:pPr marL="265113" indent="-265113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Америці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вперше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досліди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по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перегонці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нафти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здійснив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у 1833 р.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Сіліман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. На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сучасному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заводі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замість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казана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влаштовується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трубчаста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піч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Замість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трубки для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конденсації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поділу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пари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споруджуються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величезні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ректифікаційні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колони А для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прийому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 перегонки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вибудовуються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цілі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містечка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резервуарів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 descr="img2791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497" y="4381498"/>
            <a:ext cx="1928826" cy="2476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1313" y="115888"/>
            <a:ext cx="84248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53FA00"/>
                </a:solidFill>
                <a:latin typeface="+mn-lt"/>
                <a:cs typeface="+mn-cs"/>
              </a:rPr>
              <a:t>Перегонка </a:t>
            </a:r>
            <a:r>
              <a:rPr lang="ru-RU" sz="5400" b="1" dirty="0" err="1">
                <a:solidFill>
                  <a:srgbClr val="53FA00"/>
                </a:solidFill>
                <a:latin typeface="+mn-lt"/>
                <a:cs typeface="+mn-cs"/>
              </a:rPr>
              <a:t>нафти</a:t>
            </a:r>
            <a:endParaRPr lang="ru-RU" sz="5400" b="1" dirty="0">
              <a:solidFill>
                <a:srgbClr val="53FA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7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51520" y="962209"/>
            <a:ext cx="3960440" cy="51177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442913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Нафту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підігрівають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до 300-325°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такій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температурі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більш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леткі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речовини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нафти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перетворюються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 пару. За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умов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нафта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переганяється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повністю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Але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температуру перегонки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збільшити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вуглеводні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починають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розкладатися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7973" y="25121"/>
            <a:ext cx="74168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+mn-lt"/>
                <a:cs typeface="+mn-cs"/>
              </a:rPr>
              <a:t>Перегонка </a:t>
            </a:r>
            <a:r>
              <a:rPr lang="ru-RU" sz="5400" b="1" dirty="0" err="1">
                <a:solidFill>
                  <a:srgbClr val="C00000"/>
                </a:solidFill>
                <a:latin typeface="+mn-lt"/>
                <a:cs typeface="+mn-cs"/>
              </a:rPr>
              <a:t>нафти</a:t>
            </a:r>
            <a:endParaRPr lang="ru-RU" sz="5400" b="1" dirty="0">
              <a:ln w="50800"/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5" name="Рисунок 3" descr="icon48x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48450"/>
            <a:ext cx="4573387" cy="5171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1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441450"/>
          </a:xfrm>
        </p:spPr>
        <p:txBody>
          <a:bodyPr/>
          <a:lstStyle/>
          <a:p>
            <a:pPr algn="ctr"/>
            <a:r>
              <a:rPr lang="ru-RU" altLang="ru-RU" sz="3600" b="1" i="1" dirty="0">
                <a:solidFill>
                  <a:srgbClr val="53FA00"/>
                </a:solidFill>
              </a:rPr>
              <a:t>При </a:t>
            </a:r>
            <a:r>
              <a:rPr lang="ru-RU" altLang="ru-RU" sz="3600" b="1" i="1" dirty="0" err="1">
                <a:solidFill>
                  <a:srgbClr val="53FA00"/>
                </a:solidFill>
              </a:rPr>
              <a:t>перегонці</a:t>
            </a:r>
            <a:r>
              <a:rPr lang="ru-RU" altLang="ru-RU" sz="3600" b="1" i="1" dirty="0">
                <a:solidFill>
                  <a:srgbClr val="53FA00"/>
                </a:solidFill>
              </a:rPr>
              <a:t> </a:t>
            </a:r>
            <a:r>
              <a:rPr lang="ru-RU" altLang="ru-RU" sz="3600" b="1" i="1" dirty="0" err="1">
                <a:solidFill>
                  <a:srgbClr val="53FA00"/>
                </a:solidFill>
              </a:rPr>
              <a:t>нафти</a:t>
            </a:r>
            <a:r>
              <a:rPr lang="ru-RU" altLang="ru-RU" sz="3600" b="1" i="1" dirty="0">
                <a:solidFill>
                  <a:srgbClr val="53FA00"/>
                </a:solidFill>
              </a:rPr>
              <a:t> </a:t>
            </a:r>
            <a:r>
              <a:rPr lang="ru-RU" altLang="ru-RU" sz="3600" b="1" i="1" dirty="0" err="1">
                <a:solidFill>
                  <a:srgbClr val="53FA00"/>
                </a:solidFill>
              </a:rPr>
              <a:t>утворюються</a:t>
            </a:r>
            <a:r>
              <a:rPr lang="ru-RU" altLang="ru-RU" sz="3600" b="1" i="1" dirty="0">
                <a:solidFill>
                  <a:srgbClr val="53FA00"/>
                </a:solidFill>
              </a:rPr>
              <a:t> </a:t>
            </a:r>
            <a:r>
              <a:rPr lang="ru-RU" altLang="ru-RU" sz="3600" b="1" i="1" dirty="0" err="1">
                <a:solidFill>
                  <a:srgbClr val="53FA00"/>
                </a:solidFill>
              </a:rPr>
              <a:t>фракції</a:t>
            </a:r>
            <a:r>
              <a:rPr lang="en-US" altLang="ru-RU" sz="3600" b="1" i="1" dirty="0">
                <a:solidFill>
                  <a:srgbClr val="53FA00"/>
                </a:solidFill>
              </a:rPr>
              <a:t>:</a:t>
            </a:r>
            <a:endParaRPr lang="ru-RU" altLang="ru-RU" sz="3600" b="1" i="1" dirty="0">
              <a:solidFill>
                <a:srgbClr val="53FA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44824"/>
            <a:ext cx="8712200" cy="5257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sz="2300" b="1" i="1" dirty="0" err="1"/>
              <a:t>Газова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фракція</a:t>
            </a:r>
            <a:r>
              <a:rPr lang="en-US" altLang="ru-RU" sz="2300" b="1" i="1" dirty="0"/>
              <a:t> (t</a:t>
            </a:r>
            <a:r>
              <a:rPr lang="uk-UA" altLang="ru-RU" sz="2300" b="1" i="1" baseline="-25000" dirty="0"/>
              <a:t>кип</a:t>
            </a:r>
            <a:r>
              <a:rPr lang="ru-RU" altLang="ru-RU" sz="2300" b="1" i="1" dirty="0"/>
              <a:t> до 40</a:t>
            </a:r>
            <a:r>
              <a:rPr lang="ru-RU" altLang="ru-RU" sz="2300" b="1" i="1" baseline="30000" dirty="0"/>
              <a:t>0</a:t>
            </a:r>
            <a:r>
              <a:rPr lang="ru-RU" altLang="ru-RU" sz="2300" b="1" i="1" dirty="0"/>
              <a:t>С</a:t>
            </a:r>
            <a:r>
              <a:rPr lang="en-US" altLang="ru-RU" sz="2300" b="1" i="1" dirty="0"/>
              <a:t>)</a:t>
            </a:r>
          </a:p>
          <a:p>
            <a:pPr>
              <a:lnSpc>
                <a:spcPct val="80000"/>
              </a:lnSpc>
            </a:pPr>
            <a:r>
              <a:rPr lang="ru-RU" altLang="ru-RU" sz="2300" b="1" i="1" dirty="0" err="1"/>
              <a:t>Газолінова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фракція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бензинів</a:t>
            </a:r>
            <a:r>
              <a:rPr lang="ru-RU" altLang="ru-RU" sz="2300" b="1" i="1" dirty="0"/>
              <a:t> (</a:t>
            </a:r>
            <a:r>
              <a:rPr lang="en-US" altLang="ru-RU" sz="2300" b="1" i="1" dirty="0"/>
              <a:t>t</a:t>
            </a:r>
            <a:r>
              <a:rPr lang="uk-UA" altLang="ru-RU" sz="2300" b="1" i="1" baseline="-25000" dirty="0"/>
              <a:t>кип</a:t>
            </a:r>
            <a:r>
              <a:rPr lang="ru-RU" altLang="ru-RU" sz="2300" b="1" i="1" dirty="0"/>
              <a:t> 40-180</a:t>
            </a:r>
            <a:r>
              <a:rPr lang="ru-RU" altLang="ru-RU" sz="2300" b="1" i="1" baseline="30000" dirty="0"/>
              <a:t>0</a:t>
            </a:r>
            <a:r>
              <a:rPr lang="en-US" altLang="ru-RU" sz="2300" b="1" i="1" dirty="0"/>
              <a:t>C)</a:t>
            </a:r>
          </a:p>
          <a:p>
            <a:pPr>
              <a:lnSpc>
                <a:spcPct val="80000"/>
              </a:lnSpc>
            </a:pPr>
            <a:r>
              <a:rPr lang="ru-RU" altLang="ru-RU" sz="2300" b="1" i="1" dirty="0" err="1"/>
              <a:t>Лігроїнова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фракція</a:t>
            </a:r>
            <a:r>
              <a:rPr lang="ru-RU" altLang="ru-RU" sz="2300" b="1" i="1" dirty="0"/>
              <a:t> (</a:t>
            </a:r>
            <a:r>
              <a:rPr lang="en-US" altLang="ru-RU" sz="2300" b="1" i="1" dirty="0"/>
              <a:t>t</a:t>
            </a:r>
            <a:r>
              <a:rPr lang="uk-UA" altLang="ru-RU" sz="2300" b="1" i="1" baseline="-25000" dirty="0"/>
              <a:t>кип</a:t>
            </a:r>
            <a:r>
              <a:rPr lang="ru-RU" altLang="ru-RU" sz="2300" b="1" i="1" dirty="0"/>
              <a:t> 150-250</a:t>
            </a:r>
            <a:r>
              <a:rPr lang="ru-RU" altLang="ru-RU" sz="2300" b="1" i="1" baseline="30000" dirty="0"/>
              <a:t>0</a:t>
            </a:r>
            <a:r>
              <a:rPr lang="ru-RU" altLang="ru-RU" sz="2300" b="1" i="1" dirty="0"/>
              <a:t>С</a:t>
            </a:r>
            <a:r>
              <a:rPr lang="en-US" altLang="ru-RU" sz="2300" b="1" i="1" dirty="0"/>
              <a:t>)</a:t>
            </a:r>
          </a:p>
          <a:p>
            <a:pPr>
              <a:lnSpc>
                <a:spcPct val="80000"/>
              </a:lnSpc>
            </a:pPr>
            <a:r>
              <a:rPr lang="ru-RU" altLang="ru-RU" sz="2300" b="1" i="1" dirty="0" err="1"/>
              <a:t>Гасова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фракція</a:t>
            </a:r>
            <a:r>
              <a:rPr lang="ru-RU" altLang="ru-RU" sz="2300" b="1" i="1" dirty="0"/>
              <a:t> (</a:t>
            </a:r>
            <a:r>
              <a:rPr lang="en-US" altLang="ru-RU" sz="2300" b="1" i="1" dirty="0"/>
              <a:t>t</a:t>
            </a:r>
            <a:r>
              <a:rPr lang="uk-UA" altLang="ru-RU" sz="2300" b="1" i="1" baseline="-25000" dirty="0"/>
              <a:t>кип</a:t>
            </a:r>
            <a:r>
              <a:rPr lang="ru-RU" altLang="ru-RU" sz="2300" b="1" i="1" dirty="0"/>
              <a:t> 180-300</a:t>
            </a:r>
            <a:r>
              <a:rPr lang="ru-RU" altLang="ru-RU" sz="2300" b="1" i="1" baseline="30000" dirty="0"/>
              <a:t>0</a:t>
            </a:r>
            <a:r>
              <a:rPr lang="ru-RU" altLang="ru-RU" sz="2300" b="1" i="1" dirty="0"/>
              <a:t>С)</a:t>
            </a:r>
          </a:p>
          <a:p>
            <a:pPr>
              <a:lnSpc>
                <a:spcPct val="80000"/>
              </a:lnSpc>
            </a:pPr>
            <a:r>
              <a:rPr lang="ru-RU" altLang="ru-RU" sz="2300" b="1" i="1" dirty="0" err="1"/>
              <a:t>Дизельне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пальне</a:t>
            </a:r>
            <a:r>
              <a:rPr lang="ru-RU" altLang="ru-RU" sz="2300" b="1" i="1" dirty="0"/>
              <a:t> (</a:t>
            </a:r>
            <a:r>
              <a:rPr lang="en-US" altLang="ru-RU" sz="2300" b="1" i="1" dirty="0"/>
              <a:t>t</a:t>
            </a:r>
            <a:r>
              <a:rPr lang="uk-UA" altLang="ru-RU" sz="2300" b="1" i="1" baseline="-25000" dirty="0"/>
              <a:t>кип </a:t>
            </a:r>
            <a:r>
              <a:rPr lang="ru-RU" altLang="ru-RU" sz="2300" b="1" i="1" dirty="0"/>
              <a:t>200-330</a:t>
            </a:r>
            <a:r>
              <a:rPr lang="ru-RU" altLang="ru-RU" sz="2300" b="1" i="1" baseline="30000" dirty="0"/>
              <a:t>0</a:t>
            </a:r>
            <a:r>
              <a:rPr lang="ru-RU" altLang="ru-RU" sz="2300" b="1" i="1" dirty="0"/>
              <a:t>С) </a:t>
            </a:r>
          </a:p>
          <a:p>
            <a:pPr>
              <a:lnSpc>
                <a:spcPct val="80000"/>
              </a:lnSpc>
            </a:pPr>
            <a:r>
              <a:rPr lang="ru-RU" altLang="ru-RU" sz="2300" b="1" i="1" dirty="0"/>
              <a:t>Мазут – </a:t>
            </a:r>
            <a:r>
              <a:rPr lang="ru-RU" altLang="ru-RU" sz="2300" b="1" i="1" dirty="0" err="1"/>
              <a:t>залишок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після</a:t>
            </a:r>
            <a:r>
              <a:rPr lang="ru-RU" altLang="ru-RU" sz="2300" b="1" i="1" dirty="0"/>
              <a:t> перегонки </a:t>
            </a:r>
            <a:r>
              <a:rPr lang="ru-RU" altLang="ru-RU" sz="2300" b="1" i="1" dirty="0" err="1"/>
              <a:t>нафти</a:t>
            </a:r>
            <a:r>
              <a:rPr lang="en-US" altLang="ru-RU" sz="2300" b="1" i="1" dirty="0"/>
              <a:t>,</a:t>
            </a:r>
            <a:r>
              <a:rPr lang="uk-UA" altLang="ru-RU" sz="2300" b="1" i="1" dirty="0"/>
              <a:t> який </a:t>
            </a:r>
            <a:r>
              <a:rPr lang="ru-RU" altLang="ru-RU" sz="2300" b="1" i="1" dirty="0" err="1"/>
              <a:t>розділяють</a:t>
            </a:r>
            <a:r>
              <a:rPr lang="ru-RU" altLang="ru-RU" sz="2300" b="1" i="1" dirty="0"/>
              <a:t> на </a:t>
            </a:r>
            <a:r>
              <a:rPr lang="ru-RU" altLang="ru-RU" sz="2300" b="1" i="1" dirty="0" err="1"/>
              <a:t>наступні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фракції</a:t>
            </a:r>
            <a:r>
              <a:rPr lang="en-US" altLang="ru-RU" sz="2300" b="1" i="1" dirty="0"/>
              <a:t>:</a:t>
            </a:r>
            <a:endParaRPr lang="ru-RU" altLang="ru-RU" sz="2300" b="1" i="1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2300" b="1" i="1" dirty="0" err="1"/>
              <a:t>солярова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олія</a:t>
            </a:r>
            <a:r>
              <a:rPr lang="ru-RU" altLang="ru-RU" sz="2300" b="1" i="1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2300" b="1" i="1" dirty="0" err="1"/>
              <a:t>мастила</a:t>
            </a:r>
            <a:r>
              <a:rPr lang="ru-RU" altLang="ru-RU" sz="2300" b="1" i="1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2300" b="1" i="1" dirty="0" err="1"/>
              <a:t>вазелін</a:t>
            </a:r>
            <a:r>
              <a:rPr lang="ru-RU" altLang="ru-RU" sz="2300" b="1" i="1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2300" b="1" i="1" dirty="0" err="1"/>
              <a:t>парафін</a:t>
            </a:r>
            <a:r>
              <a:rPr lang="ru-RU" altLang="ru-RU" sz="2300" b="1" i="1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2300" b="1" i="1" dirty="0"/>
              <a:t>гудрон - </a:t>
            </a:r>
            <a:r>
              <a:rPr lang="ru-RU" altLang="ru-RU" sz="2300" b="1" i="1" dirty="0" err="1"/>
              <a:t>залишок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після</a:t>
            </a:r>
            <a:r>
              <a:rPr lang="ru-RU" altLang="ru-RU" sz="2300" b="1" i="1" dirty="0"/>
              <a:t> </a:t>
            </a:r>
            <a:r>
              <a:rPr lang="ru-RU" altLang="ru-RU" sz="2300" b="1" i="1" dirty="0" err="1"/>
              <a:t>відгонки</a:t>
            </a:r>
            <a:r>
              <a:rPr lang="ru-RU" altLang="ru-RU" sz="2300" b="1" i="1" dirty="0"/>
              <a:t> мазута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altLang="ru-RU" sz="2300" b="1" i="1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altLang="ru-RU" sz="1800" b="1" i="1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altLang="ru-RU" sz="900" b="1" i="1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altLang="ru-RU" sz="9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900" b="1" i="1" dirty="0"/>
              <a:t> </a:t>
            </a:r>
            <a:endParaRPr lang="en-US" altLang="ru-RU" sz="9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900" b="1" i="1" dirty="0"/>
          </a:p>
        </p:txBody>
      </p:sp>
    </p:spTree>
    <p:extLst>
      <p:ext uri="{BB962C8B-B14F-4D97-AF65-F5344CB8AC3E}">
        <p14:creationId xmlns:p14="http://schemas.microsoft.com/office/powerpoint/2010/main" val="323926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19137"/>
          </a:xfrm>
        </p:spPr>
        <p:txBody>
          <a:bodyPr/>
          <a:lstStyle/>
          <a:p>
            <a:r>
              <a:rPr lang="ru-RU" altLang="ru-RU" b="1" i="1"/>
              <a:t>Пряма перегонка нафти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84213" y="2997200"/>
            <a:ext cx="1873250" cy="2951163"/>
          </a:xfrm>
          <a:prstGeom prst="can">
            <a:avLst>
              <a:gd name="adj" fmla="val 39386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1979613" y="5157788"/>
            <a:ext cx="1152525" cy="72072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2411413" y="4149725"/>
            <a:ext cx="1223962" cy="865188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276600" y="1052513"/>
            <a:ext cx="2087563" cy="41052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7308850" y="53721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7019925" y="5084763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6732588" y="5084763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6443663" y="5084763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5868988" y="5084763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7596188" y="4795838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6732588" y="4795838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443663" y="5372100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7596188" y="5084763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7308850" y="50847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6156325" y="5372100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6156325" y="50847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5868988" y="4795838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7308850" y="4795838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6443663" y="4795838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4" name="AutoShape 38"/>
          <p:cNvSpPr>
            <a:spLocks noChangeArrowheads="1"/>
          </p:cNvSpPr>
          <p:nvPr/>
        </p:nvSpPr>
        <p:spPr bwMode="auto">
          <a:xfrm>
            <a:off x="4356100" y="4005263"/>
            <a:ext cx="2663825" cy="576262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4284663" y="3284538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4139" name="AutoShape 43"/>
          <p:cNvSpPr>
            <a:spLocks noChangeArrowheads="1"/>
          </p:cNvSpPr>
          <p:nvPr/>
        </p:nvSpPr>
        <p:spPr bwMode="auto">
          <a:xfrm>
            <a:off x="4284663" y="1125538"/>
            <a:ext cx="2663825" cy="57467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4140" name="AutoShape 44"/>
          <p:cNvSpPr>
            <a:spLocks noChangeArrowheads="1"/>
          </p:cNvSpPr>
          <p:nvPr/>
        </p:nvSpPr>
        <p:spPr bwMode="auto">
          <a:xfrm>
            <a:off x="4284663" y="1773238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4141" name="AutoShape 45"/>
          <p:cNvSpPr>
            <a:spLocks noChangeArrowheads="1"/>
          </p:cNvSpPr>
          <p:nvPr/>
        </p:nvSpPr>
        <p:spPr bwMode="auto">
          <a:xfrm>
            <a:off x="4284663" y="2492375"/>
            <a:ext cx="2663825" cy="649288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5868988" y="5372100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5003800" y="4795838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5" name="Oval 49"/>
          <p:cNvSpPr>
            <a:spLocks noChangeArrowheads="1"/>
          </p:cNvSpPr>
          <p:nvPr/>
        </p:nvSpPr>
        <p:spPr bwMode="auto">
          <a:xfrm>
            <a:off x="7596188" y="5372100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9" name="Oval 53"/>
          <p:cNvSpPr>
            <a:spLocks noChangeArrowheads="1"/>
          </p:cNvSpPr>
          <p:nvPr/>
        </p:nvSpPr>
        <p:spPr bwMode="auto">
          <a:xfrm>
            <a:off x="6156325" y="4795838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6732588" y="5372100"/>
            <a:ext cx="287337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5292725" y="5084763"/>
            <a:ext cx="287338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2" name="Oval 56"/>
          <p:cNvSpPr>
            <a:spLocks noChangeArrowheads="1"/>
          </p:cNvSpPr>
          <p:nvPr/>
        </p:nvSpPr>
        <p:spPr bwMode="auto">
          <a:xfrm>
            <a:off x="7019925" y="4795838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5580063" y="5372100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4" name="Oval 58"/>
          <p:cNvSpPr>
            <a:spLocks noChangeArrowheads="1"/>
          </p:cNvSpPr>
          <p:nvPr/>
        </p:nvSpPr>
        <p:spPr bwMode="auto">
          <a:xfrm>
            <a:off x="5292725" y="4795838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5" name="Oval 59"/>
          <p:cNvSpPr>
            <a:spLocks noChangeArrowheads="1"/>
          </p:cNvSpPr>
          <p:nvPr/>
        </p:nvSpPr>
        <p:spPr bwMode="auto">
          <a:xfrm>
            <a:off x="5580063" y="5084763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6" name="Oval 60"/>
          <p:cNvSpPr>
            <a:spLocks noChangeArrowheads="1"/>
          </p:cNvSpPr>
          <p:nvPr/>
        </p:nvSpPr>
        <p:spPr bwMode="auto">
          <a:xfrm>
            <a:off x="5003800" y="50847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7" name="Oval 61"/>
          <p:cNvSpPr>
            <a:spLocks noChangeArrowheads="1"/>
          </p:cNvSpPr>
          <p:nvPr/>
        </p:nvSpPr>
        <p:spPr bwMode="auto">
          <a:xfrm>
            <a:off x="7019925" y="5372100"/>
            <a:ext cx="287338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8" name="Oval 62"/>
          <p:cNvSpPr>
            <a:spLocks noChangeArrowheads="1"/>
          </p:cNvSpPr>
          <p:nvPr/>
        </p:nvSpPr>
        <p:spPr bwMode="auto">
          <a:xfrm>
            <a:off x="5292725" y="53721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59" name="Oval 63"/>
          <p:cNvSpPr>
            <a:spLocks noChangeArrowheads="1"/>
          </p:cNvSpPr>
          <p:nvPr/>
        </p:nvSpPr>
        <p:spPr bwMode="auto">
          <a:xfrm>
            <a:off x="5580063" y="4795838"/>
            <a:ext cx="287337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60" name="Oval 64"/>
          <p:cNvSpPr>
            <a:spLocks noChangeArrowheads="1"/>
          </p:cNvSpPr>
          <p:nvPr/>
        </p:nvSpPr>
        <p:spPr bwMode="auto">
          <a:xfrm>
            <a:off x="5003800" y="53721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4102 C -0.16025 -0.02549 -0.3099 -0.0095 -0.37934 -0.02711 C -0.44879 -0.04472 -0.41823 -0.12537 -0.42691 -0.14669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-37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2989 C -0.17517 -0.02016 -0.35017 -0.01019 -0.41128 -0.02642 C -0.47239 -0.04264 -0.41996 -0.08482 -0.36718 -0.12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38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 C -0.18577 -0.01946 -0.37153 -0.01019 -0.44167 -0.03036 C -0.51181 -0.05052 -0.46684 -0.09988 -0.42153 -0.1490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51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9 -0.02526 C -0.21389 -0.01691 -0.4191 -0.00857 -0.48907 -0.03406 C -0.55903 -0.05956 -0.49375 -0.11912 -0.4283 -0.17844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7" y="-68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317 C -0.22326 -0.01668 -0.44636 -0.01019 -0.5184 -0.02317 C -0.59045 -0.03592 -0.51163 -0.06836 -0.43264 -0.10058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-32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25145E-6 C -0.23281 0.00301 -0.46545 0.00603 -0.54583 -0.0285 C -0.62621 -0.06303 -0.55416 -0.13557 -0.48194 -0.20788 " pathEditMode="relative" ptsTypes="aaA">
                                      <p:cBhvr>
                                        <p:cTn id="24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2757 C -0.24965 -0.01367 -0.49861 0.00047 -0.58403 -0.02387 C -0.66927 -0.04797 -0.59115 -0.11054 -0.51302 -0.1728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-58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506 C -0.22708 -0.00208 -0.45416 0.0109 -0.55416 -0.00069 C -0.65416 -0.01205 -0.62708 -0.04774 -0.6 -0.08319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8" y="-21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993 C -0.25486 -0.01506 -0.50937 -0.01019 -0.60521 -0.01483 C -0.70087 -0.01923 -0.63837 -0.03267 -0.57569 -0.04588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8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668 C -0.27465 -0.00741 -0.54878 0.00209 -0.65625 -0.03198 C -0.76371 -0.06605 -0.70451 -0.14322 -0.64513 -0.22039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4" y="-92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3152 C -0.09393 -0.04588 -0.18282 -0.06025 -0.24913 -0.0686 C -0.31545 -0.07694 -0.38143 -0.05307 -0.4033 -0.08181 C -0.42518 -0.11054 -0.40278 -0.17613 -0.38021 -0.24148 " pathEditMode="relative" rAng="0" ptsTypes="aaaA">
                                      <p:cBhvr>
                                        <p:cTn id="34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-1049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4171 C -0.06562 -0.05284 -0.13125 -0.06373 -0.18871 -0.0679 C -0.246 -0.07207 -0.30607 -0.04496 -0.34427 -0.0679 C -0.38246 -0.09084 -0.4 -0.14832 -0.41736 -0.20556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820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27 C -0.08993 -0.04635 -0.17986 -0.06396 -0.24948 -0.06999 C -0.3191 -0.07601 -0.38143 -0.03337 -0.41719 -0.06396 C -0.45295 -0.09432 -0.45886 -0.17335 -0.46441 -0.25214 " pathEditMode="relative" rAng="0" ptsTypes="aaaA">
                                      <p:cBhvr>
                                        <p:cTn id="38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111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3407 C -0.10903 -0.05052 -0.21389 -0.06674 -0.28924 -0.07323 C -0.36459 -0.07972 -0.43247 -0.06442 -0.45643 -0.07323 C -0.48039 -0.08204 -0.45695 -0.10405 -0.43351 -0.12584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-45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02 C -0.0908 -0.02109 -0.18195 -0.03175 -0.26806 -0.03986 C -0.35434 -0.04797 -0.47552 -0.04959 -0.51736 -0.05933 C -0.55903 -0.06906 -0.53906 -0.08389 -0.51892 -0.09849 " pathEditMode="relative" rAng="0" ptsTypes="aaaA">
                                      <p:cBhvr>
                                        <p:cTn id="42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-442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2109 C -0.11962 -0.03777 -0.23125 -0.05423 -0.32378 -0.06257 C -0.41632 -0.07115 -0.51927 -0.03777 -0.56284 -0.07115 C -0.60625 -0.10429 -0.59566 -0.18354 -0.58507 -0.26257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-12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79606E-6 C -0.12778 -0.019 -0.25538 -0.03777 -0.34948 -0.04588 C -0.44375 -0.054 -0.52378 -0.02665 -0.5651 -0.0482 C -0.60625 -0.06975 -0.60208 -0.12259 -0.59774 -0.1752 " pathEditMode="relative" rAng="0" ptsTypes="aaaA">
                                      <p:cBhvr>
                                        <p:cTn id="46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-87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4241 C -0.12882 -0.05701 -0.2552 -0.07138 -0.35798 -0.07717 C -0.46076 -0.08273 -0.57621 -0.07068 -0.61875 -0.07717 C -0.66128 -0.08343 -0.6375 -0.09942 -0.61371 -0.11541 " pathEditMode="relative" rAng="0" ptsTypes="aaaA">
                                      <p:cBhvr>
                                        <p:cTn id="4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6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5237 C -0.12656 -0.0577 -0.2526 -0.06303 -0.35729 -0.0635 C -0.46215 -0.06419 -0.58733 -0.05515 -0.6283 -0.05631 C -0.66927 -0.05747 -0.63628 -0.06396 -0.6033 -0.06999 " pathEditMode="relative" rAng="0" ptsTypes="aaaA">
                                      <p:cBhvr>
                                        <p:cTn id="50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-8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3546 C -0.17447 -0.05353 -0.35 -0.07138 -0.46423 -0.07926 C -0.57847 -0.08714 -0.65156 -0.06327 -0.68402 -0.08343 C -0.71649 -0.10359 -0.66354 -0.18053 -0.65937 -0.19953 " pathEditMode="relative" rAng="0" ptsTypes="aaaA">
                                      <p:cBhvr>
                                        <p:cTn id="52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85" y="-820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6281 C -0.02709 -0.06999 -0.04184 -0.08552 -0.07535 -0.08598 C -0.12014 -0.08644 -0.16511 -0.08644 -0.2099 -0.08668 C -0.25712 -0.09108 -0.31389 -0.08459 -0.35729 -0.09015 C -0.36528 -0.09108 -0.35729 -0.09873 -0.35729 -0.10267 " pathEditMode="relative" rAng="0" ptsTypes="ffffA">
                                      <p:cBhvr>
                                        <p:cTn id="54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-19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343 C -0.01128 -0.04334 -0.02482 -0.05608 -0.02482 -0.05585 C -0.02881 -0.0642 -0.03368 -0.06814 -0.03958 -0.0737 C -0.0467 -0.08019 -0.05364 -0.08691 -0.06076 -0.0934 C -0.06562 -0.0978 -0.07534 -0.0985 -0.08055 -0.09989 C -0.10347 -0.10637 -0.10451 -0.10777 -0.13298 -0.10869 C -0.17013 -0.10985 -0.20729 -0.11008 -0.24444 -0.11078 C -0.28906 -0.11564 -0.33472 -0.11263 -0.37881 -0.12399 C -0.38489 -0.12816 -0.38784 -0.12885 -0.39201 -0.1372 C -0.39479 -0.14253 -0.39861 -0.15458 -0.39861 -0.15435 C -0.40156 -0.18818 -0.40017 -0.16617 -0.40017 -0.2204 " pathEditMode="relative" rAng="0" ptsTypes="ffffffffffA">
                                      <p:cBhvr>
                                        <p:cTn id="56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-93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3592 C -0.01389 -0.03129 -0.02361 -0.03963 -0.03472 -0.04635 C -0.03941 -0.04913 -0.05886 -0.06049 -0.06285 -0.06327 C -0.07518 -0.07208 -0.08941 -0.08297 -0.10399 -0.08552 C -0.12257 -0.09525 -0.14306 -0.0978 -0.16337 -0.10104 C -0.2316 -0.10035 -0.29983 -0.09919 -0.36788 -0.09919 C -0.43143 -0.09919 -0.45608 -0.07532 -0.47674 -0.11796 C -0.47726 -0.12028 -0.47743 -0.1226 -0.4783 -0.12491 C -0.48021 -0.12955 -0.4849 -0.13859 -0.4849 -0.13836 C -0.48577 -0.14253 -0.4882 -0.14647 -0.4882 -0.15064 C -0.4882 -0.15504 -0.48646 -0.15968 -0.48646 -0.16408 " pathEditMode="relative" rAng="0" ptsTypes="ffffffffffA">
                                      <p:cBhvr>
                                        <p:cTn id="58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618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5215 C -0.00434 -0.05284 -0.00886 -0.05238 -0.01303 -0.05377 C -0.01511 -0.05469 -0.01598 -0.05701 -0.01789 -0.05817 C -0.02553 -0.06327 -0.04532 -0.07393 -0.054 -0.07578 C -0.14584 -0.11727 -0.29827 -0.09618 -0.37535 -0.09664 C -0.39306 -0.10035 -0.40938 -0.10406 -0.42778 -0.10545 C -0.43698 -0.10823 -0.44653 -0.10985 -0.45573 -0.11263 C -0.4632 -0.11727 -0.46806 -0.12607 -0.47205 -0.13349 C -0.47535 -0.14716 -0.47379 -0.13836 -0.47379 -0.15991 " pathEditMode="relative" rAng="0" ptsTypes="ffffffffA">
                                      <p:cBhvr>
                                        <p:cTn id="60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7" y="-54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2642 C -0.0217 -0.0299 -0.02136 -0.03569 -0.0309 -0.04403 C -0.03386 -0.05608 -0.03004 -0.04635 -0.03733 -0.05284 C -0.03924 -0.05446 -0.04028 -0.05771 -0.04236 -0.05933 C -0.04531 -0.06165 -0.04896 -0.06188 -0.05208 -0.06373 C -0.06024 -0.0686 -0.06771 -0.0737 -0.07674 -0.07694 C -0.11875 -0.11031 -0.2099 -0.09618 -0.23733 -0.09664 C -0.31372 -0.11263 -0.41129 -0.10104 -0.49149 -0.10313 C -0.49531 -0.10383 -0.49948 -0.10313 -0.50295 -0.10522 C -0.50486 -0.10637 -0.50504 -0.10985 -0.50625 -0.11194 C -0.51007 -0.11796 -0.51285 -0.12028 -0.51771 -0.12491 C -0.52153 -0.13279 -0.5224 -0.13789 -0.52761 -0.14461 C -0.52865 -0.14763 -0.52951 -0.15064 -0.5309 -0.15342 C -0.53229 -0.15597 -0.53455 -0.15736 -0.53576 -0.15991 C -0.54601 -0.18193 -0.53229 -0.16199 -0.54392 -0.17752 C -0.54514 -0.18401 -0.55122 -0.19931 -0.54236 -0.19931 " pathEditMode="relative" rAng="0" ptsTypes="fffffffffffffffA">
                                      <p:cBhvr>
                                        <p:cTn id="6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-864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6095 C -0.00382 -0.06165 -0.00781 -0.06095 -0.01146 -0.06281 C -0.02361 -0.06906 -0.03003 -0.08714 -0.04063 -0.09571 C -0.05191 -0.10475 -0.06094 -0.11472 -0.07465 -0.11866 C -0.0842 -0.12607 -0.10903 -0.12631 -0.10903 -0.12607 C -0.2099 -0.12561 -0.31094 -0.12538 -0.41198 -0.12445 C -0.55764 -0.12329 -0.50208 -0.11124 -0.5691 -0.12816 C -0.56979 -0.15666 -0.56597 -0.20695 -0.57899 -0.23754 C -0.58264 -0.25724 -0.58906 -0.27694 -0.6066 -0.28343 C -0.61424 -0.26443 -0.60781 -0.24403 -0.60486 -0.2241 C -0.60434 -0.21391 -0.60417 -0.20348 -0.6033 -0.19328 C -0.60313 -0.1912 -0.60156 -0.18772 -0.60156 -0.18749 " pathEditMode="relative" rAng="0" ptsTypes="fffffffffffA">
                                      <p:cBhvr>
                                        <p:cTn id="64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111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4172 C -0.00364 -0.0438 -0.00764 -0.04473 -0.01128 -0.04705 C -0.01458 -0.04913 -0.01718 -0.05284 -0.02083 -0.05423 C -0.02465 -0.05562 -0.02847 -0.05632 -0.03212 -0.05771 C -0.0342 -0.05863 -0.03611 -0.06095 -0.03854 -0.06142 C -0.046 -0.06257 -0.0533 -0.06257 -0.06076 -0.06304 C -0.09514 -0.07115 -0.13107 -0.07323 -0.16614 -0.07532 C -0.19653 -0.08158 -0.22656 -0.08343 -0.25729 -0.08598 C -0.28489 -0.09201 -0.31232 -0.09687 -0.34028 -0.10197 C -0.34618 -0.10313 -0.35191 -0.10568 -0.35798 -0.10568 C -0.41024 -0.10614 -0.46232 -0.10684 -0.51458 -0.1073 C -0.52396 -0.10869 -0.53264 -0.10939 -0.54166 -0.11263 C -0.55104 -0.15249 -0.54653 -0.15435 -0.54653 -0.21877 " pathEditMode="relative" rAng="0" ptsTypes="ffffffffffffA">
                                      <p:cBhvr>
                                        <p:cTn id="66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-885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3059 C -0.01805 -0.03175 -0.02378 -0.03082 -0.02777 -0.035 C -0.02934 -0.03662 -0.02951 -0.04009 -0.03107 -0.04172 C -0.03298 -0.0438 -0.03541 -0.04473 -0.03767 -0.04612 C -0.03871 -0.04821 -0.03958 -0.05099 -0.04097 -0.05261 C -0.04392 -0.05608 -0.05069 -0.06142 -0.05069 -0.06118 C -0.05694 -0.0737 -0.05052 -0.06373 -0.05885 -0.06999 C -0.06701 -0.07602 -0.07309 -0.08389 -0.08194 -0.0876 C -0.09253 -0.0971 -0.10573 -0.09873 -0.11788 -0.1029 C -0.11961 -0.10359 -0.12118 -0.10522 -0.12291 -0.10522 C -0.17916 -0.10661 -0.23541 -0.10684 -0.29166 -0.1073 C -0.38507 -0.10823 -0.47864 -0.10869 -0.57205 -0.10939 C -0.58871 -0.15365 -0.59826 -0.22758 -0.57205 -0.26257 " pathEditMode="relative" rAng="0" ptsTypes="ffffffffffffA">
                                      <p:cBhvr>
                                        <p:cTn id="68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71" y="-1161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947 C -0.01667 -0.02364 -0.02205 -0.04334 -0.03611 -0.05446 C -0.05104 -0.06628 -0.06354 -0.07625 -0.08038 -0.08297 C -0.1118 -0.09548 -0.14965 -0.09548 -0.18194 -0.09618 C -0.25417 -0.09757 -0.32621 -0.09757 -0.39844 -0.09826 C -0.4776 -0.10939 -0.55521 -0.10383 -0.63611 -0.10475 C -0.64566 -0.13048 -0.64132 -0.15921 -0.61962 -0.16825 C -0.61094 -0.17706 -0.5934 -0.19351 -0.5934 -0.20997 " pathEditMode="relative" rAng="0" ptsTypes="fffffffA">
                                      <p:cBhvr>
                                        <p:cTn id="70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952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3476 C -0.00399 -0.03546 -0.00781 -0.03476 -0.01059 -0.03708 C -0.01163 -0.03801 -0.02882 -0.0642 -0.03194 -0.06559 C -0.04913 -0.073 -0.06788 -0.08899 -0.08593 -0.09177 C -0.10225 -0.09432 -0.11875 -0.09479 -0.13507 -0.09618 C -0.14288 -0.09687 -0.1585 -0.09826 -0.1585 -0.09803 C -0.18125 -0.10359 -0.20399 -0.10359 -0.22708 -0.10498 C -0.33784 -0.11773 -0.45086 -0.11263 -0.56145 -0.11356 C -0.58767 -0.11518 -0.6125 -0.11866 -0.63836 -0.12237 C -0.64427 -0.12491 -0.6493 -0.12746 -0.65486 -0.13117 C -0.65642 -0.13975 -0.65972 -0.14485 -0.66145 -0.15296 C -0.66371 -0.16315 -0.66562 -0.17335 -0.66788 -0.18355 C -0.67326 -0.20881 -0.67656 -0.23546 -0.68263 -0.26026 C -0.68402 -0.26582 -0.68732 -0.27926 -0.68923 -0.28436 C -0.69288 -0.29409 -0.69253 -0.28737 -0.69253 -0.29316 " pathEditMode="relative" rAng="0" ptsTypes="ffffffffffffffA">
                                      <p:cBhvr>
                                        <p:cTn id="72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8" y="-12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9" grpId="0" animBg="1"/>
      <p:bldP spid="4120" grpId="0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 animBg="1"/>
      <p:bldP spid="4131" grpId="0" animBg="1"/>
      <p:bldP spid="4132" grpId="0" animBg="1"/>
      <p:bldP spid="4133" grpId="0" animBg="1"/>
      <p:bldP spid="4143" grpId="0" animBg="1"/>
      <p:bldP spid="4144" grpId="0" animBg="1"/>
      <p:bldP spid="4145" grpId="0" animBg="1"/>
      <p:bldP spid="4149" grpId="0" animBg="1"/>
      <p:bldP spid="4150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/>
          <a:lstStyle/>
          <a:p>
            <a:r>
              <a:rPr lang="ru-RU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Переробка</a:t>
            </a: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284984"/>
            <a:ext cx="3456384" cy="3173498"/>
          </a:xfrm>
          <a:prstGeom prst="ellipse">
            <a:avLst/>
          </a:prstGeom>
          <a:solidFill>
            <a:schemeClr val="bg1">
              <a:alpha val="0"/>
            </a:schemeClr>
          </a:solidFill>
          <a:ln w="123825" cap="rnd" cmpd="tri"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393305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uk-UA" b="1" dirty="0" smtClean="0"/>
              <a:t>Що таке нафта?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uk-UA" b="1" dirty="0" smtClean="0"/>
              <a:t>Її склад</a:t>
            </a:r>
            <a:r>
              <a:rPr lang="ru-RU" b="1" dirty="0" smtClean="0"/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uk-UA" b="1" dirty="0" smtClean="0"/>
              <a:t>Методи переробки.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uk-UA" b="1" dirty="0" smtClean="0"/>
              <a:t>Нафта у світі і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215351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3" name="AutoShape 35"/>
          <p:cNvSpPr>
            <a:spLocks noChangeArrowheads="1"/>
          </p:cNvSpPr>
          <p:nvPr/>
        </p:nvSpPr>
        <p:spPr bwMode="auto">
          <a:xfrm>
            <a:off x="539750" y="2565400"/>
            <a:ext cx="1944688" cy="3022600"/>
          </a:xfrm>
          <a:prstGeom prst="can">
            <a:avLst>
              <a:gd name="adj" fmla="val 3885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84" name="AutoShape 36"/>
          <p:cNvSpPr>
            <a:spLocks noChangeArrowheads="1"/>
          </p:cNvSpPr>
          <p:nvPr/>
        </p:nvSpPr>
        <p:spPr bwMode="auto">
          <a:xfrm>
            <a:off x="2124075" y="4724400"/>
            <a:ext cx="11525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85" name="AutoShape 37"/>
          <p:cNvSpPr>
            <a:spLocks noChangeArrowheads="1"/>
          </p:cNvSpPr>
          <p:nvPr/>
        </p:nvSpPr>
        <p:spPr bwMode="auto">
          <a:xfrm>
            <a:off x="2339975" y="3141663"/>
            <a:ext cx="1368425" cy="93662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3203575" y="476250"/>
            <a:ext cx="2016125" cy="42481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87" name="AutoShape 39"/>
          <p:cNvSpPr>
            <a:spLocks noChangeArrowheads="1"/>
          </p:cNvSpPr>
          <p:nvPr/>
        </p:nvSpPr>
        <p:spPr bwMode="auto">
          <a:xfrm>
            <a:off x="4427538" y="3141663"/>
            <a:ext cx="2663825" cy="719137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27688" name="AutoShape 40"/>
          <p:cNvSpPr>
            <a:spLocks noChangeArrowheads="1"/>
          </p:cNvSpPr>
          <p:nvPr/>
        </p:nvSpPr>
        <p:spPr bwMode="auto">
          <a:xfrm>
            <a:off x="4427538" y="2420938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27689" name="AutoShape 41"/>
          <p:cNvSpPr>
            <a:spLocks noChangeArrowheads="1"/>
          </p:cNvSpPr>
          <p:nvPr/>
        </p:nvSpPr>
        <p:spPr bwMode="auto">
          <a:xfrm>
            <a:off x="4427538" y="333375"/>
            <a:ext cx="2663825" cy="574675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27690" name="AutoShape 42"/>
          <p:cNvSpPr>
            <a:spLocks noChangeArrowheads="1"/>
          </p:cNvSpPr>
          <p:nvPr/>
        </p:nvSpPr>
        <p:spPr bwMode="auto">
          <a:xfrm>
            <a:off x="4427538" y="981075"/>
            <a:ext cx="2663825" cy="647700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27691" name="AutoShape 43"/>
          <p:cNvSpPr>
            <a:spLocks noChangeArrowheads="1"/>
          </p:cNvSpPr>
          <p:nvPr/>
        </p:nvSpPr>
        <p:spPr bwMode="auto">
          <a:xfrm>
            <a:off x="4427538" y="1700213"/>
            <a:ext cx="2663825" cy="649287"/>
          </a:xfrm>
          <a:prstGeom prst="flowChartMagneticDrum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47813" y="4149725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403350" y="3644900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1547813" y="4365625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1547813" y="3357563"/>
            <a:ext cx="287337" cy="287337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403350" y="3933825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1042988" y="3644900"/>
            <a:ext cx="287337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1403350" y="3141663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1116013" y="3284538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1258888" y="4437063"/>
            <a:ext cx="287337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1187450" y="4221163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1979613" y="3213100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1763713" y="393382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1331913" y="33575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1042988" y="42211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1187450" y="3644900"/>
            <a:ext cx="287338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051050" y="3573463"/>
            <a:ext cx="287338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1979613" y="3357563"/>
            <a:ext cx="287337" cy="28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195513" y="4076700"/>
            <a:ext cx="287337" cy="2873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2124075" y="3860800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2051050" y="4076700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1692275" y="3429000"/>
            <a:ext cx="287338" cy="2873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908175" y="4365625"/>
            <a:ext cx="287338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763713" y="3213100"/>
            <a:ext cx="287337" cy="2873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1835150" y="3500438"/>
            <a:ext cx="287338" cy="2873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1619250" y="3716338"/>
            <a:ext cx="287338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1042988" y="3933825"/>
            <a:ext cx="287337" cy="2873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1763713" y="4221163"/>
            <a:ext cx="287337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1908175" y="3789363"/>
            <a:ext cx="287338" cy="287337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1187450" y="3933825"/>
            <a:ext cx="287338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1116013" y="3429000"/>
            <a:ext cx="287337" cy="28733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94" name="Oval 46"/>
          <p:cNvSpPr>
            <a:spLocks noChangeArrowheads="1"/>
          </p:cNvSpPr>
          <p:nvPr/>
        </p:nvSpPr>
        <p:spPr bwMode="auto">
          <a:xfrm>
            <a:off x="1763713" y="4437063"/>
            <a:ext cx="287337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95" name="Oval 47"/>
          <p:cNvSpPr>
            <a:spLocks noChangeArrowheads="1"/>
          </p:cNvSpPr>
          <p:nvPr/>
        </p:nvSpPr>
        <p:spPr bwMode="auto">
          <a:xfrm>
            <a:off x="1476375" y="4724400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96" name="Oval 48"/>
          <p:cNvSpPr>
            <a:spLocks noChangeArrowheads="1"/>
          </p:cNvSpPr>
          <p:nvPr/>
        </p:nvSpPr>
        <p:spPr bwMode="auto">
          <a:xfrm>
            <a:off x="1692275" y="4652963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1476375" y="4508500"/>
            <a:ext cx="287338" cy="287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="0">
              <a:solidFill>
                <a:srgbClr val="CCECFF"/>
              </a:solidFill>
            </a:endParaRPr>
          </a:p>
        </p:txBody>
      </p:sp>
      <p:sp>
        <p:nvSpPr>
          <p:cNvPr id="27698" name="Oval 50"/>
          <p:cNvSpPr>
            <a:spLocks noChangeArrowheads="1"/>
          </p:cNvSpPr>
          <p:nvPr/>
        </p:nvSpPr>
        <p:spPr bwMode="auto">
          <a:xfrm>
            <a:off x="1258888" y="4652963"/>
            <a:ext cx="287337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3995738" y="5135563"/>
            <a:ext cx="473398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altLang="ru-RU" sz="2800" b="1" i="1" dirty="0" err="1">
                <a:solidFill>
                  <a:srgbClr val="53FA00"/>
                </a:solidFill>
              </a:rPr>
              <a:t>Газова</a:t>
            </a:r>
            <a:r>
              <a:rPr lang="ru-RU" altLang="ru-RU" sz="2800" b="1" i="1" dirty="0">
                <a:solidFill>
                  <a:srgbClr val="53FA00"/>
                </a:solidFill>
              </a:rPr>
              <a:t> </a:t>
            </a:r>
            <a:r>
              <a:rPr lang="ru-RU" altLang="ru-RU" sz="2800" b="1" i="1" dirty="0" err="1">
                <a:solidFill>
                  <a:srgbClr val="53FA00"/>
                </a:solidFill>
              </a:rPr>
              <a:t>фракція</a:t>
            </a:r>
            <a:r>
              <a:rPr lang="en-US" altLang="ru-RU" sz="2800" b="1" i="1" dirty="0">
                <a:solidFill>
                  <a:srgbClr val="53FA00"/>
                </a:solidFill>
              </a:rPr>
              <a:t> (t</a:t>
            </a:r>
            <a:r>
              <a:rPr lang="uk-UA" altLang="ru-RU" sz="2800" b="1" i="1" baseline="-25000" dirty="0">
                <a:solidFill>
                  <a:srgbClr val="53FA00"/>
                </a:solidFill>
              </a:rPr>
              <a:t>кип</a:t>
            </a:r>
            <a:r>
              <a:rPr lang="ru-RU" altLang="ru-RU" sz="2800" b="1" i="1" dirty="0">
                <a:solidFill>
                  <a:srgbClr val="53FA00"/>
                </a:solidFill>
              </a:rPr>
              <a:t> до 400</a:t>
            </a:r>
            <a:r>
              <a:rPr lang="ru-RU" altLang="ru-RU" sz="2800" b="1" i="1" baseline="30000" dirty="0">
                <a:solidFill>
                  <a:srgbClr val="53FA00"/>
                </a:solidFill>
              </a:rPr>
              <a:t>0</a:t>
            </a:r>
            <a:r>
              <a:rPr lang="ru-RU" altLang="ru-RU" sz="2800" b="1" i="1" dirty="0">
                <a:solidFill>
                  <a:srgbClr val="53FA00"/>
                </a:solidFill>
              </a:rPr>
              <a:t>С</a:t>
            </a:r>
            <a:r>
              <a:rPr lang="en-US" altLang="ru-RU" sz="2800" b="1" i="1" dirty="0">
                <a:solidFill>
                  <a:srgbClr val="53FA00"/>
                </a:solidFill>
              </a:rPr>
              <a:t>)</a:t>
            </a:r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2811311" y="5728327"/>
            <a:ext cx="599715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altLang="ru-RU" sz="2400" b="1" i="1" dirty="0" err="1">
                <a:solidFill>
                  <a:srgbClr val="FF0066"/>
                </a:solidFill>
              </a:rPr>
              <a:t>Газолінова</a:t>
            </a:r>
            <a:r>
              <a:rPr lang="ru-RU" altLang="ru-RU" sz="2400" b="1" i="1" dirty="0">
                <a:solidFill>
                  <a:srgbClr val="FF0066"/>
                </a:solidFill>
              </a:rPr>
              <a:t> </a:t>
            </a:r>
            <a:r>
              <a:rPr lang="ru-RU" altLang="ru-RU" sz="2400" b="1" i="1" dirty="0" err="1">
                <a:solidFill>
                  <a:srgbClr val="FF0066"/>
                </a:solidFill>
              </a:rPr>
              <a:t>фракція</a:t>
            </a:r>
            <a:r>
              <a:rPr lang="ru-RU" altLang="ru-RU" sz="2400" b="1" i="1" dirty="0">
                <a:solidFill>
                  <a:srgbClr val="FF0066"/>
                </a:solidFill>
              </a:rPr>
              <a:t> </a:t>
            </a:r>
            <a:r>
              <a:rPr lang="ru-RU" altLang="ru-RU" sz="2400" b="1" i="1" dirty="0" err="1">
                <a:solidFill>
                  <a:srgbClr val="FF0066"/>
                </a:solidFill>
              </a:rPr>
              <a:t>бензинів</a:t>
            </a:r>
            <a:r>
              <a:rPr lang="ru-RU" altLang="ru-RU" sz="2400" b="1" i="1" dirty="0">
                <a:solidFill>
                  <a:srgbClr val="FF0066"/>
                </a:solidFill>
              </a:rPr>
              <a:t> (</a:t>
            </a:r>
            <a:r>
              <a:rPr lang="en-US" altLang="ru-RU" sz="2400" b="1" i="1" dirty="0">
                <a:solidFill>
                  <a:srgbClr val="FF0066"/>
                </a:solidFill>
              </a:rPr>
              <a:t>t</a:t>
            </a:r>
            <a:r>
              <a:rPr lang="uk-UA" altLang="ru-RU" sz="2400" b="1" i="1" baseline="-25000" dirty="0">
                <a:solidFill>
                  <a:srgbClr val="FF0066"/>
                </a:solidFill>
              </a:rPr>
              <a:t>кип</a:t>
            </a:r>
            <a:r>
              <a:rPr lang="ru-RU" altLang="ru-RU" sz="2400" b="1" i="1" dirty="0">
                <a:solidFill>
                  <a:srgbClr val="FF0066"/>
                </a:solidFill>
              </a:rPr>
              <a:t> 40-1800 </a:t>
            </a:r>
            <a:r>
              <a:rPr lang="ru-RU" altLang="ru-RU" sz="2400" b="1" i="1" baseline="30000" dirty="0">
                <a:solidFill>
                  <a:srgbClr val="FF0066"/>
                </a:solidFill>
              </a:rPr>
              <a:t>0</a:t>
            </a:r>
            <a:r>
              <a:rPr lang="en-US" altLang="ru-RU" sz="2400" b="1" i="1" dirty="0">
                <a:solidFill>
                  <a:srgbClr val="FF0066"/>
                </a:solidFill>
              </a:rPr>
              <a:t>C)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4140200" y="5373688"/>
            <a:ext cx="4668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i="1" dirty="0" err="1"/>
              <a:t>Лігроїнова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фракція</a:t>
            </a:r>
            <a:r>
              <a:rPr lang="ru-RU" altLang="ru-RU" sz="2400" b="1" i="1" dirty="0"/>
              <a:t> (</a:t>
            </a:r>
            <a:r>
              <a:rPr lang="en-US" altLang="ru-RU" sz="2400" b="1" i="1" dirty="0"/>
              <a:t>t</a:t>
            </a:r>
            <a:r>
              <a:rPr lang="uk-UA" altLang="ru-RU" sz="2400" b="1" i="1" baseline="-25000" dirty="0"/>
              <a:t>кип</a:t>
            </a:r>
            <a:r>
              <a:rPr lang="ru-RU" altLang="ru-RU" sz="2400" b="1" i="1" dirty="0"/>
              <a:t> 150-2500</a:t>
            </a:r>
            <a:r>
              <a:rPr lang="ru-RU" altLang="ru-RU" sz="2400" b="1" i="1" baseline="30000" dirty="0"/>
              <a:t>0</a:t>
            </a:r>
            <a:r>
              <a:rPr lang="ru-RU" altLang="ru-RU" sz="2400" b="1" i="1" dirty="0"/>
              <a:t>С</a:t>
            </a:r>
            <a:r>
              <a:rPr lang="en-US" altLang="ru-RU" sz="2400" b="1" i="1" dirty="0"/>
              <a:t>)</a:t>
            </a:r>
            <a:endParaRPr lang="ru-RU" altLang="ru-RU" sz="2400" b="1" i="1" dirty="0"/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3773334" y="5488262"/>
            <a:ext cx="50401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ru-RU" altLang="ru-RU" sz="2800" b="1" i="1" dirty="0" err="1">
                <a:solidFill>
                  <a:srgbClr val="FF33CC"/>
                </a:solidFill>
              </a:rPr>
              <a:t>Гасова</a:t>
            </a:r>
            <a:r>
              <a:rPr lang="ru-RU" altLang="ru-RU" sz="2800" b="1" i="1" dirty="0">
                <a:solidFill>
                  <a:srgbClr val="FF33CC"/>
                </a:solidFill>
              </a:rPr>
              <a:t> </a:t>
            </a:r>
            <a:r>
              <a:rPr lang="ru-RU" altLang="ru-RU" sz="2800" b="1" i="1" dirty="0" err="1">
                <a:solidFill>
                  <a:srgbClr val="FF33CC"/>
                </a:solidFill>
              </a:rPr>
              <a:t>фракція</a:t>
            </a:r>
            <a:r>
              <a:rPr lang="ru-RU" altLang="ru-RU" sz="2800" b="1" i="1" dirty="0">
                <a:solidFill>
                  <a:srgbClr val="FF33CC"/>
                </a:solidFill>
              </a:rPr>
              <a:t> (</a:t>
            </a:r>
            <a:r>
              <a:rPr lang="en-US" altLang="ru-RU" sz="2800" b="1" i="1" dirty="0">
                <a:solidFill>
                  <a:srgbClr val="FF33CC"/>
                </a:solidFill>
              </a:rPr>
              <a:t>t</a:t>
            </a:r>
            <a:r>
              <a:rPr lang="uk-UA" altLang="ru-RU" sz="2800" b="1" i="1" baseline="-25000" dirty="0">
                <a:solidFill>
                  <a:srgbClr val="FF33CC"/>
                </a:solidFill>
              </a:rPr>
              <a:t>кип</a:t>
            </a:r>
            <a:r>
              <a:rPr lang="ru-RU" altLang="ru-RU" sz="2800" b="1" i="1" dirty="0">
                <a:solidFill>
                  <a:srgbClr val="FF33CC"/>
                </a:solidFill>
              </a:rPr>
              <a:t> 180-3000</a:t>
            </a:r>
            <a:r>
              <a:rPr lang="ru-RU" altLang="ru-RU" sz="2800" b="1" i="1" baseline="30000" dirty="0">
                <a:solidFill>
                  <a:srgbClr val="FF33CC"/>
                </a:solidFill>
              </a:rPr>
              <a:t>0</a:t>
            </a:r>
            <a:r>
              <a:rPr lang="ru-RU" altLang="ru-RU" sz="2800" b="1" i="1" dirty="0">
                <a:solidFill>
                  <a:srgbClr val="FF33CC"/>
                </a:solidFill>
              </a:rPr>
              <a:t>С</a:t>
            </a:r>
            <a:r>
              <a:rPr lang="ru-RU" altLang="ru-RU" sz="2400" b="1" i="1" dirty="0"/>
              <a:t>)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3026334" y="5940693"/>
            <a:ext cx="5787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i="1" dirty="0" err="1">
                <a:solidFill>
                  <a:srgbClr val="660066"/>
                </a:solidFill>
              </a:rPr>
              <a:t>Дизельне</a:t>
            </a:r>
            <a:r>
              <a:rPr lang="ru-RU" altLang="ru-RU" sz="3200" b="1" i="1" dirty="0">
                <a:solidFill>
                  <a:srgbClr val="660066"/>
                </a:solidFill>
              </a:rPr>
              <a:t> </a:t>
            </a:r>
            <a:r>
              <a:rPr lang="ru-RU" altLang="ru-RU" sz="3200" b="1" i="1" dirty="0" err="1">
                <a:solidFill>
                  <a:srgbClr val="660066"/>
                </a:solidFill>
              </a:rPr>
              <a:t>пальне</a:t>
            </a:r>
            <a:r>
              <a:rPr lang="ru-RU" altLang="ru-RU" sz="3200" b="1" i="1" dirty="0">
                <a:solidFill>
                  <a:srgbClr val="660066"/>
                </a:solidFill>
              </a:rPr>
              <a:t> (</a:t>
            </a:r>
            <a:r>
              <a:rPr lang="en-US" altLang="ru-RU" sz="3200" b="1" i="1" dirty="0">
                <a:solidFill>
                  <a:srgbClr val="660066"/>
                </a:solidFill>
              </a:rPr>
              <a:t>t</a:t>
            </a:r>
            <a:r>
              <a:rPr lang="uk-UA" altLang="ru-RU" sz="3200" b="1" i="1" baseline="-25000" dirty="0">
                <a:solidFill>
                  <a:srgbClr val="660066"/>
                </a:solidFill>
              </a:rPr>
              <a:t>кип</a:t>
            </a:r>
            <a:r>
              <a:rPr lang="uk-UA" altLang="ru-RU" sz="3200" b="1" i="1" dirty="0">
                <a:solidFill>
                  <a:srgbClr val="660066"/>
                </a:solidFill>
              </a:rPr>
              <a:t> </a:t>
            </a:r>
            <a:r>
              <a:rPr lang="ru-RU" altLang="ru-RU" sz="3200" b="1" i="1" dirty="0">
                <a:solidFill>
                  <a:srgbClr val="660066"/>
                </a:solidFill>
              </a:rPr>
              <a:t>200-3300</a:t>
            </a:r>
            <a:r>
              <a:rPr lang="ru-RU" altLang="ru-RU" sz="3200" b="1" i="1" baseline="30000" dirty="0">
                <a:solidFill>
                  <a:srgbClr val="660066"/>
                </a:solidFill>
              </a:rPr>
              <a:t>0</a:t>
            </a:r>
            <a:r>
              <a:rPr lang="ru-RU" altLang="ru-RU" sz="3200" b="1" i="1" dirty="0">
                <a:solidFill>
                  <a:srgbClr val="660066"/>
                </a:solidFill>
              </a:rPr>
              <a:t>С)</a:t>
            </a: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4644008" y="4100585"/>
            <a:ext cx="43561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Мазут-</a:t>
            </a:r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залишок</a:t>
            </a:r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після</a:t>
            </a:r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 перегонки </a:t>
            </a:r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нафти</a:t>
            </a:r>
            <a:r>
              <a:rPr lang="en-US" altLang="ru-RU" sz="2100" b="1" i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uk-UA" altLang="ru-RU" sz="2100" b="1" i="1" dirty="0">
                <a:solidFill>
                  <a:schemeClr val="tx2">
                    <a:lumMod val="75000"/>
                  </a:schemeClr>
                </a:solidFill>
              </a:rPr>
              <a:t> який</a:t>
            </a:r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разділяють</a:t>
            </a:r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фракції</a:t>
            </a:r>
            <a:r>
              <a:rPr lang="en-US" altLang="ru-RU" sz="2100" b="1" i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altLang="ru-RU" sz="21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Солярова</a:t>
            </a:r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олія</a:t>
            </a:r>
            <a:endParaRPr lang="ru-RU" altLang="ru-RU" sz="21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altLang="ru-RU" sz="2100" b="1" i="1" dirty="0">
                <a:solidFill>
                  <a:schemeClr val="tx2">
                    <a:lumMod val="75000"/>
                  </a:schemeClr>
                </a:solidFill>
              </a:rPr>
              <a:t>Мастила</a:t>
            </a:r>
            <a:endParaRPr lang="ru-RU" altLang="ru-RU" sz="21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Вазелін</a:t>
            </a:r>
            <a:endParaRPr lang="ru-RU" altLang="ru-RU" sz="21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Парафін</a:t>
            </a:r>
            <a:endParaRPr lang="ru-RU" altLang="ru-RU" sz="21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Гудрон - </a:t>
            </a:r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залишок</a:t>
            </a:r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після</a:t>
            </a:r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100" b="1" i="1" dirty="0" err="1">
                <a:solidFill>
                  <a:schemeClr val="tx2">
                    <a:lumMod val="75000"/>
                  </a:schemeClr>
                </a:solidFill>
              </a:rPr>
              <a:t>відгонки</a:t>
            </a:r>
            <a:r>
              <a:rPr lang="ru-RU" altLang="ru-RU" sz="2100" b="1" i="1" dirty="0">
                <a:solidFill>
                  <a:schemeClr val="tx2">
                    <a:lumMod val="75000"/>
                  </a:schemeClr>
                </a:solidFill>
              </a:rPr>
              <a:t> мазуту.</a:t>
            </a:r>
          </a:p>
        </p:txBody>
      </p:sp>
      <p:pic>
        <p:nvPicPr>
          <p:cNvPr id="27707" name="Picture 59" descr="огон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73688"/>
            <a:ext cx="19431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066 C 0.01041 0.02155 0.02101 0.05353 0.05399 0.05956 C 0.08698 0.06582 0.17778 0.09478 0.19826 0.02549 C 0.21875 -0.0438 0.13229 -0.2876 0.17708 -0.35643 C 0.22187 -0.42526 0.41614 -0.38239 0.46719 -0.38865 C 0.51823 -0.39467 0.50087 -0.39374 0.48351 -0.39282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-154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9594E-6 C 0.09722 0.00255 0.19444 0.0051 0.23784 -0.0241 C 0.28124 -0.0533 0.25798 -0.10892 0.26076 -0.17497 C 0.26354 -0.24102 0.2526 -0.37126 0.25416 -0.42016 C 0.25572 -0.46906 0.23298 -0.46118 0.27048 -0.46814 C 0.30798 -0.47509 0.3934 -0.46837 0.47881 -0.46165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25608E-6 C 0.02326 -0.01877 0.04652 -0.03754 0.07378 -0.04774 C 0.10104 -0.0577 0.13993 -0.0292 0.16371 -0.06048 C 0.1875 -0.09177 0.20694 -0.16894 0.21614 -0.23545 C 0.22534 -0.30197 0.18576 -0.41552 0.21944 -0.46002 C 0.25312 -0.50452 0.33524 -0.50405 0.41771 -0.5033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252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99768E-6 C 0.00017 -0.038 0.00034 -0.07578 0.03941 -0.09849 C 0.07847 -0.1212 0.20677 -0.06674 0.23437 -0.13557 C 0.26198 -0.2044 0.18003 -0.44449 0.20486 -0.51193 C 0.22968 -0.57937 0.30659 -0.5599 0.38368 -0.54044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3 C 0.04358 -0.03638 0.08715 -0.07161 0.13472 -0.09502 C 0.18229 -0.11842 0.26441 -0.07485 0.28542 -0.14113 C 0.30642 -0.20741 0.24201 -0.42966 0.26094 -0.49339 C 0.27986 -0.55713 0.33923 -0.54067 0.39861 -0.5239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13" y="-278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5608E-6 C 0.06962 -0.0234 0.13941 -0.04658 0.19271 -0.05886 C 0.24653 -0.07091 0.30746 -0.00301 0.321 -0.07253 C 0.33472 -0.14183 0.23437 -0.40533 0.27396 -0.47601 C 0.31371 -0.54646 0.5118 -0.49177 0.55937 -0.4961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-27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9594E-6 C 0.00191 -0.03175 0.00382 -0.0635 0.03281 -0.0788 C 0.0618 -0.09409 0.15312 -0.0394 0.17378 -0.09201 C 0.19444 -0.14462 0.14201 -0.34114 0.15729 -0.39398 C 0.17257 -0.44682 0.2191 -0.42805 0.26562 -0.40927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971E-6 C 0.08976 0.00509 0.17969 0.01042 0.20816 -0.04149 C 0.23663 -0.0934 0.12378 -0.26119 0.17048 -0.31078 C 0.21719 -0.36038 0.35278 -0.34972 0.48837 -0.33906 " pathEditMode="relative" ptsTypes="aaaA">
                                      <p:cBhvr>
                                        <p:cTn id="66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209 C 0.08767 0.03383 0.17569 0.06999 0.20347 0.02711 C 0.23125 -0.01553 0.14583 -0.20255 0.16701 -0.25887 C 0.18819 -0.31518 0.25955 -0.3131 0.3309 -0.31078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1205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5145E-6 C 0.11354 0.0343 0.22725 0.06883 0.26389 0.0241 C 0.30052 -0.02063 0.17916 -0.21321 0.21961 -0.26906 C 0.26007 -0.32491 0.38333 -0.31796 0.50659 -0.31078 " pathEditMode="relative" ptsTypes="aaaA">
                                      <p:cBhvr>
                                        <p:cTn id="70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3975E-6 C 0.11962 0.01807 0.23941 0.03638 0.27986 -0.01785 C 0.32031 -0.07161 0.21146 -0.26744 0.24219 -0.32237 C 0.27309 -0.37706 0.36892 -0.36223 0.46476 -0.34717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703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-1.49479E-6 C 0.04948 -0.04055 0.09896 -0.08088 0.14913 -0.10938 C 0.19931 -0.13789 0.28386 -0.11935 0.30157 -0.1708 C 0.31927 -0.22225 0.22292 -0.37242 0.25573 -0.41808 C 0.28854 -0.46373 0.39341 -0.454 0.49827 -0.44426 " pathEditMode="relative" ptsTypes="aaaaA">
                                      <p:cBhvr>
                                        <p:cTn id="74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1599E-7 C 0.08854 0.04542 0.17708 0.09108 0.2099 0.06558 C 0.24271 0.04009 0.14705 -0.11379 0.1967 -0.15319 C 0.24635 -0.19258 0.37726 -0.18169 0.50816 -0.1708 " pathEditMode="relative" ptsTypes="aaaA">
                                      <p:cBhvr>
                                        <p:cTn id="116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8181E-6 C 0.11788 0.03986 0.23576 0.07996 0.2809 0.04913 C 0.32604 0.01854 0.22708 -0.14183 0.27083 -0.18354 C 0.31441 -0.22526 0.42882 -0.2139 0.5434 -0.20231 " pathEditMode="relative" rAng="0" ptsTypes="aaaA">
                                      <p:cBhvr>
                                        <p:cTn id="118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727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95 C 0.0993 0.05353 0.19878 0.1168 0.23611 0.09224 C 0.27343 0.06767 0.19166 -0.11217 0.22326 -0.15597 C 0.25486 -0.19977 0.3401 -0.18517 0.42534 -0.17034 " pathEditMode="relative" rAng="0" ptsTypes="aaaA">
                                      <p:cBhvr>
                                        <p:cTn id="120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319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9.96524E-7 C 0.0184 -0.03847 0.0368 -0.07671 0.04913 -0.09849 C 0.06145 -0.12028 0.04999 -0.12445 0.07378 -0.1314 C 0.09756 -0.13835 0.16892 -0.10521 0.19183 -0.14021 C 0.21475 -0.1752 0.18472 -0.30452 0.21145 -0.34137 C 0.23819 -0.37822 0.29531 -0.36964 0.35242 -0.36107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99305E-6 C 0.05521 -0.05354 0.11059 -0.10707 0.15729 -0.13117 C 0.20399 -0.15528 0.26458 -0.10869 0.28021 -0.14438 C 0.29583 -0.18007 0.23402 -0.31078 0.25069 -0.34577 C 0.26736 -0.38077 0.32378 -0.36779 0.38021 -0.35458 " pathEditMode="relative" ptsTypes="aaaaA">
                                      <p:cBhvr>
                                        <p:cTn id="124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24 C 0.08715 0.02479 0.17431 0.05005 0.20851 0.01297 C 0.24253 -0.02387 0.16892 -0.18077 0.20503 -0.22179 C 0.24115 -0.26258 0.33316 -0.24774 0.42535 -0.23268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1061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02086E-6 C 0.11494 0.0241 0.23004 0.04821 0.27379 0.0197 C 0.31754 -0.0088 0.22744 -0.13627 0.26233 -0.1708 C 0.29723 -0.20533 0.44688 -0.1854 0.48352 -0.18818 " pathEditMode="relative" ptsTypes="aaaA">
                                      <p:cBhvr>
                                        <p:cTn id="128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971E-6 C 0.07795 -0.01367 0.15608 -0.02734 0.18524 -0.05469 C 0.21441 -0.08203 0.12639 -0.14322 0.17535 -0.16407 C 0.22431 -0.18493 0.35139 -0.18238 0.47865 -0.1796 " pathEditMode="relative" ptsTypes="aaaA">
                                      <p:cBhvr>
                                        <p:cTn id="170" dur="2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03824 C 0.02691 -0.05261 0.02691 -0.06697 0.05642 -0.07764 C 0.08594 -0.0883 0.18264 -0.08134 0.20399 -0.10174 C 0.22535 -0.12213 0.14514 -0.18123 0.1842 -0.20023 C 0.22326 -0.21923 0.33073 -0.21738 0.43837 -0.21553 " pathEditMode="relative" ptsTypes="aaaaA">
                                      <p:cBhvr>
                                        <p:cTn id="172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9.00348E-6 C 0.12048 -0.00279 0.24097 -0.00532 0.2901 -0.02618 C 0.33923 -0.04704 0.26058 -0.10359 0.29496 -0.12468 C 0.32933 -0.14576 0.46301 -0.14831 0.49652 -0.15318 " pathEditMode="relative" ptsTypes="aaaA">
                                      <p:cBhvr>
                                        <p:cTn id="174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1912E-6 C 0.09844 -0.02433 0.19705 -0.04844 0.24114 -0.08088 C 0.28524 -0.11333 0.23489 -0.17428 0.26406 -0.19467 C 0.29323 -0.21506 0.35486 -0.20927 0.41649 -0.20348 " pathEditMode="relative" ptsTypes="aaaA">
                                      <p:cBhvr>
                                        <p:cTn id="17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6.76709E-6 C 0.09723 0.02224 0.19445 0.04449 0.23108 0.02618 C 0.26771 0.00787 0.20539 -0.08645 0.21962 -0.10939 C 0.23386 -0.13234 0.27501 -0.12214 0.31633 -0.11171 " pathEditMode="relative" ptsTypes="aaaA">
                                      <p:cBhvr>
                                        <p:cTn id="178" dur="2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4.22943E-6 C 0.10781 0.0095 0.21562 0.01924 0.25572 -4.22943E-6 C 0.29583 -0.01923 0.22274 -0.09455 0.24097 -0.1161 C 0.2592 -0.13766 0.31232 -0.13349 0.36562 -0.12908 " pathEditMode="relative" ptsTypes="aaaA">
                                      <p:cBhvr>
                                        <p:cTn id="180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8436E-6 C 0.24653 -0.00556 0.49323 -0.01112 0.59184 -0.01321 " pathEditMode="relative" ptsTypes="aA">
                                      <p:cBhvr>
                                        <p:cTn id="222" dur="2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50637E-6 C 0.15434 -0.01807 0.30868 -0.03615 0.3934 -0.0438 C 0.47812 -0.05145 0.49305 -0.04866 0.50815 -0.04588 " pathEditMode="relative" ptsTypes="aaA">
                                      <p:cBhvr>
                                        <p:cTn id="22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41599E-7 C 0.10416 -0.02989 0.20833 -0.05979 0.28697 -0.07439 C 0.36562 -0.08899 0.41892 -0.08829 0.47221 -0.0876 " pathEditMode="relative" ptsTypes="aaA">
                                      <p:cBhvr>
                                        <p:cTn id="226" dur="2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8575E-6 C 0.01354 -0.04728 0.02726 -0.09432 0.08854 -0.12051 C 0.14983 -0.1467 0.25851 -0.15226 0.36736 -0.15759 " pathEditMode="relative" rAng="0" ptsTypes="aaA">
                                      <p:cBhvr>
                                        <p:cTn id="22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7879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4276E-6 C 0.00208 -0.03244 0.00433 -0.06488 0.06058 -0.08528 C 0.11683 -0.10567 0.22725 -0.11425 0.33767 -0.12259 " pathEditMode="relative" ptsTypes="aaA">
                                      <p:cBhvr>
                                        <p:cTn id="23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8262E-7 C 0.07881 -0.02016 0.15763 -0.04009 0.22465 -0.05237 C 0.29166 -0.06465 0.3467 -0.06952 0.40173 -0.07439 " pathEditMode="relative" ptsTypes="aaA">
                                      <p:cBhvr>
                                        <p:cTn id="232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250" autoRev="1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5" dur="250" autoRev="1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6" dur="250" autoRev="1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50" autoRev="1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50" autoRev="1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0" dur="250" autoRev="1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1" dur="250" autoRev="1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50" autoRev="1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250" autoRev="1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5" dur="250" autoRev="1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6" dur="250" autoRev="1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50" autoRev="1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250" autoRev="1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5" dur="250" autoRev="1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6" dur="250" autoRev="1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250" autoRev="1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59" grpId="1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  <p:bldP spid="27673" grpId="0" animBg="1"/>
      <p:bldP spid="27674" grpId="0" animBg="1"/>
      <p:bldP spid="27675" grpId="0" animBg="1"/>
      <p:bldP spid="27676" grpId="0" animBg="1"/>
      <p:bldP spid="27677" grpId="0" animBg="1"/>
      <p:bldP spid="27678" grpId="0" animBg="1"/>
      <p:bldP spid="27679" grpId="0" animBg="1"/>
      <p:bldP spid="27680" grpId="0" animBg="1"/>
      <p:bldP spid="27681" grpId="0" animBg="1"/>
      <p:bldP spid="27694" grpId="0" animBg="1"/>
      <p:bldP spid="27695" grpId="0" animBg="1"/>
      <p:bldP spid="27696" grpId="0" animBg="1"/>
      <p:bldP spid="27697" grpId="0" animBg="1"/>
      <p:bldP spid="27698" grpId="0" animBg="1"/>
      <p:bldP spid="27699" grpId="0"/>
      <p:bldP spid="27699" grpId="1"/>
      <p:bldP spid="27700" grpId="0"/>
      <p:bldP spid="27700" grpId="1"/>
      <p:bldP spid="27701" grpId="0"/>
      <p:bldP spid="27701" grpId="1"/>
      <p:bldP spid="27702" grpId="0"/>
      <p:bldP spid="27702" grpId="1"/>
      <p:bldP spid="27703" grpId="0"/>
      <p:bldP spid="2770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008062"/>
          </a:xfrm>
        </p:spPr>
        <p:txBody>
          <a:bodyPr/>
          <a:lstStyle/>
          <a:p>
            <a:r>
              <a:rPr lang="ru-RU" altLang="ru-RU" sz="4000" b="1" dirty="0" err="1">
                <a:solidFill>
                  <a:srgbClr val="53FA00"/>
                </a:solidFill>
              </a:rPr>
              <a:t>Застосування</a:t>
            </a:r>
            <a:r>
              <a:rPr lang="ru-RU" altLang="ru-RU" sz="4000" b="1" dirty="0">
                <a:solidFill>
                  <a:srgbClr val="53FA00"/>
                </a:solidFill>
              </a:rPr>
              <a:t> </a:t>
            </a:r>
            <a:r>
              <a:rPr lang="ru-RU" altLang="ru-RU" sz="4000" b="1" dirty="0" err="1">
                <a:solidFill>
                  <a:srgbClr val="53FA00"/>
                </a:solidFill>
              </a:rPr>
              <a:t>фракцій</a:t>
            </a:r>
            <a:r>
              <a:rPr lang="ru-RU" altLang="ru-RU" sz="4000" b="1" dirty="0">
                <a:solidFill>
                  <a:srgbClr val="53FA00"/>
                </a:solidFill>
              </a:rPr>
              <a:t> </a:t>
            </a:r>
            <a:r>
              <a:rPr lang="ru-RU" altLang="ru-RU" sz="4000" b="1" dirty="0" err="1">
                <a:solidFill>
                  <a:srgbClr val="53FA00"/>
                </a:solidFill>
              </a:rPr>
              <a:t>нафти</a:t>
            </a:r>
            <a:r>
              <a:rPr lang="en-US" altLang="ru-RU" sz="4000" b="1" dirty="0">
                <a:solidFill>
                  <a:srgbClr val="53FA00"/>
                </a:solidFill>
              </a:rPr>
              <a:t>:</a:t>
            </a:r>
            <a:endParaRPr lang="ru-RU" altLang="ru-RU" sz="4000" b="1" dirty="0">
              <a:solidFill>
                <a:srgbClr val="53FA00"/>
              </a:solidFill>
            </a:endParaRP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77158"/>
            <a:ext cx="8785225" cy="55451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1" i="1" dirty="0" err="1">
                <a:effectLst/>
              </a:rPr>
              <a:t>Газова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фракція</a:t>
            </a:r>
            <a:r>
              <a:rPr lang="ru-RU" altLang="ru-RU" sz="1800" b="1" i="1" dirty="0">
                <a:effectLst/>
              </a:rPr>
              <a:t> – </a:t>
            </a:r>
            <a:r>
              <a:rPr lang="ru-RU" altLang="ru-RU" sz="1800" b="1" i="1" dirty="0" err="1">
                <a:effectLst/>
              </a:rPr>
              <a:t>хімічна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сировина</a:t>
            </a:r>
            <a:r>
              <a:rPr lang="ru-RU" altLang="ru-RU" sz="1800" b="1" i="1" dirty="0">
                <a:effectLst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1800" b="1" i="1" dirty="0" err="1">
                <a:effectLst/>
              </a:rPr>
              <a:t>Газолінова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фракція</a:t>
            </a:r>
            <a:r>
              <a:rPr lang="ru-RU" altLang="ru-RU" sz="1800" b="1" i="1" dirty="0">
                <a:effectLst/>
              </a:rPr>
              <a:t> - з </a:t>
            </a:r>
            <a:r>
              <a:rPr lang="ru-RU" altLang="ru-RU" sz="1800" b="1" i="1" dirty="0" err="1">
                <a:effectLst/>
              </a:rPr>
              <a:t>неї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отримують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газолін</a:t>
            </a:r>
            <a:r>
              <a:rPr lang="en-US" altLang="ru-RU" sz="1800" b="1" i="1" dirty="0">
                <a:effectLst/>
              </a:rPr>
              <a:t>, </a:t>
            </a:r>
            <a:r>
              <a:rPr lang="ru-RU" altLang="ru-RU" sz="1800" b="1" i="1" dirty="0" err="1">
                <a:effectLst/>
              </a:rPr>
              <a:t>автомобільний</a:t>
            </a:r>
            <a:r>
              <a:rPr lang="ru-RU" altLang="ru-RU" sz="1800" b="1" i="1" dirty="0">
                <a:effectLst/>
              </a:rPr>
              <a:t> та </a:t>
            </a:r>
            <a:r>
              <a:rPr lang="ru-RU" altLang="ru-RU" sz="1800" b="1" i="1" dirty="0" err="1">
                <a:effectLst/>
              </a:rPr>
              <a:t>авіаційний</a:t>
            </a:r>
            <a:r>
              <a:rPr lang="ru-RU" altLang="ru-RU" sz="1800" b="1" i="1" dirty="0">
                <a:effectLst/>
              </a:rPr>
              <a:t> бензин</a:t>
            </a:r>
            <a:r>
              <a:rPr lang="en-US" altLang="ru-RU" sz="1800" b="1" i="1" dirty="0">
                <a:effectLst/>
              </a:rPr>
              <a:t>.</a:t>
            </a:r>
            <a:endParaRPr lang="ru-RU" altLang="ru-RU" sz="1800" b="1" i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ru-RU" altLang="ru-RU" sz="1800" b="1" i="1" dirty="0" err="1">
                <a:effectLst/>
              </a:rPr>
              <a:t>Лігроїнова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фракція</a:t>
            </a:r>
            <a:r>
              <a:rPr lang="uk-UA" altLang="ru-RU" sz="1800" b="1" i="1" dirty="0">
                <a:effectLst/>
              </a:rPr>
              <a:t> - 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пальне</a:t>
            </a:r>
            <a:r>
              <a:rPr lang="ru-RU" altLang="ru-RU" sz="1800" b="1" i="1" dirty="0">
                <a:effectLst/>
              </a:rPr>
              <a:t> для </a:t>
            </a:r>
            <a:r>
              <a:rPr lang="ru-RU" altLang="ru-RU" sz="1800" b="1" i="1" dirty="0" err="1">
                <a:effectLst/>
              </a:rPr>
              <a:t>тракторів</a:t>
            </a:r>
            <a:r>
              <a:rPr lang="ru-RU" altLang="ru-RU" sz="1800" b="1" i="1" dirty="0">
                <a:effectLst/>
              </a:rPr>
              <a:t>, </a:t>
            </a:r>
            <a:r>
              <a:rPr lang="ru-RU" altLang="ru-RU" sz="1800" b="1" i="1" dirty="0" err="1">
                <a:effectLst/>
              </a:rPr>
              <a:t>розчинник</a:t>
            </a:r>
            <a:r>
              <a:rPr lang="ru-RU" altLang="ru-RU" sz="1800" b="1" i="1" dirty="0">
                <a:effectLst/>
              </a:rPr>
              <a:t>; </a:t>
            </a:r>
            <a:r>
              <a:rPr lang="ru-RU" altLang="ru-RU" sz="1800" b="1" i="1" dirty="0" err="1">
                <a:effectLst/>
              </a:rPr>
              <a:t>переробляють</a:t>
            </a:r>
            <a:r>
              <a:rPr lang="ru-RU" altLang="ru-RU" sz="1800" b="1" i="1" dirty="0">
                <a:effectLst/>
              </a:rPr>
              <a:t> на бензин </a:t>
            </a:r>
            <a:r>
              <a:rPr lang="en-US" altLang="ru-RU" sz="1800" b="1" i="1" dirty="0">
                <a:effectLst/>
              </a:rPr>
              <a:t>.</a:t>
            </a:r>
            <a:endParaRPr lang="ru-RU" altLang="ru-RU" sz="1800" b="1" i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ru-RU" altLang="ru-RU" sz="1800" b="1" i="1" dirty="0" err="1">
                <a:effectLst/>
              </a:rPr>
              <a:t>Гасова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фракція</a:t>
            </a:r>
            <a:r>
              <a:rPr lang="ru-RU" altLang="ru-RU" sz="1800" b="1" i="1" dirty="0">
                <a:effectLst/>
              </a:rPr>
              <a:t> </a:t>
            </a:r>
            <a:r>
              <a:rPr lang="uk-UA" altLang="ru-RU" sz="1800" b="1" i="1" dirty="0">
                <a:effectLst/>
              </a:rPr>
              <a:t>-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після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очищення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використовують</a:t>
            </a:r>
            <a:r>
              <a:rPr lang="ru-RU" altLang="ru-RU" sz="1800" b="1" i="1" dirty="0">
                <a:effectLst/>
              </a:rPr>
              <a:t> в </a:t>
            </a:r>
            <a:r>
              <a:rPr lang="ru-RU" altLang="ru-RU" sz="1800" b="1" i="1" dirty="0" err="1">
                <a:effectLst/>
              </a:rPr>
              <a:t>якості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пального</a:t>
            </a:r>
            <a:r>
              <a:rPr lang="ru-RU" altLang="ru-RU" sz="1800" b="1" i="1" dirty="0">
                <a:effectLst/>
              </a:rPr>
              <a:t> для </a:t>
            </a:r>
            <a:r>
              <a:rPr lang="ru-RU" altLang="ru-RU" sz="1800" b="1" i="1" dirty="0" err="1">
                <a:effectLst/>
              </a:rPr>
              <a:t>тракторів</a:t>
            </a:r>
            <a:r>
              <a:rPr lang="en-US" altLang="ru-RU" sz="1800" b="1" i="1" dirty="0">
                <a:effectLst/>
              </a:rPr>
              <a:t>,</a:t>
            </a:r>
            <a:r>
              <a:rPr lang="uk-UA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реактивних</a:t>
            </a:r>
            <a:r>
              <a:rPr lang="ru-RU" altLang="ru-RU" sz="1800" b="1" i="1" dirty="0">
                <a:effectLst/>
              </a:rPr>
              <a:t> </a:t>
            </a:r>
            <a:r>
              <a:rPr lang="ru-RU" altLang="ru-RU" sz="1800" b="1" i="1" dirty="0" err="1">
                <a:effectLst/>
              </a:rPr>
              <a:t>літаків</a:t>
            </a:r>
            <a:r>
              <a:rPr lang="ru-RU" altLang="ru-RU" sz="1800" b="1" i="1" dirty="0">
                <a:effectLst/>
              </a:rPr>
              <a:t> і ракет</a:t>
            </a:r>
            <a:r>
              <a:rPr lang="en-US" altLang="ru-RU" sz="1800" b="1" i="1" dirty="0">
                <a:effectLst/>
              </a:rPr>
              <a:t>.</a:t>
            </a:r>
            <a:endParaRPr lang="uk-UA" altLang="ru-RU" sz="1800" b="1" i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uk-UA" altLang="ru-RU" sz="1800" b="1" i="1" dirty="0">
                <a:effectLst/>
              </a:rPr>
              <a:t>Мазут – котельне рідке пальне.</a:t>
            </a:r>
          </a:p>
          <a:p>
            <a:r>
              <a:rPr lang="uk-UA" altLang="ru-RU" sz="1800" b="1" i="1" dirty="0">
                <a:effectLst/>
              </a:rPr>
              <a:t>Солярове масло - моторне пальне.</a:t>
            </a:r>
          </a:p>
          <a:p>
            <a:r>
              <a:rPr lang="uk-UA" altLang="ru-RU" sz="1800" b="1" i="1" dirty="0">
                <a:effectLst/>
              </a:rPr>
              <a:t>Мастила </a:t>
            </a:r>
            <a:r>
              <a:rPr lang="ru-RU" altLang="ru-RU" sz="1800" b="1" i="1" dirty="0">
                <a:effectLst/>
              </a:rPr>
              <a:t>— </a:t>
            </a:r>
            <a:r>
              <a:rPr lang="uk-UA" altLang="ru-RU" sz="1800" b="1" i="1" dirty="0">
                <a:effectLst/>
              </a:rPr>
              <a:t>для змащення механізмів. </a:t>
            </a:r>
          </a:p>
          <a:p>
            <a:r>
              <a:rPr lang="uk-UA" altLang="ru-RU" sz="1800" b="1" i="1" dirty="0">
                <a:effectLst/>
              </a:rPr>
              <a:t>Вазелін - використовують у медицині. </a:t>
            </a:r>
          </a:p>
          <a:p>
            <a:r>
              <a:rPr lang="uk-UA" altLang="ru-RU" sz="1800" b="1" i="1" dirty="0">
                <a:effectLst/>
              </a:rPr>
              <a:t>Парафін -  застосовують для одержання вищих карбонових кислот, для просочення деревини у виробництві сірників і олівців, для виготовлення свічок, гуталіну і т. д. </a:t>
            </a:r>
          </a:p>
          <a:p>
            <a:r>
              <a:rPr lang="uk-UA" altLang="ru-RU" sz="1800" b="1" i="1" dirty="0">
                <a:effectLst/>
              </a:rPr>
              <a:t>Гудрон </a:t>
            </a:r>
            <a:r>
              <a:rPr lang="ru-RU" altLang="ru-RU" sz="1800" b="1" i="1" dirty="0">
                <a:effectLst/>
              </a:rPr>
              <a:t>— </a:t>
            </a:r>
            <a:r>
              <a:rPr lang="uk-UA" altLang="ru-RU" sz="1800" b="1" i="1" dirty="0">
                <a:effectLst/>
              </a:rPr>
              <a:t>нелетка темна маса, після часткового окиснення його застосовують для одержання асфальту.</a:t>
            </a:r>
            <a:endParaRPr lang="ru-RU" altLang="ru-RU" sz="1800" b="1" i="1" dirty="0">
              <a:effectLst/>
            </a:endParaRPr>
          </a:p>
          <a:p>
            <a:pPr>
              <a:lnSpc>
                <a:spcPct val="90000"/>
              </a:lnSpc>
            </a:pPr>
            <a:endParaRPr lang="ru-RU" altLang="ru-RU" sz="1800" b="1" i="1" dirty="0">
              <a:effectLst/>
            </a:endParaRPr>
          </a:p>
          <a:p>
            <a:pPr>
              <a:lnSpc>
                <a:spcPct val="90000"/>
              </a:lnSpc>
            </a:pPr>
            <a:endParaRPr lang="ru-RU" alt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93692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459432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i="1" u="sng" dirty="0" err="1">
                <a:solidFill>
                  <a:srgbClr val="C00000"/>
                </a:solidFill>
                <a:effectLst/>
              </a:rPr>
              <a:t>Нафтопереробний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 u="sng" dirty="0">
                <a:solidFill>
                  <a:srgbClr val="C00000"/>
                </a:solidFill>
                <a:effectLst/>
              </a:rPr>
              <a:t>завод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830082"/>
            <a:ext cx="6048672" cy="5863067"/>
          </a:xfrm>
          <a:noFill/>
        </p:spPr>
      </p:pic>
      <p:pic>
        <p:nvPicPr>
          <p:cNvPr id="4" name="Picture 4" descr="Рисунок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70814" y="742115"/>
            <a:ext cx="8136905" cy="61034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68084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Світовий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видобуток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0299692"/>
              </p:ext>
            </p:extLst>
          </p:nvPr>
        </p:nvGraphicFramePr>
        <p:xfrm>
          <a:off x="467543" y="1268759"/>
          <a:ext cx="8424936" cy="5342476"/>
        </p:xfrm>
        <a:graphic>
          <a:graphicData uri="http://schemas.openxmlformats.org/drawingml/2006/table">
            <a:tbl>
              <a:tblPr/>
              <a:tblGrid>
                <a:gridCol w="2808312"/>
                <a:gridCol w="2808312"/>
                <a:gridCol w="2808312"/>
              </a:tblGrid>
              <a:tr h="343780">
                <a:tc gridSpan="3"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6865" marR="66865" marT="33430" marB="334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Країна</a:t>
                      </a:r>
                      <a:endParaRPr lang="ru-RU" sz="1800" b="1" dirty="0"/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Видобуток, млн. тонн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Доля світового ринку (%)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Саудівська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b="1" dirty="0" err="1"/>
                        <a:t>Аравія</a:t>
                      </a:r>
                      <a:endParaRPr lang="ru-RU" sz="1800" b="1" dirty="0"/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470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12,7%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Росія</a:t>
                      </a:r>
                      <a:endParaRPr lang="ru-RU" sz="1800" b="1" dirty="0"/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419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11,3%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/>
                        <a:t>США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348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9,4%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Іран</a:t>
                      </a:r>
                      <a:endParaRPr lang="ru-RU" sz="1800" b="1" dirty="0"/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194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5,2%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Мексика</a:t>
                      </a:r>
                      <a:endParaRPr lang="ru-RU" sz="1800" b="1" dirty="0"/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189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5,1%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/>
                        <a:t>Китай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165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4,4%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 err="1" smtClean="0"/>
                        <a:t>Норвгеія</a:t>
                      </a:r>
                      <a:endParaRPr lang="ru-RU" sz="1800" b="1" dirty="0"/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151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4,1%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Венесуела</a:t>
                      </a:r>
                      <a:endParaRPr lang="ru-RU" sz="1800" b="1" dirty="0"/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149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/>
                        <a:t>Канада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138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3,7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Об'єднані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b="1" dirty="0" err="1"/>
                        <a:t>Арабські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b="1" dirty="0" err="1"/>
                        <a:t>Емірати</a:t>
                      </a:r>
                      <a:endParaRPr lang="ru-RU" sz="1800" b="1" dirty="0"/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120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3,2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800" b="1"/>
                        <a:t>Загальна доля світового ринку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1370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36,9%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80">
                <a:tc>
                  <a:txBody>
                    <a:bodyPr/>
                    <a:lstStyle/>
                    <a:p>
                      <a:r>
                        <a:rPr lang="ru-RU" sz="1800" b="1" dirty="0"/>
                        <a:t>Світовий </a:t>
                      </a:r>
                      <a:r>
                        <a:rPr lang="ru-RU" sz="1800" b="1" dirty="0" err="1"/>
                        <a:t>видобуток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b="1" dirty="0" err="1"/>
                        <a:t>нафти</a:t>
                      </a:r>
                      <a:endParaRPr lang="ru-RU" sz="1800" b="1" dirty="0"/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3710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100%</a:t>
                      </a:r>
                    </a:p>
                  </a:txBody>
                  <a:tcPr marL="66865" marR="66865" marT="33430" marB="33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70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1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Нафта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229600" cy="49688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поклади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у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Передкарпатті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Дніпровсько-Донецькій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областях та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шельфі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Чорного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Азовського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морів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Станом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ХХст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початкові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потенційні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оцінювалися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1,33 млрд т, а газового конденсату — 376,2 млн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10-12%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забезпечена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нафтою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власного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435"/>
            <a:ext cx="6120680" cy="373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684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Нафтопродукти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284984"/>
            <a:ext cx="3456384" cy="3173498"/>
          </a:xfrm>
          <a:prstGeom prst="ellipse">
            <a:avLst/>
          </a:prstGeom>
          <a:solidFill>
            <a:schemeClr val="bg1">
              <a:alpha val="0"/>
            </a:schemeClr>
          </a:solidFill>
          <a:ln w="123825" cap="rnd" cmpd="tri"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41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95536" y="2276872"/>
            <a:ext cx="8496300" cy="2310953"/>
          </a:xfrm>
          <a:prstGeom prst="rect">
            <a:avLst/>
          </a:prstGeom>
        </p:spPr>
        <p:txBody>
          <a:bodyPr/>
          <a:lstStyle/>
          <a:p>
            <a:pPr marL="0" indent="442913" algn="ctr" eaLnBrk="1" hangingPunct="1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Нафтопродукти -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суміші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вуглеводнів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, а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також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індивідуальні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хімічні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сполуки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,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які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одержують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з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нафти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і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нафтових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газів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. </a:t>
            </a:r>
          </a:p>
          <a:p>
            <a:pPr marL="0" indent="442913" algn="ctr" eaLnBrk="1" hangingPunct="1"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До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нафтопродуктів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відносяться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різні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види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палива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(бензин,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дизельне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паливо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, гас та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ін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),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мастильні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матеріали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,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розчинники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,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нафтохімічна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сировина</a:t>
            </a:r>
            <a:r>
              <a:rPr lang="ru-RU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1280" y="23262"/>
            <a:ext cx="5887568" cy="1143000"/>
          </a:xfrm>
          <a:noFill/>
          <a:ln>
            <a:noFill/>
          </a:ln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/>
              </a:rPr>
              <a:t>Нафтопродукти</a:t>
            </a:r>
            <a:endParaRPr lang="ru-RU" sz="4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Рисунок 3" descr="oil00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365104"/>
            <a:ext cx="3309934" cy="2186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full_Ak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2699792" cy="207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529408" y="4509120"/>
            <a:ext cx="1584176" cy="1220170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450982" y="1077090"/>
            <a:ext cx="1186206" cy="1106603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Нафтохімікати (</a:t>
            </a: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пластмаси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Асфальт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Дизельне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паливо</a:t>
            </a:r>
            <a:endParaRPr lang="ru-RU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Мазут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Бензин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Гас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Нафтові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масла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Парафін</a:t>
            </a:r>
            <a:endParaRPr lang="ru-RU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Дьоготь</a:t>
            </a:r>
            <a:endParaRPr lang="ru-RU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24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Основні </a:t>
            </a:r>
            <a:r>
              <a:rPr lang="ru-RU" sz="3200" b="1" dirty="0" err="1" smtClean="0"/>
              <a:t>продукти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нафтопереробки</a:t>
            </a:r>
            <a:endParaRPr lang="ru-RU" sz="3200" b="1" dirty="0"/>
          </a:p>
        </p:txBody>
      </p:sp>
      <p:pic>
        <p:nvPicPr>
          <p:cNvPr id="4" name="Рисунок 3" descr="392_300_2253_oil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5" y="4262589"/>
            <a:ext cx="3152621" cy="2333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smaz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775577"/>
            <a:ext cx="2736304" cy="2820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1" y="408391"/>
            <a:ext cx="3203849" cy="2460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dizelnoe_toplivo_149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2388" y="2237854"/>
            <a:ext cx="2777000" cy="2183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9252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5543" y="2405483"/>
            <a:ext cx="2803213" cy="2347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675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4294967295"/>
          </p:nvPr>
        </p:nvSpPr>
        <p:spPr>
          <a:xfrm>
            <a:off x="179388" y="301625"/>
            <a:ext cx="8956675" cy="452596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dirty="0" smtClean="0"/>
              <a:t> </a:t>
            </a:r>
            <a:r>
              <a:rPr lang="uk-UA" altLang="ru-RU" sz="2400" b="1" dirty="0" smtClean="0">
                <a:solidFill>
                  <a:schemeClr val="tx2"/>
                </a:solidFill>
              </a:rPr>
              <a:t>Нафтопродукти широко використовуються як паливо в котельнях для обігріву житлових будинків, промислових підприємств, громадських установ  та  інших приміщень. </a:t>
            </a:r>
            <a:endParaRPr lang="ru-RU" altLang="ru-RU" sz="2400" b="1" dirty="0" smtClean="0">
              <a:solidFill>
                <a:schemeClr val="tx2"/>
              </a:solidFill>
            </a:endParaRPr>
          </a:p>
        </p:txBody>
      </p:sp>
      <p:pic>
        <p:nvPicPr>
          <p:cNvPr id="23555" name="Рисунок 7" descr="http://upload.wikimedia.org/wikipedia/commons/e/ed/Varmeverk1_l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6" y="1823864"/>
            <a:ext cx="8595873" cy="449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4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idx="4294967295"/>
          </p:nvPr>
        </p:nvSpPr>
        <p:spPr>
          <a:xfrm>
            <a:off x="250825" y="476250"/>
            <a:ext cx="8435975" cy="564991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alt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Сільськогосподарська техніка в основному працює на дизельному паливі, яке одержують із нафтопродуктів:</a:t>
            </a:r>
            <a:endParaRPr lang="ru-RU" altLang="ru-RU" sz="32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579" name="Рисунок 16" descr="w09noJD8430PS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13529"/>
            <a:ext cx="7776864" cy="432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6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368" y="404664"/>
            <a:ext cx="7272808" cy="253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 smtClean="0">
                <a:solidFill>
                  <a:schemeClr val="accent4"/>
                </a:solidFill>
              </a:rPr>
              <a:t>На́фта</a:t>
            </a:r>
            <a:r>
              <a:rPr lang="en-US" b="1" dirty="0" smtClean="0">
                <a:solidFill>
                  <a:schemeClr val="accent4"/>
                </a:solidFill>
              </a:rPr>
              <a:t> — </a:t>
            </a:r>
            <a:r>
              <a:rPr lang="vi-VN" b="1" dirty="0" smtClean="0">
                <a:solidFill>
                  <a:schemeClr val="accent4"/>
                </a:solidFill>
              </a:rPr>
              <a:t>горюча </a:t>
            </a:r>
            <a:r>
              <a:rPr lang="uk-UA" b="1" dirty="0" smtClean="0">
                <a:solidFill>
                  <a:schemeClr val="accent4"/>
                </a:solidFill>
              </a:rPr>
              <a:t>корисна копалина</a:t>
            </a:r>
            <a:r>
              <a:rPr lang="vi-VN" b="1" dirty="0" smtClean="0">
                <a:solidFill>
                  <a:schemeClr val="accent4"/>
                </a:solidFill>
              </a:rPr>
              <a:t>, складна </a:t>
            </a:r>
            <a:r>
              <a:rPr lang="uk-UA" b="1" dirty="0" smtClean="0">
                <a:solidFill>
                  <a:schemeClr val="accent4"/>
                </a:solidFill>
              </a:rPr>
              <a:t>суміш вуглеводнів</a:t>
            </a:r>
            <a:r>
              <a:rPr lang="vi-VN" b="1" dirty="0" smtClean="0">
                <a:solidFill>
                  <a:schemeClr val="accent4"/>
                </a:solidFill>
              </a:rPr>
              <a:t> різних класів з невеликою кількістю органічних кисневих, сірчистих і азотних сполук, що являє собою густу маслянисту</a:t>
            </a:r>
            <a:r>
              <a:rPr lang="uk-UA" b="1" dirty="0" smtClean="0">
                <a:solidFill>
                  <a:schemeClr val="accent4"/>
                </a:solidFill>
              </a:rPr>
              <a:t> рідину</a:t>
            </a:r>
            <a:r>
              <a:rPr lang="vi-VN" b="1" dirty="0" smtClean="0">
                <a:solidFill>
                  <a:schemeClr val="accent4"/>
                </a:solidFill>
              </a:rPr>
              <a:t>, від темно-бурого до чорного кольору. Нафта має характерний запах, легша за воду, у воді нерозчинна.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25583"/>
            <a:ext cx="3081722" cy="3101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69599"/>
            <a:ext cx="5264266" cy="29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29613" cy="382905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uk-UA" altLang="ru-RU" smtClean="0"/>
          </a:p>
        </p:txBody>
      </p:sp>
      <p:pic>
        <p:nvPicPr>
          <p:cNvPr id="25603" name="Рисунок 14" descr="Файл: Shell Refu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08" y="1571625"/>
            <a:ext cx="4815889" cy="44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15" descr="Файл: Jet A1 вантажівка заправки dsc04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71624"/>
            <a:ext cx="4740139" cy="44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18485" y="309354"/>
            <a:ext cx="86793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заправки літаків використовується</a:t>
            </a:r>
          </a:p>
          <a:p>
            <a:pPr algn="ctr" eaLnBrk="1" hangingPunct="1"/>
            <a:r>
              <a:rPr lang="uk-UA" alt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авіаційний бензин – більшої якості, ніж автомобільний</a:t>
            </a:r>
            <a:r>
              <a:rPr lang="uk-UA" alt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altLang="ru-RU" dirty="0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33413" y="3386138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uk-UA" altLang="ru-RU" sz="1400">
                <a:latin typeface="Times New Roman" pitchFamily="18" charset="0"/>
                <a:cs typeface="Times New Roman" pitchFamily="18" charset="0"/>
              </a:rPr>
              <a:t>   </a:t>
            </a:r>
            <a:endParaRPr lang="uk-UA" altLang="ru-RU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461169" y="6237312"/>
            <a:ext cx="8510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uk-UA" alt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Авіаційний бензин                                  Заправка літака</a:t>
            </a:r>
            <a:endParaRPr lang="uk-UA" alt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76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56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idx="4294967295"/>
          </p:nvPr>
        </p:nvSpPr>
        <p:spPr>
          <a:xfrm>
            <a:off x="539750" y="5013325"/>
            <a:ext cx="8229600" cy="18446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altLang="ru-RU" sz="2400" b="1" dirty="0" smtClean="0"/>
              <a:t> </a:t>
            </a:r>
            <a:r>
              <a:rPr lang="uk-UA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Автомобіль   </a:t>
            </a:r>
            <a:r>
              <a:rPr lang="en-US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Audi</a:t>
            </a:r>
            <a:r>
              <a:rPr lang="uk-UA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на                    Автомобіль </a:t>
            </a:r>
            <a:r>
              <a:rPr lang="en-US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Honda</a:t>
            </a:r>
            <a:r>
              <a:rPr lang="uk-UA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uk-UA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дизельному паливі                     на бензині</a:t>
            </a:r>
            <a:endParaRPr lang="ru-RU" altLang="ru-RU" sz="28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27" name="Рисунок 9" descr="http://www.fueleconomy.gov/feg/photos/2012_Audi_A3-A3_quat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60851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12" descr="http://www.fueleconomy.gov/feg/photos/2012_Honda_CR-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4275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0" y="3276600"/>
            <a:ext cx="187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uk-UA" altLang="ru-RU" sz="140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uk-UA" altLang="ru-RU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10721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0524304"/>
              </p:ext>
            </p:extLst>
          </p:nvPr>
        </p:nvGraphicFramePr>
        <p:xfrm>
          <a:off x="179512" y="498351"/>
          <a:ext cx="8707237" cy="578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10032037" imgH="6660613" progId="Word.Document.8">
                  <p:embed/>
                </p:oleObj>
              </mc:Choice>
              <mc:Fallback>
                <p:oleObj name="Document" r:id="rId3" imgW="10032037" imgH="66606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98351"/>
                        <a:ext cx="8707237" cy="578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81" name="Group 61"/>
          <p:cNvGraphicFramePr>
            <a:graphicFrameLocks noGrp="1"/>
          </p:cNvGraphicFramePr>
          <p:nvPr/>
        </p:nvGraphicFramePr>
        <p:xfrm>
          <a:off x="684213" y="3284538"/>
          <a:ext cx="1857375" cy="274637"/>
        </p:xfrm>
        <a:graphic>
          <a:graphicData uri="http://schemas.openxmlformats.org/drawingml/2006/table">
            <a:tbl>
              <a:tblPr/>
              <a:tblGrid>
                <a:gridCol w="1857375"/>
              </a:tblGrid>
              <a:tr h="274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3" name="Rectangle 24"/>
          <p:cNvSpPr>
            <a:spLocks noChangeArrowheads="1"/>
          </p:cNvSpPr>
          <p:nvPr/>
        </p:nvSpPr>
        <p:spPr bwMode="auto">
          <a:xfrm>
            <a:off x="3643313" y="3389313"/>
            <a:ext cx="184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/>
              <a:t/>
            </a:r>
            <a:br>
              <a:rPr lang="ru-RU" altLang="ru-RU" sz="1100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20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/>
          <a:lstStyle/>
          <a:p>
            <a:r>
              <a:rPr lang="ru-RU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Охорона</a:t>
            </a: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</a:t>
            </a:r>
            <a:r>
              <a:rPr lang="uk-UA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ілля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284984"/>
            <a:ext cx="3456384" cy="3173498"/>
          </a:xfrm>
          <a:prstGeom prst="ellipse">
            <a:avLst/>
          </a:prstGeom>
          <a:solidFill>
            <a:schemeClr val="bg1">
              <a:alpha val="0"/>
            </a:schemeClr>
          </a:solidFill>
          <a:ln w="123825" cap="rnd" cmpd="tri"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41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8431" y="188640"/>
            <a:ext cx="6400800" cy="928694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Нафта та </a:t>
            </a:r>
            <a:r>
              <a:rPr lang="ru-RU" sz="3000" b="1" dirty="0" err="1" smtClean="0">
                <a:solidFill>
                  <a:srgbClr val="FF0000"/>
                </a:solidFill>
              </a:rPr>
              <a:t>нафтопродукти</a:t>
            </a:r>
            <a:r>
              <a:rPr lang="ru-RU" sz="3000" b="1" dirty="0" smtClean="0">
                <a:solidFill>
                  <a:srgbClr val="FF0000"/>
                </a:solidFill>
              </a:rPr>
              <a:t>: </a:t>
            </a:r>
            <a:r>
              <a:rPr lang="ru-RU" sz="3000" b="1" dirty="0" err="1" smtClean="0">
                <a:solidFill>
                  <a:srgbClr val="FF0000"/>
                </a:solidFill>
              </a:rPr>
              <a:t>негативний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</a:rPr>
              <a:t>вплив</a:t>
            </a:r>
            <a:r>
              <a:rPr lang="ru-RU" sz="3000" b="1" dirty="0" smtClean="0">
                <a:solidFill>
                  <a:srgbClr val="FF0000"/>
                </a:solidFill>
              </a:rPr>
              <a:t> на </a:t>
            </a:r>
            <a:r>
              <a:rPr lang="ru-RU" sz="3000" b="1" dirty="0" err="1" smtClean="0">
                <a:solidFill>
                  <a:srgbClr val="FF0000"/>
                </a:solidFill>
              </a:rPr>
              <a:t>оточуюче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</a:rPr>
              <a:t>середовище</a:t>
            </a:r>
            <a:r>
              <a:rPr lang="ru-RU" sz="3000" b="1" dirty="0" smtClean="0">
                <a:solidFill>
                  <a:srgbClr val="FF0000"/>
                </a:solidFill>
              </a:rPr>
              <a:t>:</a:t>
            </a:r>
          </a:p>
          <a:p>
            <a:pPr algn="l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815" y="1196752"/>
            <a:ext cx="5786462" cy="2800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Транспортні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аварії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Світовому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океані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аварії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міжнародних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нафтомагістралях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викиди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відходів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переробки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нафти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 атмосферу,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ґрунтові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води – все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це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призводить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забруднення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довкілля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змушує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частіше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звертатися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питання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доцільності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такого "перспективного"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прогресу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підвищення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безпеки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нафтової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нафтопереробної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галузі</a:t>
            </a:r>
            <a:endParaRPr lang="ru-RU" sz="2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602" name="Picture 2" descr="D:\lilya\программки\Новая папка\00c1ft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51042"/>
            <a:ext cx="3960440" cy="2640293"/>
          </a:xfrm>
          <a:prstGeom prst="rect">
            <a:avLst/>
          </a:prstGeom>
          <a:noFill/>
        </p:spPr>
      </p:pic>
      <p:pic>
        <p:nvPicPr>
          <p:cNvPr id="25603" name="Picture 3" descr="D:\lilya\программки\Новая папка\exxonvaldez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056" y="3627506"/>
            <a:ext cx="3958378" cy="3063829"/>
          </a:xfrm>
          <a:prstGeom prst="rect">
            <a:avLst/>
          </a:prstGeom>
          <a:noFill/>
        </p:spPr>
      </p:pic>
      <p:pic>
        <p:nvPicPr>
          <p:cNvPr id="25604" name="Picture 4" descr="D:\lilya\программки\Новая папка\20100608_oilypelican_560x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9279" y="1052736"/>
            <a:ext cx="2880343" cy="192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72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lilya\программки\Новая папка\e52f274b266e944c6a207ea3749cc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58513"/>
            <a:ext cx="8005284" cy="5995224"/>
          </a:xfrm>
          <a:prstGeom prst="rect">
            <a:avLst/>
          </a:prstGeom>
          <a:noFill/>
        </p:spPr>
      </p:pic>
      <p:pic>
        <p:nvPicPr>
          <p:cNvPr id="26628" name="Picture 4" descr="D:\lilya\программки\Новая папка\8544839-stand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304" y="1700809"/>
            <a:ext cx="7531448" cy="5017190"/>
          </a:xfrm>
          <a:prstGeom prst="rect">
            <a:avLst/>
          </a:prstGeom>
          <a:noFill/>
        </p:spPr>
      </p:pic>
      <p:pic>
        <p:nvPicPr>
          <p:cNvPr id="6" name="Picture 2" descr="D:\lilya\программки\Новая папка\85e7365601d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258513"/>
            <a:ext cx="8275780" cy="6206836"/>
          </a:xfrm>
          <a:prstGeom prst="rect">
            <a:avLst/>
          </a:prstGeom>
          <a:noFill/>
        </p:spPr>
      </p:pic>
      <p:pic>
        <p:nvPicPr>
          <p:cNvPr id="7" name="Picture 8" descr="C:\Documents and Settings\Admin\Рабочий стол\1568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57" y="-12576"/>
            <a:ext cx="4951500" cy="6790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74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300" b="1" dirty="0" smtClean="0">
                <a:solidFill>
                  <a:srgbClr val="FF0000"/>
                </a:solidFill>
              </a:rPr>
              <a:t>Найбільший </a:t>
            </a:r>
            <a:r>
              <a:rPr lang="uk-UA" sz="3300" b="1" dirty="0">
                <a:solidFill>
                  <a:srgbClr val="FF0000"/>
                </a:solidFill>
              </a:rPr>
              <a:t>в світі викид Нафти - </a:t>
            </a:r>
            <a:r>
              <a:rPr lang="ru-RU" sz="3300" b="1" dirty="0" err="1">
                <a:solidFill>
                  <a:srgbClr val="FF0000"/>
                </a:solidFill>
              </a:rPr>
              <a:t>Викид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нафти</a:t>
            </a:r>
            <a:r>
              <a:rPr lang="ru-RU" sz="3300" b="1" dirty="0">
                <a:solidFill>
                  <a:srgbClr val="FF0000"/>
                </a:solidFill>
              </a:rPr>
              <a:t> з танкера </a:t>
            </a:r>
            <a:r>
              <a:rPr lang="ru-RU" sz="3300" b="1" dirty="0" err="1">
                <a:solidFill>
                  <a:srgbClr val="FF0000"/>
                </a:solidFill>
              </a:rPr>
              <a:t>Ексон</a:t>
            </a:r>
            <a:r>
              <a:rPr lang="ru-RU" sz="3300" b="1" dirty="0">
                <a:solidFill>
                  <a:srgbClr val="FF0000"/>
                </a:solidFill>
              </a:rPr>
              <a:t> </a:t>
            </a:r>
            <a:r>
              <a:rPr lang="ru-RU" sz="3300" b="1" dirty="0" err="1">
                <a:solidFill>
                  <a:srgbClr val="FF0000"/>
                </a:solidFill>
              </a:rPr>
              <a:t>Валдез</a:t>
            </a:r>
            <a:endParaRPr lang="ru-RU" sz="3300" b="1" dirty="0">
              <a:solidFill>
                <a:srgbClr val="FF0000"/>
              </a:solidFill>
            </a:endParaRPr>
          </a:p>
          <a:p>
            <a:r>
              <a:rPr lang="ru-RU" dirty="0" err="1"/>
              <a:t>Викид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з танкера </a:t>
            </a:r>
            <a:r>
              <a:rPr lang="ru-RU" dirty="0" err="1"/>
              <a:t>Ексон</a:t>
            </a:r>
            <a:r>
              <a:rPr lang="ru-RU" dirty="0"/>
              <a:t> </a:t>
            </a:r>
            <a:r>
              <a:rPr lang="ru-RU" dirty="0" err="1"/>
              <a:t>Вальдез</a:t>
            </a:r>
            <a:r>
              <a:rPr lang="ru-RU" dirty="0"/>
              <a:t> - </a:t>
            </a:r>
            <a:r>
              <a:rPr lang="ru-RU" dirty="0" err="1"/>
              <a:t>аварія</a:t>
            </a:r>
            <a:r>
              <a:rPr lang="ru-RU" dirty="0"/>
              <a:t> танкера </a:t>
            </a:r>
            <a:r>
              <a:rPr lang="ru-RU" dirty="0" err="1"/>
              <a:t>компанії</a:t>
            </a:r>
            <a:r>
              <a:rPr lang="ru-RU" dirty="0"/>
              <a:t> </a:t>
            </a:r>
            <a:r>
              <a:rPr lang="ru-RU" dirty="0" err="1"/>
              <a:t>Exxon</a:t>
            </a:r>
            <a:r>
              <a:rPr lang="ru-RU" dirty="0"/>
              <a:t> " </a:t>
            </a:r>
            <a:r>
              <a:rPr lang="ru-RU" dirty="0" err="1"/>
              <a:t>Ексон</a:t>
            </a:r>
            <a:r>
              <a:rPr lang="ru-RU" dirty="0"/>
              <a:t> </a:t>
            </a:r>
            <a:r>
              <a:rPr lang="ru-RU" dirty="0" err="1"/>
              <a:t>Вальдез</a:t>
            </a:r>
            <a:r>
              <a:rPr lang="ru-RU" dirty="0"/>
              <a:t> ". </a:t>
            </a:r>
            <a:r>
              <a:rPr lang="ru-RU" dirty="0" err="1"/>
              <a:t>Аварія</a:t>
            </a:r>
            <a:r>
              <a:rPr lang="ru-RU" dirty="0"/>
              <a:t> </a:t>
            </a:r>
            <a:r>
              <a:rPr lang="ru-RU" dirty="0" err="1"/>
              <a:t>сталася</a:t>
            </a:r>
            <a:r>
              <a:rPr lang="ru-RU" dirty="0"/>
              <a:t> 23 </a:t>
            </a:r>
            <a:r>
              <a:rPr lang="ru-RU" dirty="0" err="1"/>
              <a:t>березня</a:t>
            </a:r>
            <a:r>
              <a:rPr lang="ru-RU" dirty="0"/>
              <a:t> 1989 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 Аляски</a:t>
            </a:r>
            <a:r>
              <a:rPr lang="uk-UA" dirty="0"/>
              <a:t>.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10800000 </a:t>
            </a:r>
            <a:r>
              <a:rPr lang="ru-RU" dirty="0" err="1"/>
              <a:t>галонів</a:t>
            </a:r>
            <a:r>
              <a:rPr lang="ru-RU" dirty="0"/>
              <a:t> </a:t>
            </a:r>
            <a:r>
              <a:rPr lang="ru-RU" dirty="0" err="1"/>
              <a:t>нафти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260 тис. </a:t>
            </a:r>
            <a:r>
              <a:rPr lang="ru-RU" dirty="0" err="1"/>
              <a:t>барелів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40900000 </a:t>
            </a:r>
            <a:r>
              <a:rPr lang="ru-RU" dirty="0" err="1"/>
              <a:t>літрів</a:t>
            </a:r>
            <a:r>
              <a:rPr lang="ru-RU" dirty="0"/>
              <a:t>) </a:t>
            </a:r>
            <a:r>
              <a:rPr lang="ru-RU" dirty="0" err="1"/>
              <a:t>вилилося</a:t>
            </a:r>
            <a:r>
              <a:rPr lang="ru-RU" dirty="0"/>
              <a:t> в море, </a:t>
            </a:r>
            <a:r>
              <a:rPr lang="ru-RU" dirty="0" err="1"/>
              <a:t>утворивши</a:t>
            </a:r>
            <a:r>
              <a:rPr lang="ru-RU" dirty="0"/>
              <a:t> </a:t>
            </a:r>
            <a:r>
              <a:rPr lang="ru-RU" dirty="0" err="1"/>
              <a:t>нафтову</a:t>
            </a:r>
            <a:r>
              <a:rPr lang="ru-RU" dirty="0"/>
              <a:t> </a:t>
            </a:r>
            <a:r>
              <a:rPr lang="ru-RU" dirty="0" err="1"/>
              <a:t>пляму</a:t>
            </a:r>
            <a:r>
              <a:rPr lang="ru-RU" dirty="0"/>
              <a:t> в 28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. </a:t>
            </a:r>
            <a:r>
              <a:rPr lang="ru-RU" dirty="0" err="1"/>
              <a:t>Всього</a:t>
            </a:r>
            <a:r>
              <a:rPr lang="ru-RU" dirty="0"/>
              <a:t> танкер перевозив 54,1 </a:t>
            </a:r>
            <a:r>
              <a:rPr lang="ru-RU" dirty="0" err="1"/>
              <a:t>мільйона</a:t>
            </a:r>
            <a:r>
              <a:rPr lang="ru-RU" dirty="0"/>
              <a:t> </a:t>
            </a:r>
            <a:r>
              <a:rPr lang="ru-RU" dirty="0" err="1"/>
              <a:t>галонів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забруднено</a:t>
            </a:r>
            <a:r>
              <a:rPr lang="ru-RU" dirty="0"/>
              <a:t> </a:t>
            </a:r>
            <a:r>
              <a:rPr lang="ru-RU" dirty="0" err="1"/>
              <a:t>нафтою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 </a:t>
            </a:r>
            <a:r>
              <a:rPr lang="ru-RU" dirty="0" err="1"/>
              <a:t>берегової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.</a:t>
            </a:r>
          </a:p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аварія</a:t>
            </a:r>
            <a:r>
              <a:rPr lang="ru-RU" dirty="0"/>
              <a:t> </a:t>
            </a:r>
            <a:r>
              <a:rPr lang="ru-RU" dirty="0" err="1"/>
              <a:t>вважалася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руйнівною</a:t>
            </a:r>
            <a:r>
              <a:rPr lang="ru-RU" dirty="0"/>
              <a:t> для </a:t>
            </a:r>
            <a:r>
              <a:rPr lang="ru-RU" dirty="0" err="1"/>
              <a:t>екології</a:t>
            </a:r>
            <a:r>
              <a:rPr lang="ru-RU" dirty="0"/>
              <a:t> катастрофою, яка коли-</a:t>
            </a:r>
            <a:r>
              <a:rPr lang="ru-RU" dirty="0" err="1"/>
              <a:t>небудь</a:t>
            </a:r>
            <a:r>
              <a:rPr lang="ru-RU" dirty="0"/>
              <a:t> </a:t>
            </a:r>
            <a:r>
              <a:rPr lang="ru-RU" dirty="0" err="1"/>
              <a:t>відбувалася</a:t>
            </a:r>
            <a:r>
              <a:rPr lang="ru-RU" dirty="0"/>
              <a:t> на море  аж до 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бурової</a:t>
            </a:r>
            <a:r>
              <a:rPr lang="ru-RU" dirty="0"/>
              <a:t> установки DH в </a:t>
            </a:r>
            <a:r>
              <a:rPr lang="ru-RU" dirty="0" err="1"/>
              <a:t>Мексиканській</a:t>
            </a:r>
            <a:r>
              <a:rPr lang="ru-RU" dirty="0"/>
              <a:t> </a:t>
            </a:r>
            <a:r>
              <a:rPr lang="ru-RU" dirty="0" err="1"/>
              <a:t>затоці</a:t>
            </a:r>
            <a:r>
              <a:rPr lang="ru-RU" dirty="0"/>
              <a:t> 20 </a:t>
            </a:r>
            <a:r>
              <a:rPr lang="ru-RU" dirty="0" err="1"/>
              <a:t>квітня</a:t>
            </a:r>
            <a:r>
              <a:rPr lang="ru-RU" dirty="0"/>
              <a:t> 2010.</a:t>
            </a:r>
          </a:p>
          <a:p>
            <a:r>
              <a:rPr lang="ru-RU" dirty="0"/>
              <a:t>Район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важкодоступним</a:t>
            </a:r>
            <a:r>
              <a:rPr lang="ru-RU" dirty="0"/>
              <a:t> (</a:t>
            </a:r>
            <a:r>
              <a:rPr lang="ru-RU" dirty="0" err="1"/>
              <a:t>туди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добратися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по морю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вертольотах</a:t>
            </a:r>
            <a:r>
              <a:rPr lang="ru-RU" dirty="0"/>
              <a:t>)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унеможливило</a:t>
            </a:r>
            <a:r>
              <a:rPr lang="ru-RU" dirty="0"/>
              <a:t> </a:t>
            </a:r>
            <a:r>
              <a:rPr lang="ru-RU" dirty="0" err="1"/>
              <a:t>швидку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 служб та </a:t>
            </a:r>
            <a:r>
              <a:rPr lang="ru-RU" dirty="0" err="1"/>
              <a:t>рятувальників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 мешкав лосось, </a:t>
            </a:r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видра</a:t>
            </a:r>
            <a:r>
              <a:rPr lang="ru-RU" dirty="0"/>
              <a:t>, тюлень і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перших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нафту</a:t>
            </a:r>
            <a:r>
              <a:rPr lang="ru-RU" dirty="0"/>
              <a:t> </a:t>
            </a:r>
            <a:r>
              <a:rPr lang="ru-RU" dirty="0" err="1"/>
              <a:t>покрила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район в </a:t>
            </a:r>
            <a:r>
              <a:rPr lang="ru-RU" dirty="0" err="1"/>
              <a:t>протоці</a:t>
            </a:r>
            <a:r>
              <a:rPr lang="ru-RU" dirty="0"/>
              <a:t> принца </a:t>
            </a:r>
            <a:r>
              <a:rPr lang="ru-RU" dirty="0" err="1"/>
              <a:t>Вільгельма</a:t>
            </a:r>
            <a:r>
              <a:rPr lang="ru-RU" dirty="0"/>
              <a:t>.</a:t>
            </a:r>
          </a:p>
          <a:p>
            <a:r>
              <a:rPr lang="ru-RU" dirty="0"/>
              <a:t>Через три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корабель</a:t>
            </a:r>
            <a:r>
              <a:rPr lang="ru-RU" dirty="0"/>
              <a:t> затонув, шторм </a:t>
            </a:r>
            <a:r>
              <a:rPr lang="ru-RU" dirty="0" err="1"/>
              <a:t>розніс</a:t>
            </a:r>
            <a:r>
              <a:rPr lang="ru-RU" dirty="0"/>
              <a:t> </a:t>
            </a:r>
            <a:r>
              <a:rPr lang="ru-RU" dirty="0" err="1"/>
              <a:t>свіжу</a:t>
            </a:r>
            <a:r>
              <a:rPr lang="ru-RU" dirty="0"/>
              <a:t> </a:t>
            </a:r>
            <a:r>
              <a:rPr lang="ru-RU" dirty="0" err="1"/>
              <a:t>нафту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скелястих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острова </a:t>
            </a:r>
            <a:r>
              <a:rPr lang="ru-RU" dirty="0" err="1"/>
              <a:t>Лицаря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4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2604"/>
            <a:ext cx="8510036" cy="5616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8" y="493634"/>
            <a:ext cx="8685695" cy="5794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1" y="173914"/>
            <a:ext cx="8645833" cy="67195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6" y="-85964"/>
            <a:ext cx="9324528" cy="6979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36" y="-51572"/>
            <a:ext cx="10145253" cy="6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3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Аварія на </a:t>
            </a:r>
            <a:r>
              <a:rPr lang="uk-UA" b="1" dirty="0" err="1" smtClean="0">
                <a:solidFill>
                  <a:srgbClr val="FF0000"/>
                </a:solidFill>
              </a:rPr>
              <a:t>буриновій</a:t>
            </a:r>
            <a:r>
              <a:rPr lang="uk-UA" b="1" dirty="0" smtClean="0">
                <a:solidFill>
                  <a:srgbClr val="FF0000"/>
                </a:solidFill>
              </a:rPr>
              <a:t> платформі в мексиканській затоці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712968" cy="535719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uk-UA" sz="2100" b="1" dirty="0" smtClean="0"/>
              <a:t>У </a:t>
            </a:r>
            <a:r>
              <a:rPr lang="uk-UA" sz="2100" b="1" dirty="0"/>
              <a:t>глибині Мексиканської затоки на місці аварії бурової платформи вчені виявили скупчення</a:t>
            </a:r>
            <a:r>
              <a:rPr lang="ru-RU" sz="2100" b="1" dirty="0"/>
              <a:t> </a:t>
            </a:r>
            <a:r>
              <a:rPr lang="uk-UA" sz="2100" b="1" u="sng" dirty="0"/>
              <a:t>нафти</a:t>
            </a:r>
            <a:r>
              <a:rPr lang="uk-UA" sz="2100" b="1" dirty="0"/>
              <a:t>. Р</a:t>
            </a:r>
            <a:r>
              <a:rPr lang="ru-RU" sz="2100" b="1" dirty="0" err="1"/>
              <a:t>озміри</a:t>
            </a:r>
            <a:r>
              <a:rPr lang="ru-RU" sz="2100" b="1" dirty="0"/>
              <a:t> </a:t>
            </a:r>
            <a:r>
              <a:rPr lang="ru-RU" sz="2100" b="1" dirty="0" err="1"/>
              <a:t>найбільшого</a:t>
            </a:r>
            <a:r>
              <a:rPr lang="ru-RU" sz="2100" b="1" dirty="0"/>
              <a:t> з них </a:t>
            </a:r>
            <a:r>
              <a:rPr lang="ru-RU" sz="2100" b="1" dirty="0" err="1"/>
              <a:t>перевищують</a:t>
            </a:r>
            <a:r>
              <a:rPr lang="ru-RU" sz="2100" b="1" dirty="0"/>
              <a:t> 16 </a:t>
            </a:r>
            <a:r>
              <a:rPr lang="ru-RU" sz="2100" b="1" dirty="0" err="1"/>
              <a:t>кілометрів</a:t>
            </a:r>
            <a:r>
              <a:rPr lang="ru-RU" sz="2100" b="1" dirty="0"/>
              <a:t>, а </a:t>
            </a:r>
            <a:r>
              <a:rPr lang="ru-RU" sz="2100" b="1" dirty="0" err="1"/>
              <a:t>товщина</a:t>
            </a:r>
            <a:r>
              <a:rPr lang="ru-RU" sz="2100" b="1" dirty="0"/>
              <a:t> – </a:t>
            </a:r>
            <a:r>
              <a:rPr lang="ru-RU" sz="2100" b="1" dirty="0" err="1"/>
              <a:t>понад</a:t>
            </a:r>
            <a:r>
              <a:rPr lang="ru-RU" sz="2100" b="1" dirty="0"/>
              <a:t> 90 </a:t>
            </a:r>
            <a:r>
              <a:rPr lang="ru-RU" sz="2100" b="1" dirty="0" err="1"/>
              <a:t>метрів</a:t>
            </a:r>
            <a:r>
              <a:rPr lang="ru-RU" sz="2100" b="1" dirty="0"/>
              <a:t>.</a:t>
            </a:r>
          </a:p>
          <a:p>
            <a:pPr fontAlgn="base"/>
            <a:r>
              <a:rPr lang="ru-RU" sz="2100" b="1" dirty="0"/>
              <a:t>На думку </a:t>
            </a:r>
            <a:r>
              <a:rPr lang="ru-RU" sz="2100" b="1" dirty="0" err="1"/>
              <a:t>дослідників</a:t>
            </a:r>
            <a:r>
              <a:rPr lang="ru-RU" sz="2100" b="1" dirty="0"/>
              <a:t>, </a:t>
            </a:r>
            <a:r>
              <a:rPr lang="ru-RU" sz="2100" b="1" dirty="0" err="1"/>
              <a:t>рівень</a:t>
            </a:r>
            <a:r>
              <a:rPr lang="ru-RU" sz="2100" b="1" dirty="0"/>
              <a:t> </a:t>
            </a:r>
            <a:r>
              <a:rPr lang="ru-RU" sz="2100" b="1" dirty="0" err="1"/>
              <a:t>вмісту</a:t>
            </a:r>
            <a:r>
              <a:rPr lang="ru-RU" sz="2100" b="1" dirty="0"/>
              <a:t> </a:t>
            </a:r>
            <a:r>
              <a:rPr lang="ru-RU" sz="2100" b="1" dirty="0" err="1"/>
              <a:t>кисню</a:t>
            </a:r>
            <a:r>
              <a:rPr lang="ru-RU" sz="2100" b="1" dirty="0"/>
              <a:t> у </a:t>
            </a:r>
            <a:r>
              <a:rPr lang="ru-RU" sz="2100" b="1" dirty="0" err="1"/>
              <a:t>воді</a:t>
            </a:r>
            <a:r>
              <a:rPr lang="ru-RU" sz="2100" b="1" dirty="0"/>
              <a:t> в шарах з такими </a:t>
            </a:r>
            <a:r>
              <a:rPr lang="ru-RU" sz="2100" b="1" dirty="0" err="1"/>
              <a:t>нафтовими</a:t>
            </a:r>
            <a:r>
              <a:rPr lang="ru-RU" sz="2100" b="1" dirty="0"/>
              <a:t> </a:t>
            </a:r>
            <a:r>
              <a:rPr lang="ru-RU" sz="2100" b="1" dirty="0" err="1"/>
              <a:t>утвореннями</a:t>
            </a:r>
            <a:r>
              <a:rPr lang="ru-RU" sz="2100" b="1" dirty="0"/>
              <a:t> </a:t>
            </a:r>
            <a:r>
              <a:rPr lang="ru-RU" sz="2100" b="1" dirty="0" err="1"/>
              <a:t>може</a:t>
            </a:r>
            <a:r>
              <a:rPr lang="ru-RU" sz="2100" b="1" dirty="0"/>
              <a:t> стати причиною </a:t>
            </a:r>
            <a:r>
              <a:rPr lang="ru-RU" sz="2100" b="1" dirty="0" err="1"/>
              <a:t>загибелі</a:t>
            </a:r>
            <a:r>
              <a:rPr lang="ru-RU" sz="2100" b="1" dirty="0"/>
              <a:t> </a:t>
            </a:r>
            <a:r>
              <a:rPr lang="ru-RU" sz="2100" b="1" dirty="0" err="1"/>
              <a:t>величезної</a:t>
            </a:r>
            <a:r>
              <a:rPr lang="ru-RU" sz="2100" b="1" dirty="0"/>
              <a:t> </a:t>
            </a:r>
            <a:r>
              <a:rPr lang="ru-RU" sz="2100" b="1" dirty="0" err="1"/>
              <a:t>кількості</a:t>
            </a:r>
            <a:r>
              <a:rPr lang="ru-RU" sz="2100" b="1" dirty="0"/>
              <a:t> </a:t>
            </a:r>
            <a:r>
              <a:rPr lang="ru-RU" sz="2100" b="1" dirty="0" err="1"/>
              <a:t>живих</a:t>
            </a:r>
            <a:r>
              <a:rPr lang="ru-RU" sz="2100" b="1" dirty="0"/>
              <a:t> </a:t>
            </a:r>
            <a:r>
              <a:rPr lang="ru-RU" sz="2100" b="1" dirty="0" err="1"/>
              <a:t>істот</a:t>
            </a:r>
            <a:r>
              <a:rPr lang="ru-RU" sz="2100" b="1" dirty="0"/>
              <a:t>, </a:t>
            </a:r>
            <a:r>
              <a:rPr lang="ru-RU" sz="2100" b="1" dirty="0" err="1"/>
              <a:t>які</a:t>
            </a:r>
            <a:r>
              <a:rPr lang="ru-RU" sz="2100" b="1" dirty="0"/>
              <a:t> </a:t>
            </a:r>
            <a:r>
              <a:rPr lang="ru-RU" sz="2100" b="1" dirty="0" err="1"/>
              <a:t>живуть</a:t>
            </a:r>
            <a:r>
              <a:rPr lang="ru-RU" sz="2100" b="1" dirty="0"/>
              <a:t> у </a:t>
            </a:r>
            <a:r>
              <a:rPr lang="ru-RU" sz="2100" b="1" dirty="0" err="1"/>
              <a:t>затоці</a:t>
            </a:r>
            <a:r>
              <a:rPr lang="ru-RU" sz="2100" b="1" dirty="0"/>
              <a:t>.</a:t>
            </a:r>
          </a:p>
          <a:p>
            <a:pPr fontAlgn="base"/>
            <a:r>
              <a:rPr lang="ru-RU" sz="2100" b="1" dirty="0" err="1"/>
              <a:t>Учені</a:t>
            </a:r>
            <a:r>
              <a:rPr lang="ru-RU" sz="2100" b="1" dirty="0"/>
              <a:t> </a:t>
            </a:r>
            <a:r>
              <a:rPr lang="ru-RU" sz="2100" b="1" dirty="0" err="1"/>
              <a:t>запевнили</a:t>
            </a:r>
            <a:r>
              <a:rPr lang="ru-RU" sz="2100" b="1" dirty="0"/>
              <a:t>, </a:t>
            </a:r>
            <a:r>
              <a:rPr lang="ru-RU" sz="2100" b="1" dirty="0" err="1"/>
              <a:t>що</a:t>
            </a:r>
            <a:r>
              <a:rPr lang="ru-RU" sz="2100" b="1" dirty="0"/>
              <a:t> </a:t>
            </a:r>
            <a:r>
              <a:rPr lang="ru-RU" sz="2100" b="1" dirty="0" err="1"/>
              <a:t>ситуація</a:t>
            </a:r>
            <a:r>
              <a:rPr lang="ru-RU" sz="2100" b="1" dirty="0"/>
              <a:t> </a:t>
            </a:r>
            <a:r>
              <a:rPr lang="ru-RU" sz="2100" b="1" dirty="0" err="1"/>
              <a:t>погіршується</a:t>
            </a:r>
            <a:r>
              <a:rPr lang="ru-RU" sz="2100" b="1" dirty="0"/>
              <a:t> </a:t>
            </a:r>
            <a:r>
              <a:rPr lang="ru-RU" sz="2100" b="1" dirty="0" err="1"/>
              <a:t>також</a:t>
            </a:r>
            <a:r>
              <a:rPr lang="ru-RU" sz="2100" b="1" dirty="0"/>
              <a:t> </a:t>
            </a:r>
            <a:r>
              <a:rPr lang="ru-RU" sz="2100" b="1" dirty="0" err="1"/>
              <a:t>розкидом</a:t>
            </a:r>
            <a:r>
              <a:rPr lang="ru-RU" sz="2100" b="1" dirty="0"/>
              <a:t> </a:t>
            </a:r>
            <a:r>
              <a:rPr lang="ru-RU" sz="2100" b="1" dirty="0" err="1"/>
              <a:t>хімікатів</a:t>
            </a:r>
            <a:r>
              <a:rPr lang="ru-RU" sz="2100" b="1" dirty="0"/>
              <a:t> - </a:t>
            </a:r>
            <a:r>
              <a:rPr lang="ru-RU" sz="2100" b="1" dirty="0" err="1"/>
              <a:t>дисперсантів</a:t>
            </a:r>
            <a:r>
              <a:rPr lang="ru-RU" sz="2100" b="1" dirty="0"/>
              <a:t>, </a:t>
            </a:r>
            <a:r>
              <a:rPr lang="ru-RU" sz="2100" b="1" dirty="0" err="1"/>
              <a:t>які</a:t>
            </a:r>
            <a:r>
              <a:rPr lang="ru-RU" sz="2100" b="1" dirty="0"/>
              <a:t> </a:t>
            </a:r>
            <a:r>
              <a:rPr lang="ru-RU" sz="2100" b="1" dirty="0" err="1"/>
              <a:t>повинні</a:t>
            </a:r>
            <a:r>
              <a:rPr lang="ru-RU" sz="2100" b="1" dirty="0"/>
              <a:t>, за </a:t>
            </a:r>
            <a:r>
              <a:rPr lang="ru-RU" sz="2100" b="1" dirty="0" err="1"/>
              <a:t>задумом</a:t>
            </a:r>
            <a:r>
              <a:rPr lang="ru-RU" sz="2100" b="1" dirty="0"/>
              <a:t> </a:t>
            </a:r>
            <a:r>
              <a:rPr lang="ru-RU" sz="2100" b="1" dirty="0" err="1"/>
              <a:t>фахівців</a:t>
            </a:r>
            <a:r>
              <a:rPr lang="ru-RU" sz="2100" b="1" dirty="0"/>
              <a:t> </a:t>
            </a:r>
            <a:r>
              <a:rPr lang="ru-RU" sz="2100" b="1" dirty="0" err="1"/>
              <a:t>нафтової</a:t>
            </a:r>
            <a:r>
              <a:rPr lang="ru-RU" sz="2100" b="1" dirty="0"/>
              <a:t> </a:t>
            </a:r>
            <a:r>
              <a:rPr lang="ru-RU" sz="2100" b="1" dirty="0" err="1"/>
              <a:t>компанії</a:t>
            </a:r>
            <a:r>
              <a:rPr lang="ru-RU" sz="2100" b="1" dirty="0"/>
              <a:t>, </a:t>
            </a:r>
            <a:r>
              <a:rPr lang="ru-RU" sz="2100" b="1" dirty="0" err="1"/>
              <a:t>подрібнити</a:t>
            </a:r>
            <a:r>
              <a:rPr lang="ru-RU" sz="2100" b="1" dirty="0"/>
              <a:t> </a:t>
            </a:r>
            <a:r>
              <a:rPr lang="ru-RU" sz="2100" b="1" dirty="0" err="1"/>
              <a:t>нафтові</a:t>
            </a:r>
            <a:r>
              <a:rPr lang="ru-RU" sz="2100" b="1" dirty="0"/>
              <a:t> </a:t>
            </a:r>
            <a:r>
              <a:rPr lang="ru-RU" sz="2100" b="1" dirty="0" err="1"/>
              <a:t>плями</a:t>
            </a:r>
            <a:r>
              <a:rPr lang="ru-RU" sz="2100" b="1" dirty="0"/>
              <a:t> й </a:t>
            </a:r>
            <a:r>
              <a:rPr lang="ru-RU" sz="2100" b="1" dirty="0" err="1"/>
              <a:t>розмити</a:t>
            </a:r>
            <a:r>
              <a:rPr lang="ru-RU" sz="2100" b="1" dirty="0"/>
              <a:t> </a:t>
            </a:r>
            <a:r>
              <a:rPr lang="ru-RU" sz="2100" b="1" dirty="0" err="1"/>
              <a:t>їх</a:t>
            </a:r>
            <a:r>
              <a:rPr lang="ru-RU" sz="2100" b="1" dirty="0"/>
              <a:t> у </a:t>
            </a:r>
            <a:r>
              <a:rPr lang="ru-RU" sz="2100" b="1" dirty="0" err="1"/>
              <a:t>просторі</a:t>
            </a:r>
            <a:r>
              <a:rPr lang="ru-RU" sz="2100" b="1" dirty="0"/>
              <a:t> затоки таким чином, </a:t>
            </a:r>
            <a:r>
              <a:rPr lang="ru-RU" sz="2100" b="1" dirty="0" err="1"/>
              <a:t>що</a:t>
            </a:r>
            <a:r>
              <a:rPr lang="ru-RU" sz="2100" b="1" dirty="0"/>
              <a:t> </a:t>
            </a:r>
            <a:r>
              <a:rPr lang="ru-RU" sz="2100" b="1" dirty="0" err="1"/>
              <a:t>їх</a:t>
            </a:r>
            <a:r>
              <a:rPr lang="ru-RU" sz="2100" b="1" dirty="0"/>
              <a:t> </a:t>
            </a:r>
            <a:r>
              <a:rPr lang="ru-RU" sz="2100" b="1" dirty="0" err="1"/>
              <a:t>концентрація</a:t>
            </a:r>
            <a:r>
              <a:rPr lang="ru-RU" sz="2100" b="1" dirty="0"/>
              <a:t> не буде </a:t>
            </a:r>
            <a:r>
              <a:rPr lang="ru-RU" sz="2100" b="1" dirty="0" err="1"/>
              <a:t>настільки</a:t>
            </a:r>
            <a:r>
              <a:rPr lang="ru-RU" sz="2100" b="1" dirty="0"/>
              <a:t> </a:t>
            </a:r>
            <a:r>
              <a:rPr lang="ru-RU" sz="2100" b="1" dirty="0" err="1"/>
              <a:t>небезпечною</a:t>
            </a:r>
            <a:r>
              <a:rPr lang="ru-RU" sz="2100" b="1" dirty="0"/>
              <a:t>.</a:t>
            </a:r>
          </a:p>
          <a:p>
            <a:pPr fontAlgn="base"/>
            <a:r>
              <a:rPr lang="ru-RU" sz="2100" b="1" dirty="0"/>
              <a:t>Тим часом, </a:t>
            </a:r>
            <a:r>
              <a:rPr lang="ru-RU" sz="2100" b="1" dirty="0" err="1"/>
              <a:t>зі</a:t>
            </a:r>
            <a:r>
              <a:rPr lang="ru-RU" sz="2100" b="1" dirty="0"/>
              <a:t> </a:t>
            </a:r>
            <a:r>
              <a:rPr lang="ru-RU" sz="2100" b="1" dirty="0" err="1"/>
              <a:t>слів</a:t>
            </a:r>
            <a:r>
              <a:rPr lang="ru-RU" sz="2100" b="1" dirty="0"/>
              <a:t> </a:t>
            </a:r>
            <a:r>
              <a:rPr lang="ru-RU" sz="2100" b="1" dirty="0" err="1"/>
              <a:t>фахівців</a:t>
            </a:r>
            <a:r>
              <a:rPr lang="ru-RU" sz="2100" b="1" dirty="0"/>
              <a:t>, </a:t>
            </a:r>
            <a:r>
              <a:rPr lang="ru-RU" sz="2100" b="1" dirty="0" err="1"/>
              <a:t>уперше</a:t>
            </a:r>
            <a:r>
              <a:rPr lang="ru-RU" sz="2100" b="1" dirty="0"/>
              <a:t> </a:t>
            </a:r>
            <a:r>
              <a:rPr lang="ru-RU" sz="2100" b="1" dirty="0" err="1"/>
              <a:t>хімікати</a:t>
            </a:r>
            <a:r>
              <a:rPr lang="ru-RU" sz="2100" b="1" dirty="0"/>
              <a:t> </a:t>
            </a:r>
            <a:r>
              <a:rPr lang="ru-RU" sz="2100" b="1" dirty="0" err="1"/>
              <a:t>розкидаються</a:t>
            </a:r>
            <a:r>
              <a:rPr lang="ru-RU" sz="2100" b="1" dirty="0"/>
              <a:t> на такому </a:t>
            </a:r>
            <a:r>
              <a:rPr lang="ru-RU" sz="2100" b="1" dirty="0" err="1"/>
              <a:t>величезному</a:t>
            </a:r>
            <a:r>
              <a:rPr lang="ru-RU" sz="2100" b="1" dirty="0"/>
              <a:t> </a:t>
            </a:r>
            <a:r>
              <a:rPr lang="ru-RU" sz="2100" b="1" dirty="0" err="1"/>
              <a:t>обсязі</a:t>
            </a:r>
            <a:r>
              <a:rPr lang="ru-RU" sz="2100" b="1" dirty="0"/>
              <a:t> </a:t>
            </a:r>
            <a:r>
              <a:rPr lang="ru-RU" sz="2100" b="1" dirty="0" err="1"/>
              <a:t>нафти</a:t>
            </a:r>
            <a:r>
              <a:rPr lang="ru-RU" sz="2100" b="1" dirty="0"/>
              <a:t>, </a:t>
            </a:r>
            <a:r>
              <a:rPr lang="ru-RU" sz="2100" b="1" dirty="0" err="1"/>
              <a:t>що</a:t>
            </a:r>
            <a:r>
              <a:rPr lang="ru-RU" sz="2100" b="1" dirty="0"/>
              <a:t> </a:t>
            </a:r>
            <a:r>
              <a:rPr lang="ru-RU" sz="2100" b="1" dirty="0" err="1"/>
              <a:t>витікає</a:t>
            </a:r>
            <a:r>
              <a:rPr lang="ru-RU" sz="2100" b="1" dirty="0"/>
              <a:t>, і </a:t>
            </a:r>
            <a:r>
              <a:rPr lang="ru-RU" sz="2100" b="1" dirty="0" err="1"/>
              <a:t>такій</a:t>
            </a:r>
            <a:r>
              <a:rPr lang="ru-RU" sz="2100" b="1" dirty="0"/>
              <a:t> </a:t>
            </a:r>
            <a:r>
              <a:rPr lang="ru-RU" sz="2100" b="1" dirty="0" err="1"/>
              <a:t>великій</a:t>
            </a:r>
            <a:r>
              <a:rPr lang="ru-RU" sz="2100" b="1" dirty="0"/>
              <a:t> </a:t>
            </a:r>
            <a:r>
              <a:rPr lang="ru-RU" sz="2100" b="1" dirty="0" err="1"/>
              <a:t>глибині</a:t>
            </a:r>
            <a:r>
              <a:rPr lang="ru-RU" sz="2100" b="1" dirty="0"/>
              <a:t> – </a:t>
            </a:r>
            <a:r>
              <a:rPr lang="ru-RU" sz="2100" b="1" dirty="0" err="1"/>
              <a:t>понад</a:t>
            </a:r>
            <a:r>
              <a:rPr lang="ru-RU" sz="2100" b="1" dirty="0"/>
              <a:t> 1 </a:t>
            </a:r>
            <a:r>
              <a:rPr lang="ru-RU" sz="2100" b="1" dirty="0" err="1"/>
              <a:t>кілометр</a:t>
            </a:r>
            <a:r>
              <a:rPr lang="ru-RU" sz="2100" b="1" dirty="0"/>
              <a:t>, і </a:t>
            </a:r>
            <a:r>
              <a:rPr lang="ru-RU" sz="2100" b="1" dirty="0" err="1"/>
              <a:t>наслідки</a:t>
            </a:r>
            <a:r>
              <a:rPr lang="ru-RU" sz="2100" b="1" dirty="0"/>
              <a:t> </a:t>
            </a:r>
            <a:r>
              <a:rPr lang="ru-RU" sz="2100" b="1" dirty="0" err="1"/>
              <a:t>можуть</a:t>
            </a:r>
            <a:r>
              <a:rPr lang="ru-RU" sz="2100" b="1" dirty="0"/>
              <a:t> бути "</a:t>
            </a:r>
            <a:r>
              <a:rPr lang="ru-RU" sz="2100" b="1" dirty="0" err="1"/>
              <a:t>зовсім</a:t>
            </a:r>
            <a:r>
              <a:rPr lang="ru-RU" sz="2100" b="1" dirty="0"/>
              <a:t> </a:t>
            </a:r>
            <a:r>
              <a:rPr lang="ru-RU" sz="2100" b="1" dirty="0" err="1"/>
              <a:t>іншими</a:t>
            </a:r>
            <a:r>
              <a:rPr lang="ru-RU" sz="2100" b="1" dirty="0"/>
              <a:t>, </a:t>
            </a:r>
            <a:r>
              <a:rPr lang="ru-RU" sz="2100" b="1" dirty="0" err="1"/>
              <a:t>ніж</a:t>
            </a:r>
            <a:r>
              <a:rPr lang="ru-RU" sz="2100" b="1" dirty="0"/>
              <a:t> </a:t>
            </a:r>
            <a:r>
              <a:rPr lang="ru-RU" sz="2100" b="1" dirty="0" err="1"/>
              <a:t>планується</a:t>
            </a:r>
            <a:r>
              <a:rPr lang="ru-RU" sz="2100" b="1" dirty="0"/>
              <a:t>".</a:t>
            </a:r>
          </a:p>
          <a:p>
            <a:pPr fontAlgn="base"/>
            <a:r>
              <a:rPr lang="ru-RU" sz="2100" b="1" dirty="0"/>
              <a:t>Як </a:t>
            </a:r>
            <a:r>
              <a:rPr lang="ru-RU" sz="2100" b="1" dirty="0" err="1"/>
              <a:t>повідомлялося</a:t>
            </a:r>
            <a:r>
              <a:rPr lang="ru-RU" sz="2100" b="1" dirty="0"/>
              <a:t> </a:t>
            </a:r>
            <a:r>
              <a:rPr lang="ru-RU" sz="2100" b="1" dirty="0" err="1"/>
              <a:t>раніше</a:t>
            </a:r>
            <a:r>
              <a:rPr lang="ru-RU" sz="2100" b="1" dirty="0"/>
              <a:t>, </a:t>
            </a:r>
            <a:r>
              <a:rPr lang="ru-RU" sz="2100" b="1" u="sng" dirty="0"/>
              <a:t>20 </a:t>
            </a:r>
            <a:r>
              <a:rPr lang="ru-RU" sz="2100" b="1" u="sng" dirty="0" err="1"/>
              <a:t>квітня</a:t>
            </a:r>
            <a:r>
              <a:rPr lang="ru-RU" sz="2100" b="1" u="sng" dirty="0"/>
              <a:t> </a:t>
            </a:r>
            <a:r>
              <a:rPr lang="ru-RU" sz="2100" b="1" u="sng" dirty="0" err="1"/>
              <a:t>сталася</a:t>
            </a:r>
            <a:r>
              <a:rPr lang="ru-RU" sz="2100" b="1" u="sng" dirty="0"/>
              <a:t> </a:t>
            </a:r>
            <a:r>
              <a:rPr lang="ru-RU" sz="2100" b="1" u="sng" dirty="0" err="1"/>
              <a:t>аварія</a:t>
            </a:r>
            <a:r>
              <a:rPr lang="ru-RU" sz="2100" b="1" u="sng" dirty="0"/>
              <a:t> на </a:t>
            </a:r>
            <a:r>
              <a:rPr lang="ru-RU" sz="2100" b="1" u="sng" dirty="0" err="1" smtClean="0"/>
              <a:t>буровій</a:t>
            </a:r>
            <a:r>
              <a:rPr lang="ru-RU" sz="2100" b="1" u="sng" dirty="0" smtClean="0"/>
              <a:t> </a:t>
            </a:r>
            <a:r>
              <a:rPr lang="ru-RU" sz="2100" b="1" u="sng" dirty="0" err="1"/>
              <a:t>платформі</a:t>
            </a:r>
            <a:r>
              <a:rPr lang="ru-RU" sz="2100" b="1" dirty="0" err="1"/>
              <a:t>"Deepwater</a:t>
            </a:r>
            <a:r>
              <a:rPr lang="ru-RU" sz="2100" b="1" dirty="0"/>
              <a:t> </a:t>
            </a:r>
            <a:r>
              <a:rPr lang="ru-RU" sz="2100" b="1" dirty="0" err="1"/>
              <a:t>Horizon</a:t>
            </a:r>
            <a:r>
              <a:rPr lang="ru-RU" sz="2100" b="1" dirty="0"/>
              <a:t>", у </a:t>
            </a:r>
            <a:r>
              <a:rPr lang="ru-RU" sz="2100" b="1" dirty="0" err="1"/>
              <a:t>результаті</a:t>
            </a:r>
            <a:r>
              <a:rPr lang="ru-RU" sz="2100" b="1" dirty="0"/>
              <a:t> </a:t>
            </a:r>
            <a:r>
              <a:rPr lang="ru-RU" sz="2100" b="1" dirty="0" err="1"/>
              <a:t>чого</a:t>
            </a:r>
            <a:r>
              <a:rPr lang="ru-RU" sz="2100" b="1" dirty="0"/>
              <a:t> </a:t>
            </a:r>
            <a:r>
              <a:rPr lang="ru-RU" sz="2100" b="1" dirty="0" err="1"/>
              <a:t>нафта</a:t>
            </a:r>
            <a:r>
              <a:rPr lang="ru-RU" sz="2100" b="1" dirty="0"/>
              <a:t> почала </a:t>
            </a:r>
            <a:r>
              <a:rPr lang="ru-RU" sz="2100" b="1" dirty="0" err="1"/>
              <a:t>розливатися</a:t>
            </a:r>
            <a:r>
              <a:rPr lang="ru-RU" sz="2100" b="1" dirty="0"/>
              <a:t> в </a:t>
            </a:r>
            <a:r>
              <a:rPr lang="ru-RU" sz="2100" b="1" dirty="0" err="1"/>
              <a:t>Мексиканській</a:t>
            </a:r>
            <a:r>
              <a:rPr lang="ru-RU" sz="2100" b="1" dirty="0"/>
              <a:t> </a:t>
            </a:r>
            <a:r>
              <a:rPr lang="ru-RU" sz="2100" b="1" dirty="0" err="1"/>
              <a:t>затоці</a:t>
            </a:r>
            <a:r>
              <a:rPr lang="ru-RU" sz="2100" b="1" dirty="0"/>
              <a:t> </a:t>
            </a:r>
            <a:r>
              <a:rPr lang="ru-RU" sz="2100" b="1" dirty="0" err="1"/>
              <a:t>біля</a:t>
            </a:r>
            <a:r>
              <a:rPr lang="ru-RU" sz="2100" b="1" dirty="0"/>
              <a:t> </a:t>
            </a:r>
            <a:r>
              <a:rPr lang="ru-RU" sz="2100" b="1" dirty="0" err="1"/>
              <a:t>берегів</a:t>
            </a:r>
            <a:r>
              <a:rPr lang="ru-RU" sz="2100" b="1" dirty="0"/>
              <a:t> штату </a:t>
            </a:r>
            <a:r>
              <a:rPr lang="ru-RU" sz="2100" b="1" dirty="0" err="1"/>
              <a:t>Луїзіана</a:t>
            </a:r>
            <a:r>
              <a:rPr lang="ru-RU" sz="2100" b="1" dirty="0"/>
              <a:t>. </a:t>
            </a:r>
            <a:r>
              <a:rPr lang="ru-RU" sz="2100" b="1" dirty="0" err="1"/>
              <a:t>Після</a:t>
            </a:r>
            <a:r>
              <a:rPr lang="ru-RU" sz="2100" b="1" dirty="0"/>
              <a:t> </a:t>
            </a:r>
            <a:r>
              <a:rPr lang="ru-RU" sz="2100" b="1" dirty="0" err="1"/>
              <a:t>вибуху</a:t>
            </a:r>
            <a:r>
              <a:rPr lang="ru-RU" sz="2100" b="1" dirty="0"/>
              <a:t> й </a:t>
            </a:r>
            <a:r>
              <a:rPr lang="ru-RU" sz="2100" b="1" dirty="0" err="1"/>
              <a:t>пожежі</a:t>
            </a:r>
            <a:r>
              <a:rPr lang="ru-RU" sz="2100" b="1" dirty="0"/>
              <a:t>, </a:t>
            </a:r>
            <a:r>
              <a:rPr lang="ru-RU" sz="2100" b="1" dirty="0" err="1"/>
              <a:t>що</a:t>
            </a:r>
            <a:r>
              <a:rPr lang="ru-RU" sz="2100" b="1" dirty="0"/>
              <a:t> </a:t>
            </a:r>
            <a:r>
              <a:rPr lang="ru-RU" sz="2100" b="1" dirty="0" err="1"/>
              <a:t>сталася</a:t>
            </a:r>
            <a:r>
              <a:rPr lang="ru-RU" sz="2100" b="1" dirty="0"/>
              <a:t> </a:t>
            </a:r>
            <a:r>
              <a:rPr lang="ru-RU" sz="2100" b="1" dirty="0" err="1"/>
              <a:t>після</a:t>
            </a:r>
            <a:r>
              <a:rPr lang="ru-RU" sz="2100" b="1" dirty="0"/>
              <a:t> </a:t>
            </a:r>
            <a:r>
              <a:rPr lang="ru-RU" sz="2100" b="1" dirty="0" err="1"/>
              <a:t>нього</a:t>
            </a:r>
            <a:r>
              <a:rPr lang="ru-RU" sz="2100" b="1" dirty="0"/>
              <a:t>, платформа затонула. Жертвами </a:t>
            </a:r>
            <a:r>
              <a:rPr lang="ru-RU" sz="2100" b="1" dirty="0" err="1"/>
              <a:t>аварії</a:t>
            </a:r>
            <a:r>
              <a:rPr lang="ru-RU" sz="2100" b="1" dirty="0"/>
              <a:t> стали 11 людей.</a:t>
            </a:r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54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" y="298511"/>
            <a:ext cx="9131036" cy="5741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0" y="32792"/>
            <a:ext cx="9276523" cy="6957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53448"/>
            <a:ext cx="11017224" cy="7381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12463"/>
            <a:ext cx="11567717" cy="7903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45903"/>
            <a:ext cx="10585176" cy="70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6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682480" cy="341297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Нафта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і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рідкі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нафтопродукти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що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одержують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при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її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переробці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служать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основними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рідкими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паливами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.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Раціональне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використання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нафти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базується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на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її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глибокій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хімічній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переробці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з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максимальним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виходом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легких,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світлих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(бензин) і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газоподібної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вуглеводневої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сировини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для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хімічної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300" b="1" dirty="0" err="1">
                <a:ea typeface="Times New Roman" pitchFamily="18" charset="0"/>
                <a:cs typeface="Courier New" pitchFamily="49" charset="0"/>
              </a:rPr>
              <a:t>промисловості</a:t>
            </a:r>
            <a:r>
              <a:rPr lang="ru-RU" sz="2300" b="1" dirty="0">
                <a:ea typeface="Times New Roman" pitchFamily="18" charset="0"/>
                <a:cs typeface="Courier New" pitchFamily="49" charset="0"/>
              </a:rPr>
              <a:t>.</a:t>
            </a:r>
            <a:endParaRPr lang="ru-RU" sz="2300" b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852936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err="1" smtClean="0"/>
              <a:t>Нафта</a:t>
            </a:r>
            <a:r>
              <a:rPr lang="ru-RU" b="1" dirty="0" smtClean="0"/>
              <a:t> </a:t>
            </a:r>
            <a:r>
              <a:rPr lang="ru-RU" b="1" dirty="0" err="1" smtClean="0"/>
              <a:t>залягає</a:t>
            </a:r>
            <a:r>
              <a:rPr lang="ru-RU" b="1" dirty="0" smtClean="0"/>
              <a:t> в </a:t>
            </a:r>
            <a:r>
              <a:rPr lang="ru-RU" b="1" dirty="0" err="1" smtClean="0"/>
              <a:t>пористих</a:t>
            </a:r>
            <a:r>
              <a:rPr lang="ru-RU" b="1" dirty="0" smtClean="0"/>
              <a:t> шарах </a:t>
            </a:r>
            <a:r>
              <a:rPr lang="ru-RU" b="1" dirty="0" err="1" smtClean="0"/>
              <a:t>осадових</a:t>
            </a:r>
            <a:r>
              <a:rPr lang="ru-RU" b="1" dirty="0" smtClean="0"/>
              <a:t> </a:t>
            </a:r>
            <a:r>
              <a:rPr lang="ru-RU" b="1" dirty="0" err="1" smtClean="0"/>
              <a:t>порід</a:t>
            </a:r>
            <a:r>
              <a:rPr lang="ru-RU" b="1" dirty="0" smtClean="0"/>
              <a:t> на </a:t>
            </a:r>
            <a:r>
              <a:rPr lang="ru-RU" b="1" dirty="0" err="1" smtClean="0"/>
              <a:t>глибині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100 до 6000 </a:t>
            </a:r>
            <a:r>
              <a:rPr lang="ru-RU" b="1" dirty="0" err="1" smtClean="0"/>
              <a:t>метрів</a:t>
            </a:r>
            <a:r>
              <a:rPr lang="ru-RU" b="1" dirty="0" smtClean="0"/>
              <a:t>, </a:t>
            </a:r>
            <a:r>
              <a:rPr lang="ru-RU" b="1" dirty="0" err="1" smtClean="0"/>
              <a:t>обсяг</a:t>
            </a:r>
            <a:r>
              <a:rPr lang="ru-RU" b="1" dirty="0" smtClean="0"/>
              <a:t> </a:t>
            </a:r>
            <a:r>
              <a:rPr lang="ru-RU" b="1" dirty="0" err="1" smtClean="0"/>
              <a:t>скупчень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досягати</a:t>
            </a:r>
            <a:r>
              <a:rPr lang="ru-RU" b="1" dirty="0" smtClean="0"/>
              <a:t> </a:t>
            </a:r>
            <a:r>
              <a:rPr lang="ru-RU" b="1" dirty="0" err="1" smtClean="0"/>
              <a:t>мільярдів</a:t>
            </a:r>
            <a:r>
              <a:rPr lang="ru-RU" b="1" dirty="0" smtClean="0"/>
              <a:t> </a:t>
            </a:r>
            <a:r>
              <a:rPr lang="ru-RU" b="1" dirty="0" err="1" smtClean="0"/>
              <a:t>кубометрів</a:t>
            </a:r>
            <a:r>
              <a:rPr lang="ru-RU" b="1" dirty="0" smtClean="0"/>
              <a:t>. </a:t>
            </a:r>
            <a:r>
              <a:rPr lang="ru-RU" b="1" dirty="0" err="1" smtClean="0"/>
              <a:t>Покладам</a:t>
            </a:r>
            <a:r>
              <a:rPr lang="ru-RU" b="1" dirty="0" smtClean="0"/>
              <a:t> </a:t>
            </a:r>
            <a:r>
              <a:rPr lang="ru-RU" b="1" dirty="0" err="1" smtClean="0"/>
              <a:t>нафти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супроводжують</a:t>
            </a:r>
            <a:r>
              <a:rPr lang="ru-RU" b="1" dirty="0" smtClean="0"/>
              <a:t> </a:t>
            </a:r>
            <a:r>
              <a:rPr lang="ru-RU" b="1" dirty="0" err="1" smtClean="0"/>
              <a:t>побіжні</a:t>
            </a:r>
            <a:r>
              <a:rPr lang="ru-RU" b="1" dirty="0" smtClean="0"/>
              <a:t> </a:t>
            </a:r>
            <a:r>
              <a:rPr lang="ru-RU" b="1" dirty="0" err="1" smtClean="0"/>
              <a:t>пальні</a:t>
            </a:r>
            <a:r>
              <a:rPr lang="ru-RU" b="1" dirty="0" smtClean="0"/>
              <a:t> гази,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знаходяться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великим </a:t>
            </a:r>
            <a:r>
              <a:rPr lang="ru-RU" b="1" dirty="0" err="1" smtClean="0"/>
              <a:t>тиском</a:t>
            </a:r>
            <a:r>
              <a:rPr lang="ru-RU" b="1" dirty="0" smtClean="0"/>
              <a:t>. </a:t>
            </a:r>
            <a:r>
              <a:rPr lang="ru-RU" b="1" dirty="0" err="1" smtClean="0"/>
              <a:t>Витяг</a:t>
            </a:r>
            <a:r>
              <a:rPr lang="ru-RU" b="1" dirty="0" smtClean="0"/>
              <a:t> </a:t>
            </a:r>
            <a:r>
              <a:rPr lang="ru-RU" b="1" dirty="0" err="1" smtClean="0"/>
              <a:t>нафти</a:t>
            </a:r>
            <a:r>
              <a:rPr lang="ru-RU" b="1" dirty="0" smtClean="0"/>
              <a:t> </a:t>
            </a:r>
            <a:r>
              <a:rPr lang="ru-RU" b="1" dirty="0" err="1" smtClean="0"/>
              <a:t>проводять</a:t>
            </a:r>
            <a:r>
              <a:rPr lang="ru-RU" b="1" dirty="0" smtClean="0"/>
              <a:t> </a:t>
            </a:r>
            <a:r>
              <a:rPr lang="ru-RU" b="1" dirty="0" err="1" smtClean="0"/>
              <a:t>різними</a:t>
            </a:r>
            <a:r>
              <a:rPr lang="ru-RU" b="1" dirty="0" smtClean="0"/>
              <a:t> методами:</a:t>
            </a:r>
            <a:r>
              <a:rPr lang="en-US" b="1" dirty="0" smtClean="0"/>
              <a:t>   </a:t>
            </a:r>
            <a:r>
              <a:rPr lang="ru-RU" b="1" dirty="0" err="1" smtClean="0"/>
              <a:t>фонтанним</a:t>
            </a:r>
            <a:r>
              <a:rPr lang="ru-RU" b="1" dirty="0" smtClean="0"/>
              <a:t>;</a:t>
            </a:r>
            <a:endParaRPr lang="uk-UA" b="1" dirty="0"/>
          </a:p>
          <a:p>
            <a:pPr algn="r">
              <a:lnSpc>
                <a:spcPct val="150000"/>
              </a:lnSpc>
            </a:pPr>
            <a:r>
              <a:rPr lang="ru-RU" b="1" dirty="0" err="1" smtClean="0"/>
              <a:t>компресорним</a:t>
            </a:r>
            <a:r>
              <a:rPr lang="ru-RU" b="1" dirty="0" smtClean="0"/>
              <a:t>;</a:t>
            </a:r>
            <a:endParaRPr lang="en-US" b="1" dirty="0" smtClean="0"/>
          </a:p>
          <a:p>
            <a:pPr algn="r">
              <a:lnSpc>
                <a:spcPct val="150000"/>
              </a:lnSpc>
            </a:pPr>
            <a:r>
              <a:rPr lang="ru-RU" b="1" dirty="0" err="1" smtClean="0"/>
              <a:t>глибинно-насосним</a:t>
            </a:r>
            <a:r>
              <a:rPr lang="ru-RU" b="1" dirty="0" smtClean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10055"/>
            <a:ext cx="3859907" cy="2753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7"/>
            <a:ext cx="3816424" cy="25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9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352928" cy="1470025"/>
          </a:xfrm>
        </p:spPr>
        <p:txBody>
          <a:bodyPr/>
          <a:lstStyle/>
          <a:p>
            <a:r>
              <a:rPr lang="uk-UA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нафтопродуктами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284984"/>
            <a:ext cx="3456384" cy="3173498"/>
          </a:xfrm>
          <a:prstGeom prst="ellipse">
            <a:avLst/>
          </a:prstGeom>
          <a:solidFill>
            <a:schemeClr val="bg1">
              <a:alpha val="0"/>
            </a:schemeClr>
          </a:solidFill>
          <a:ln w="123825" cap="rnd" cmpd="tri"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3933056"/>
            <a:ext cx="4392488" cy="166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uk-UA" b="1" dirty="0" smtClean="0"/>
              <a:t>Лікування парафіном.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uk-UA" b="1" dirty="0" smtClean="0"/>
              <a:t>Лікування стеарином</a:t>
            </a:r>
            <a:r>
              <a:rPr lang="ru-RU" b="1" dirty="0" smtClean="0"/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uk-UA" b="1" dirty="0" smtClean="0"/>
              <a:t>Лікування озокеритом.</a:t>
            </a:r>
          </a:p>
        </p:txBody>
      </p:sp>
    </p:spTree>
    <p:extLst>
      <p:ext uri="{BB962C8B-B14F-4D97-AF65-F5344CB8AC3E}">
        <p14:creationId xmlns:p14="http://schemas.microsoft.com/office/powerpoint/2010/main" val="27441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56784" cy="1143000"/>
          </a:xfrm>
        </p:spPr>
        <p:txBody>
          <a:bodyPr/>
          <a:lstStyle/>
          <a:p>
            <a:pPr algn="ctr"/>
            <a:r>
              <a:rPr lang="uk-UA" altLang="ru-RU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нафтою і нафтопродуктами практикували лікарі з давніх часів. Нафта – це продукт розпаду органічних речовин, тобто всього того, що колись росло і жило на Землі. До лікувальних нафтопродуктів відносяться: парафін, стеарин, озокерит</a:t>
            </a:r>
            <a:r>
              <a:rPr lang="uk-UA" alt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012160" y="2194280"/>
            <a:ext cx="864096" cy="1197527"/>
          </a:xfrm>
          <a:prstGeom prst="straightConnector1">
            <a:avLst/>
          </a:prstGeom>
          <a:ln w="698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355976" y="2325719"/>
            <a:ext cx="0" cy="1066088"/>
          </a:xfrm>
          <a:prstGeom prst="straightConnector1">
            <a:avLst/>
          </a:prstGeom>
          <a:ln w="698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930566" y="2239679"/>
            <a:ext cx="936104" cy="1152128"/>
          </a:xfrm>
          <a:prstGeom prst="straightConnector1">
            <a:avLst/>
          </a:prstGeom>
          <a:ln w="698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4462" y="3543850"/>
            <a:ext cx="18722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Парафін</a:t>
            </a:r>
            <a:r>
              <a:rPr lang="uk-UA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altLang="ru-RU" sz="2000" dirty="0" smtClean="0"/>
              <a:t>воскоподібна речовина, отримана із нафти.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568644"/>
            <a:ext cx="18722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dirty="0" smtClean="0"/>
              <a:t>Стеарин</a:t>
            </a:r>
            <a:r>
              <a:rPr lang="uk-UA" altLang="ru-RU" sz="2000" b="1" dirty="0" smtClean="0"/>
              <a:t> – </a:t>
            </a:r>
            <a:r>
              <a:rPr lang="uk-UA" altLang="ru-RU" sz="2000" dirty="0" smtClean="0"/>
              <a:t>напівпрозора маса білого або жовтуватого кольору жирної консистенції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46828" y="3534389"/>
            <a:ext cx="2053564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altLang="ru-RU" sz="2400" b="1" dirty="0" smtClean="0"/>
              <a:t>Озокерит – </a:t>
            </a:r>
            <a:r>
              <a:rPr lang="uk-UA" altLang="ru-RU" sz="2000" dirty="0" smtClean="0"/>
              <a:t>гірський віск, природний нафтовий бітум, речовина жовтого, бурого або зеленуватого кольору.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42364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3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3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i="1" dirty="0" smtClean="0">
                <a:solidFill>
                  <a:srgbClr val="53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парафіном</a:t>
            </a:r>
            <a:endParaRPr lang="ru-RU" sz="4000" b="1" i="1" dirty="0">
              <a:solidFill>
                <a:srgbClr val="53F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66856" cy="470912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Лікувальна дія парафіну заснована на тому, що при нанесенні на шкіру розплавлений парафін швидко застигає і утворює плівку, яка захищає від дії нагрітих до більш високої температури інших шарів парафіну. Теплова дія на хворий орган більш тривала і рівномірна.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Парафінові процедури допомагають при багатьох захворюваннях, таких як артрит, </a:t>
            </a:r>
            <a:r>
              <a:rPr lang="uk-UA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периостит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міозит, вивих, перелом, рани, опіки, трофічні виразки, хронічні захворювання внутрішніх органів (гастрит, виразкова хвороба шлунка і дванадцятипалої кишки, хронічний гепатит), захворювання і наслідки травм периферичної нервової системи (неврит, радикуліт, невралгія), захворювання шкіри.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37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5597" y="-243408"/>
            <a:ext cx="7924800" cy="11430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53FA00"/>
                </a:solidFill>
              </a:rPr>
              <a:t>Парафінова Аплікація</a:t>
            </a:r>
            <a:endParaRPr lang="ru-RU" sz="3600" b="1" dirty="0">
              <a:solidFill>
                <a:srgbClr val="53FA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30930" cy="56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161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6" y="620688"/>
            <a:ext cx="8171817" cy="504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9" y="501080"/>
            <a:ext cx="8568952" cy="570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186" y="365772"/>
            <a:ext cx="9527359" cy="63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0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53FA00"/>
                </a:solidFill>
              </a:rPr>
              <a:t>Парафінова ванночка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35817" cy="5472608"/>
          </a:xfrm>
        </p:spPr>
      </p:pic>
    </p:spTree>
    <p:extLst>
      <p:ext uri="{BB962C8B-B14F-4D97-AF65-F5344CB8AC3E}">
        <p14:creationId xmlns:p14="http://schemas.microsoft.com/office/powerpoint/2010/main" val="183137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83" y="116632"/>
            <a:ext cx="792480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53FA00"/>
                </a:solidFill>
              </a:rPr>
              <a:t>Парафінова маска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24036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20940"/>
            <a:ext cx="4513359" cy="4740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8" y="4238947"/>
            <a:ext cx="3273718" cy="24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3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53FA00"/>
                </a:solidFill>
              </a:rPr>
              <a:t>Лікування стеарином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3347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/>
              <a:t>За допомогою стеаринових аплікацій лікують ішіас, ревматизм, болі в суглобах, люмбаго.</a:t>
            </a:r>
            <a:endParaRPr lang="ru-RU" sz="2000" b="1" i="1" dirty="0"/>
          </a:p>
          <a:p>
            <a:pPr algn="ctr"/>
            <a:r>
              <a:rPr lang="uk-UA" sz="2000" b="1" i="1" dirty="0"/>
              <a:t>Стеарин розплавляють (як парафін), змазують хворі місця кремом, потім плоскою малярною щіточкою наносять не менше 4 шарів розплавленого стеарину. 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3" y="1630547"/>
            <a:ext cx="4630047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1" y="836712"/>
            <a:ext cx="85629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53FA00"/>
                </a:solidFill>
              </a:rPr>
              <a:t>Лікування озокеритом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1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/>
              <a:t>Озокеритові процедури викликають протизапальний ефект, </a:t>
            </a:r>
            <a:r>
              <a:rPr lang="uk-UA" b="1" i="1" dirty="0" err="1"/>
              <a:t>судиннорозширюючий</a:t>
            </a:r>
            <a:r>
              <a:rPr lang="uk-UA" b="1" i="1" dirty="0"/>
              <a:t>, а також мають </a:t>
            </a:r>
            <a:r>
              <a:rPr lang="uk-UA" b="1" i="1" dirty="0" err="1"/>
              <a:t>розсмоктувальну</a:t>
            </a:r>
            <a:r>
              <a:rPr lang="uk-UA" b="1" i="1" dirty="0"/>
              <a:t> і знеболюючу дію. Під дією гарячого озокериту спочатку звужуються капіляри, після чого розширюються. Таким чином, прогріваються глибокі шари тканин, що сприяє швидкому розсмоктуванню запального процесу</a:t>
            </a:r>
            <a:r>
              <a:rPr lang="uk-UA" b="1" i="1" dirty="0" smtClean="0"/>
              <a:t>. Існують озокеритові ванни та аплікації. 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63047"/>
            <a:ext cx="4701434" cy="3126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9" y="896858"/>
            <a:ext cx="8135969" cy="58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0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332656"/>
            <a:ext cx="4610472" cy="4925144"/>
          </a:xfrm>
        </p:spPr>
        <p:txBody>
          <a:bodyPr>
            <a:normAutofit lnSpcReduction="10000"/>
          </a:bodyPr>
          <a:lstStyle/>
          <a:p>
            <a:pPr marL="0" lvl="0" indent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Нафта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що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надходить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на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поверхню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, </a:t>
            </a:r>
            <a:endParaRPr lang="ru-RU" sz="1800" b="1" dirty="0" smtClean="0">
              <a:ea typeface="Times New Roman" pitchFamily="18" charset="0"/>
              <a:cs typeface="Courier New" pitchFamily="49" charset="0"/>
            </a:endParaRPr>
          </a:p>
          <a:p>
            <a:pPr marL="0" lvl="0" indent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ea typeface="Times New Roman" pitchFamily="18" charset="0"/>
                <a:cs typeface="Courier New" pitchFamily="49" charset="0"/>
              </a:rPr>
              <a:t>у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своєму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складі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містить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:</a:t>
            </a:r>
            <a:endParaRPr lang="ru-RU" sz="1800" b="1" dirty="0"/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побіжні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гази - 50-100 м3/т,</a:t>
            </a:r>
            <a:endParaRPr lang="ru-RU" sz="1800" b="1" dirty="0"/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воду - 200-300 кг/т;</a:t>
            </a:r>
            <a:endParaRPr lang="ru-RU" sz="1800" b="1" dirty="0"/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мінеральні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солі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: 10-15 кг/т.</a:t>
            </a:r>
            <a:endParaRPr lang="ru-RU" sz="1800" b="1" dirty="0"/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Тому на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нафтових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промислах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endParaRPr lang="ru-RU" sz="1800" b="1" dirty="0" smtClean="0">
              <a:ea typeface="Times New Roman" pitchFamily="18" charset="0"/>
              <a:cs typeface="Courier New" pitchFamily="49" charset="0"/>
            </a:endParaRPr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err="1" smtClean="0">
                <a:ea typeface="Times New Roman" pitchFamily="18" charset="0"/>
                <a:cs typeface="Courier New" pitchFamily="49" charset="0"/>
              </a:rPr>
              <a:t>роблять</a:t>
            </a:r>
            <a:r>
              <a:rPr lang="ru-RU" sz="1800" b="1" dirty="0" smtClean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підготовку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нафти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endParaRPr lang="ru-RU" sz="1800" b="1" dirty="0" smtClean="0">
              <a:ea typeface="Times New Roman" pitchFamily="18" charset="0"/>
              <a:cs typeface="Courier New" pitchFamily="49" charset="0"/>
            </a:endParaRPr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ea typeface="Times New Roman" pitchFamily="18" charset="0"/>
                <a:cs typeface="Courier New" pitchFamily="49" charset="0"/>
              </a:rPr>
              <a:t>до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переробки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. </a:t>
            </a:r>
            <a:endParaRPr lang="ru-RU" sz="1800" b="1" dirty="0" smtClean="0">
              <a:ea typeface="Times New Roman" pitchFamily="18" charset="0"/>
              <a:cs typeface="Courier New" pitchFamily="49" charset="0"/>
            </a:endParaRPr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ea typeface="Times New Roman" pitchFamily="18" charset="0"/>
                <a:cs typeface="Courier New" pitchFamily="49" charset="0"/>
              </a:rPr>
              <a:t>Вона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полягає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в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наступному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:</a:t>
            </a:r>
            <a:endParaRPr lang="ru-RU" sz="1800" b="1" dirty="0"/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видалення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розчинених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газів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;</a:t>
            </a:r>
            <a:endParaRPr lang="ru-RU" sz="1800" b="1" dirty="0"/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видалення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мінеральних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солей; .</a:t>
            </a:r>
            <a:endParaRPr lang="ru-RU" sz="1800" b="1" dirty="0"/>
          </a:p>
          <a:p>
            <a:pPr marL="0" lvl="0" indent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зневоднювання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нафтової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dirty="0" err="1">
                <a:ea typeface="Times New Roman" pitchFamily="18" charset="0"/>
                <a:cs typeface="Courier New" pitchFamily="49" charset="0"/>
              </a:rPr>
              <a:t>емульсії</a:t>
            </a:r>
            <a:r>
              <a:rPr lang="ru-RU" sz="1800" b="1" dirty="0">
                <a:ea typeface="Times New Roman" pitchFamily="18" charset="0"/>
                <a:cs typeface="Courier New" pitchFamily="49" charset="0"/>
              </a:rPr>
              <a:t>.</a:t>
            </a:r>
            <a:endParaRPr lang="ru-RU" sz="1800" b="1" dirty="0"/>
          </a:p>
          <a:p>
            <a:endParaRPr lang="ru-RU" dirty="0"/>
          </a:p>
        </p:txBody>
      </p:sp>
      <p:pic>
        <p:nvPicPr>
          <p:cNvPr id="4" name="Picture 4" descr="D:\lilya\программки\Новая папка\1263803419_012_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79" y="116632"/>
            <a:ext cx="4824536" cy="321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lilya\программки\Новая папка\karadeniz-de-kaliteli-petrol-bulundu-12629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62" y="3501008"/>
            <a:ext cx="4962875" cy="311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91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2256" y="-99392"/>
            <a:ext cx="82153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являє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собою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складну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суміш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різноманітних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хімічних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сполук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: у першу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чергу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До складу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входять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1)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рідкі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розчинені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тверді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парафінові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алкани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нафтенові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(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циклоалкани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3)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ароматичні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арени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5" name="Picture 3" descr="D:\lilya\программки\Новая папка\oi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93" y="3140968"/>
            <a:ext cx="4320480" cy="3240361"/>
          </a:xfrm>
          <a:prstGeom prst="rect">
            <a:avLst/>
          </a:prstGeom>
          <a:noFill/>
        </p:spPr>
      </p:pic>
      <p:pic>
        <p:nvPicPr>
          <p:cNvPr id="6" name="Picture 2" descr="D:\lilya\программки\Новая папка\A18_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237204"/>
            <a:ext cx="4286280" cy="3047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2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2253E-ADCD-498C-B809-D2D062571764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27652" name="filecab2" descr="Букет"/>
          <p:cNvSpPr>
            <a:spLocks noEditPoints="1" noChangeArrowheads="1"/>
          </p:cNvSpPr>
          <p:nvPr/>
        </p:nvSpPr>
        <p:spPr bwMode="auto">
          <a:xfrm>
            <a:off x="0" y="0"/>
            <a:ext cx="2592388" cy="3716338"/>
          </a:xfrm>
          <a:custGeom>
            <a:avLst/>
            <a:gdLst>
              <a:gd name="T0" fmla="*/ 155566563 w 21600"/>
              <a:gd name="T1" fmla="*/ 0 h 21600"/>
              <a:gd name="T2" fmla="*/ 0 w 21600"/>
              <a:gd name="T3" fmla="*/ 0 h 21600"/>
              <a:gd name="T4" fmla="*/ 0 w 21600"/>
              <a:gd name="T5" fmla="*/ 319702966 h 21600"/>
              <a:gd name="T6" fmla="*/ 0 w 21600"/>
              <a:gd name="T7" fmla="*/ 602906503 h 21600"/>
              <a:gd name="T8" fmla="*/ 155566563 w 21600"/>
              <a:gd name="T9" fmla="*/ 639405932 h 21600"/>
              <a:gd name="T10" fmla="*/ 311133127 w 21600"/>
              <a:gd name="T11" fmla="*/ 602906503 h 21600"/>
              <a:gd name="T12" fmla="*/ 311133127 w 21600"/>
              <a:gd name="T13" fmla="*/ 319702966 h 21600"/>
              <a:gd name="T14" fmla="*/ 311133127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4 w 21600"/>
              <a:gd name="T25" fmla="*/ 511 h 21600"/>
              <a:gd name="T26" fmla="*/ 20542 w 21600"/>
              <a:gd name="T27" fmla="*/ 1976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CC"/>
                </a:solidFill>
              </a:rPr>
              <a:t>Склад:</a:t>
            </a:r>
          </a:p>
          <a:p>
            <a:pPr algn="ctr" eaLnBrk="1" hangingPunct="1"/>
            <a:r>
              <a:rPr lang="ru-RU" altLang="ru-RU" sz="2000" b="1">
                <a:solidFill>
                  <a:srgbClr val="660066"/>
                </a:solidFill>
              </a:rPr>
              <a:t>Складна суміш вуглеводнів (150)– алканів, циклоалканів, аренів лінійної і розгалудженої будови.</a:t>
            </a:r>
          </a:p>
        </p:txBody>
      </p:sp>
      <p:sp>
        <p:nvSpPr>
          <p:cNvPr id="27653" name="filecab2"/>
          <p:cNvSpPr>
            <a:spLocks noEditPoints="1" noChangeArrowheads="1"/>
          </p:cNvSpPr>
          <p:nvPr/>
        </p:nvSpPr>
        <p:spPr bwMode="auto">
          <a:xfrm>
            <a:off x="3042345" y="3299403"/>
            <a:ext cx="2879725" cy="1223962"/>
          </a:xfrm>
          <a:custGeom>
            <a:avLst/>
            <a:gdLst>
              <a:gd name="T0" fmla="*/ 191963402 w 21600"/>
              <a:gd name="T1" fmla="*/ 0 h 21600"/>
              <a:gd name="T2" fmla="*/ 0 w 21600"/>
              <a:gd name="T3" fmla="*/ 0 h 21600"/>
              <a:gd name="T4" fmla="*/ 0 w 21600"/>
              <a:gd name="T5" fmla="*/ 34677847 h 21600"/>
              <a:gd name="T6" fmla="*/ 0 w 21600"/>
              <a:gd name="T7" fmla="*/ 65396630 h 21600"/>
              <a:gd name="T8" fmla="*/ 191963402 w 21600"/>
              <a:gd name="T9" fmla="*/ 69355693 h 21600"/>
              <a:gd name="T10" fmla="*/ 383926670 w 21600"/>
              <a:gd name="T11" fmla="*/ 65396630 h 21600"/>
              <a:gd name="T12" fmla="*/ 383926670 w 21600"/>
              <a:gd name="T13" fmla="*/ 34677847 h 21600"/>
              <a:gd name="T14" fmla="*/ 38392667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4 w 21600"/>
              <a:gd name="T25" fmla="*/ 511 h 21600"/>
              <a:gd name="T26" fmla="*/ 20542 w 21600"/>
              <a:gd name="T27" fmla="*/ 1976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 err="1">
                <a:solidFill>
                  <a:srgbClr val="0000CC"/>
                </a:solidFill>
              </a:rPr>
              <a:t>Способи</a:t>
            </a:r>
            <a:r>
              <a:rPr lang="ru-RU" altLang="ru-RU" sz="2800" b="1" dirty="0">
                <a:solidFill>
                  <a:srgbClr val="0000CC"/>
                </a:solidFill>
              </a:rPr>
              <a:t> </a:t>
            </a:r>
            <a:r>
              <a:rPr lang="ru-RU" altLang="ru-RU" sz="2800" b="1" dirty="0" err="1">
                <a:solidFill>
                  <a:srgbClr val="0000CC"/>
                </a:solidFill>
              </a:rPr>
              <a:t>переробки</a:t>
            </a:r>
            <a:endParaRPr lang="ru-RU" altLang="ru-RU" sz="2800" b="1" dirty="0">
              <a:solidFill>
                <a:srgbClr val="660066"/>
              </a:solidFill>
            </a:endParaRPr>
          </a:p>
        </p:txBody>
      </p:sp>
      <p:sp>
        <p:nvSpPr>
          <p:cNvPr id="27654" name="filecab2" descr="Голубая тисненая бумага"/>
          <p:cNvSpPr>
            <a:spLocks noEditPoints="1" noChangeArrowheads="1"/>
          </p:cNvSpPr>
          <p:nvPr/>
        </p:nvSpPr>
        <p:spPr bwMode="auto">
          <a:xfrm>
            <a:off x="6072188" y="0"/>
            <a:ext cx="3071812" cy="4221163"/>
          </a:xfrm>
          <a:custGeom>
            <a:avLst/>
            <a:gdLst>
              <a:gd name="T0" fmla="*/ 218426596 w 21600"/>
              <a:gd name="T1" fmla="*/ 0 h 21600"/>
              <a:gd name="T2" fmla="*/ 0 w 21600"/>
              <a:gd name="T3" fmla="*/ 0 h 21600"/>
              <a:gd name="T4" fmla="*/ 0 w 21600"/>
              <a:gd name="T5" fmla="*/ 412458826 h 21600"/>
              <a:gd name="T6" fmla="*/ 0 w 21600"/>
              <a:gd name="T7" fmla="*/ 777828430 h 21600"/>
              <a:gd name="T8" fmla="*/ 218426596 w 21600"/>
              <a:gd name="T9" fmla="*/ 824917457 h 21600"/>
              <a:gd name="T10" fmla="*/ 436853193 w 21600"/>
              <a:gd name="T11" fmla="*/ 777828430 h 21600"/>
              <a:gd name="T12" fmla="*/ 436853193 w 21600"/>
              <a:gd name="T13" fmla="*/ 412458826 h 21600"/>
              <a:gd name="T14" fmla="*/ 436853193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4 w 21600"/>
              <a:gd name="T25" fmla="*/ 511 h 21600"/>
              <a:gd name="T26" fmla="*/ 20542 w 21600"/>
              <a:gd name="T27" fmla="*/ 1976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CC"/>
                </a:solidFill>
              </a:rPr>
              <a:t>Фізичні властивості:</a:t>
            </a:r>
          </a:p>
          <a:p>
            <a:pPr eaLnBrk="1" hangingPunct="1">
              <a:buFontTx/>
              <a:buAutoNum type="arabicPeriod"/>
            </a:pPr>
            <a:r>
              <a:rPr lang="ru-RU" altLang="ru-RU" b="1">
                <a:solidFill>
                  <a:srgbClr val="660066"/>
                </a:solidFill>
              </a:rPr>
              <a:t>Масляниста горюча рідина.</a:t>
            </a:r>
          </a:p>
          <a:p>
            <a:pPr eaLnBrk="1" hangingPunct="1">
              <a:buFontTx/>
              <a:buAutoNum type="arabicPeriod"/>
            </a:pPr>
            <a:r>
              <a:rPr lang="ru-RU" altLang="ru-RU" b="1">
                <a:solidFill>
                  <a:srgbClr val="660066"/>
                </a:solidFill>
              </a:rPr>
              <a:t>Темний колір.</a:t>
            </a:r>
          </a:p>
          <a:p>
            <a:pPr eaLnBrk="1" hangingPunct="1">
              <a:buFontTx/>
              <a:buAutoNum type="arabicPeriod"/>
            </a:pPr>
            <a:r>
              <a:rPr lang="ru-RU" altLang="ru-RU" b="1">
                <a:solidFill>
                  <a:srgbClr val="660066"/>
                </a:solidFill>
              </a:rPr>
              <a:t>Легша за воду.</a:t>
            </a:r>
          </a:p>
          <a:p>
            <a:pPr eaLnBrk="1" hangingPunct="1">
              <a:buFontTx/>
              <a:buAutoNum type="arabicPeriod"/>
            </a:pPr>
            <a:r>
              <a:rPr lang="ru-RU" altLang="ru-RU" b="1">
                <a:solidFill>
                  <a:srgbClr val="660066"/>
                </a:solidFill>
              </a:rPr>
              <a:t>Специфічний  запах.</a:t>
            </a:r>
          </a:p>
          <a:p>
            <a:pPr eaLnBrk="1" hangingPunct="1">
              <a:buFontTx/>
              <a:buAutoNum type="arabicPeriod"/>
            </a:pPr>
            <a:r>
              <a:rPr lang="ru-RU" altLang="ru-RU" b="1">
                <a:solidFill>
                  <a:srgbClr val="660066"/>
                </a:solidFill>
              </a:rPr>
              <a:t>Не розчиняється у воді.</a:t>
            </a:r>
          </a:p>
          <a:p>
            <a:pPr eaLnBrk="1" hangingPunct="1">
              <a:buFontTx/>
              <a:buAutoNum type="arabicPeriod"/>
            </a:pPr>
            <a:r>
              <a:rPr lang="ru-RU" altLang="ru-RU" b="1">
                <a:solidFill>
                  <a:srgbClr val="660066"/>
                </a:solidFill>
              </a:rPr>
              <a:t>Не має певної температури кипіння.</a:t>
            </a:r>
          </a:p>
          <a:p>
            <a:pPr algn="ctr" eaLnBrk="1" hangingPunct="1">
              <a:buFontTx/>
              <a:buAutoNum type="arabicPeriod"/>
            </a:pPr>
            <a:endParaRPr lang="ru-RU" altLang="ru-RU" b="1">
              <a:solidFill>
                <a:srgbClr val="660066"/>
              </a:solidFill>
            </a:endParaRPr>
          </a:p>
        </p:txBody>
      </p:sp>
      <p:sp>
        <p:nvSpPr>
          <p:cNvPr id="27655" name="PubBanner"/>
          <p:cNvSpPr>
            <a:spLocks noEditPoints="1" noChangeArrowheads="1"/>
          </p:cNvSpPr>
          <p:nvPr/>
        </p:nvSpPr>
        <p:spPr bwMode="auto">
          <a:xfrm>
            <a:off x="2987675" y="1484313"/>
            <a:ext cx="2763838" cy="1584325"/>
          </a:xfrm>
          <a:custGeom>
            <a:avLst/>
            <a:gdLst>
              <a:gd name="T0" fmla="*/ 176824085 w 21600"/>
              <a:gd name="T1" fmla="*/ 0 h 21600"/>
              <a:gd name="T2" fmla="*/ 11198918 w 21600"/>
              <a:gd name="T3" fmla="*/ 73856464 h 21600"/>
              <a:gd name="T4" fmla="*/ 176824085 w 21600"/>
              <a:gd name="T5" fmla="*/ 67513443 h 21600"/>
              <a:gd name="T6" fmla="*/ 342645792 w 21600"/>
              <a:gd name="T7" fmla="*/ 7385646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</a:rPr>
              <a:t>Нафта</a:t>
            </a:r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>
            <a:off x="1979613" y="3789363"/>
            <a:ext cx="1079500" cy="144462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6011863" y="3716338"/>
            <a:ext cx="1152525" cy="28892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8" name="PubChord" descr="Водяные капли"/>
          <p:cNvSpPr>
            <a:spLocks noEditPoints="1" noChangeArrowheads="1"/>
          </p:cNvSpPr>
          <p:nvPr/>
        </p:nvSpPr>
        <p:spPr bwMode="auto">
          <a:xfrm>
            <a:off x="0" y="3933825"/>
            <a:ext cx="3132138" cy="1114425"/>
          </a:xfrm>
          <a:custGeom>
            <a:avLst/>
            <a:gdLst>
              <a:gd name="T0" fmla="*/ 427412857 w 21600"/>
              <a:gd name="T1" fmla="*/ 42284535 h 21600"/>
              <a:gd name="T2" fmla="*/ 407521460 w 21600"/>
              <a:gd name="T3" fmla="*/ 45678475 h 21600"/>
              <a:gd name="T4" fmla="*/ 387651090 w 21600"/>
              <a:gd name="T5" fmla="*/ 4907504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0327" y="15885"/>
                </a:moveTo>
                <a:cubicBezTo>
                  <a:pt x="21163" y="14320"/>
                  <a:pt x="21600" y="1257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20327" y="1588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66"/>
                </a:solidFill>
              </a:rPr>
              <a:t>Фізичні</a:t>
            </a:r>
          </a:p>
        </p:txBody>
      </p:sp>
      <p:sp>
        <p:nvSpPr>
          <p:cNvPr id="27659" name="PubChord" descr="Водяные капли"/>
          <p:cNvSpPr>
            <a:spLocks noEditPoints="1" noChangeArrowheads="1"/>
          </p:cNvSpPr>
          <p:nvPr/>
        </p:nvSpPr>
        <p:spPr bwMode="auto">
          <a:xfrm>
            <a:off x="6084888" y="4005263"/>
            <a:ext cx="3059112" cy="1114425"/>
          </a:xfrm>
          <a:custGeom>
            <a:avLst/>
            <a:gdLst>
              <a:gd name="T0" fmla="*/ 407714907 w 21600"/>
              <a:gd name="T1" fmla="*/ 42284535 h 21600"/>
              <a:gd name="T2" fmla="*/ 388740198 w 21600"/>
              <a:gd name="T3" fmla="*/ 45678475 h 21600"/>
              <a:gd name="T4" fmla="*/ 369785600 w 21600"/>
              <a:gd name="T5" fmla="*/ 4907504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0327" y="15885"/>
                </a:moveTo>
                <a:cubicBezTo>
                  <a:pt x="21163" y="14320"/>
                  <a:pt x="21600" y="1257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lnTo>
                  <a:pt x="20327" y="1588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66"/>
                </a:solidFill>
              </a:rPr>
              <a:t>Хімічні</a:t>
            </a:r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 flipH="1" flipV="1">
            <a:off x="2627313" y="908050"/>
            <a:ext cx="865187" cy="72072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 flipV="1">
            <a:off x="5076825" y="908050"/>
            <a:ext cx="1079500" cy="72072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4356100" y="2420938"/>
            <a:ext cx="0" cy="863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3" name="PubOvalCallout"/>
          <p:cNvSpPr>
            <a:spLocks noEditPoints="1" noChangeArrowheads="1"/>
          </p:cNvSpPr>
          <p:nvPr/>
        </p:nvSpPr>
        <p:spPr bwMode="auto">
          <a:xfrm rot="10800000">
            <a:off x="0" y="5113338"/>
            <a:ext cx="2916238" cy="1195387"/>
          </a:xfrm>
          <a:custGeom>
            <a:avLst/>
            <a:gdLst>
              <a:gd name="T0" fmla="*/ 196862131 w 21600"/>
              <a:gd name="T1" fmla="*/ 0 h 21600"/>
              <a:gd name="T2" fmla="*/ 0 w 21600"/>
              <a:gd name="T3" fmla="*/ 24823484 h 21600"/>
              <a:gd name="T4" fmla="*/ 196242431 w 21600"/>
              <a:gd name="T5" fmla="*/ 66155096 h 21600"/>
              <a:gd name="T6" fmla="*/ 196862131 w 21600"/>
              <a:gd name="T7" fmla="*/ 49646968 h 21600"/>
              <a:gd name="T8" fmla="*/ 393724263 w 21600"/>
              <a:gd name="T9" fmla="*/ 24823484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10766" y="216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66"/>
                </a:solidFill>
              </a:rPr>
              <a:t>Ректифікація</a:t>
            </a:r>
          </a:p>
        </p:txBody>
      </p:sp>
      <p:sp>
        <p:nvSpPr>
          <p:cNvPr id="27664" name="PubOvalCallout"/>
          <p:cNvSpPr>
            <a:spLocks noEditPoints="1" noChangeArrowheads="1"/>
          </p:cNvSpPr>
          <p:nvPr/>
        </p:nvSpPr>
        <p:spPr bwMode="auto">
          <a:xfrm rot="10800000">
            <a:off x="2843213" y="4724400"/>
            <a:ext cx="3241675" cy="1152525"/>
          </a:xfrm>
          <a:custGeom>
            <a:avLst/>
            <a:gdLst>
              <a:gd name="T0" fmla="*/ 243251390 w 21600"/>
              <a:gd name="T1" fmla="*/ 0 h 21600"/>
              <a:gd name="T2" fmla="*/ 0 w 21600"/>
              <a:gd name="T3" fmla="*/ 23075258 h 21600"/>
              <a:gd name="T4" fmla="*/ 0 w 21600"/>
              <a:gd name="T5" fmla="*/ 61496013 h 21600"/>
              <a:gd name="T6" fmla="*/ 243251390 w 21600"/>
              <a:gd name="T7" fmla="*/ 46150463 h 21600"/>
              <a:gd name="T8" fmla="*/ 486502630 w 21600"/>
              <a:gd name="T9" fmla="*/ 2307525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66"/>
                </a:solidFill>
              </a:rPr>
              <a:t>Алкілірування</a:t>
            </a:r>
          </a:p>
        </p:txBody>
      </p:sp>
      <p:sp>
        <p:nvSpPr>
          <p:cNvPr id="27665" name="PubOvalCallout"/>
          <p:cNvSpPr>
            <a:spLocks noEditPoints="1" noChangeArrowheads="1"/>
          </p:cNvSpPr>
          <p:nvPr/>
        </p:nvSpPr>
        <p:spPr bwMode="auto">
          <a:xfrm rot="10800000">
            <a:off x="4356100" y="5516563"/>
            <a:ext cx="2952750" cy="1079500"/>
          </a:xfrm>
          <a:custGeom>
            <a:avLst/>
            <a:gdLst>
              <a:gd name="T0" fmla="*/ 201822513 w 21600"/>
              <a:gd name="T1" fmla="*/ 0 h 21600"/>
              <a:gd name="T2" fmla="*/ 0 w 21600"/>
              <a:gd name="T3" fmla="*/ 20243724 h 21600"/>
              <a:gd name="T4" fmla="*/ 25807172 w 21600"/>
              <a:gd name="T5" fmla="*/ 53950012 h 21600"/>
              <a:gd name="T6" fmla="*/ 201822513 w 21600"/>
              <a:gd name="T7" fmla="*/ 40487497 h 21600"/>
              <a:gd name="T8" fmla="*/ 403645026 w 21600"/>
              <a:gd name="T9" fmla="*/ 20243724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381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1381" y="21600"/>
                </a:ln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66"/>
                </a:solidFill>
              </a:rPr>
              <a:t>Ароматизація</a:t>
            </a:r>
          </a:p>
        </p:txBody>
      </p:sp>
      <p:sp>
        <p:nvSpPr>
          <p:cNvPr id="27666" name="PubOvalCallout"/>
          <p:cNvSpPr>
            <a:spLocks noEditPoints="1" noChangeArrowheads="1"/>
          </p:cNvSpPr>
          <p:nvPr/>
        </p:nvSpPr>
        <p:spPr bwMode="auto">
          <a:xfrm rot="10800000">
            <a:off x="6948488" y="5157788"/>
            <a:ext cx="2195512" cy="1008062"/>
          </a:xfrm>
          <a:custGeom>
            <a:avLst/>
            <a:gdLst>
              <a:gd name="T0" fmla="*/ 111580392 w 21600"/>
              <a:gd name="T1" fmla="*/ 0 h 21600"/>
              <a:gd name="T2" fmla="*/ 0 w 21600"/>
              <a:gd name="T3" fmla="*/ 17653079 h 21600"/>
              <a:gd name="T4" fmla="*/ 105340158 w 21600"/>
              <a:gd name="T5" fmla="*/ 47045787 h 21600"/>
              <a:gd name="T6" fmla="*/ 111580392 w 21600"/>
              <a:gd name="T7" fmla="*/ 35306111 h 21600"/>
              <a:gd name="T8" fmla="*/ 223160784 w 21600"/>
              <a:gd name="T9" fmla="*/ 17653079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19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10196" y="21600"/>
                </a:ln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00000">
                <a:srgbClr val="CCECFF"/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66"/>
                </a:solidFill>
              </a:rPr>
              <a:t>Крекінг</a:t>
            </a:r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17716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607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58" grpId="0" animBg="1"/>
      <p:bldP spid="27659" grpId="0" animBg="1"/>
      <p:bldP spid="27663" grpId="0" animBg="1"/>
      <p:bldP spid="27664" grpId="0" animBg="1"/>
      <p:bldP spid="27665" grpId="0" animBg="1"/>
      <p:bldP spid="276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lilya\программки\Новая папка\onsho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16632"/>
            <a:ext cx="3786214" cy="3517797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85750" y="188640"/>
            <a:ext cx="6400800" cy="5715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900" b="1" dirty="0" err="1" smtClean="0">
                <a:solidFill>
                  <a:srgbClr val="FFFF00"/>
                </a:solidFill>
              </a:rPr>
              <a:t>Методи</a:t>
            </a:r>
            <a:r>
              <a:rPr lang="ru-RU" sz="3900" b="1" dirty="0" smtClean="0">
                <a:solidFill>
                  <a:srgbClr val="FFFF00"/>
                </a:solidFill>
              </a:rPr>
              <a:t> </a:t>
            </a:r>
            <a:r>
              <a:rPr lang="ru-RU" sz="3900" b="1" dirty="0" err="1" smtClean="0">
                <a:solidFill>
                  <a:srgbClr val="FFFF00"/>
                </a:solidFill>
              </a:rPr>
              <a:t>переробки</a:t>
            </a:r>
            <a:r>
              <a:rPr lang="ru-RU" sz="3900" b="1" dirty="0" smtClean="0">
                <a:solidFill>
                  <a:srgbClr val="FFFF00"/>
                </a:solidFill>
              </a:rPr>
              <a:t> </a:t>
            </a:r>
            <a:r>
              <a:rPr lang="ru-RU" sz="3900" b="1" dirty="0" err="1" smtClean="0">
                <a:solidFill>
                  <a:srgbClr val="FFFF00"/>
                </a:solidFill>
              </a:rPr>
              <a:t>нафти</a:t>
            </a:r>
            <a:r>
              <a:rPr lang="ru-RU" sz="3900" b="1" dirty="0" smtClean="0">
                <a:solidFill>
                  <a:srgbClr val="FFFF00"/>
                </a:solidFill>
              </a:rPr>
              <a:t>:</a:t>
            </a:r>
            <a:endParaRPr lang="ru-RU" sz="39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7544" y="1052736"/>
            <a:ext cx="29924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Розрізняють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первинні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вторинні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методи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переробки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27674"/>
            <a:ext cx="587444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13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412489"/>
            <a:ext cx="5929322" cy="255454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Первинні (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фізичні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)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методи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засновані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на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різних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температурних інтервалах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кипіння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окремих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фракцій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це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прямий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відгін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10242" name="Picture 2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3545" y="634860"/>
            <a:ext cx="2998413" cy="2109802"/>
          </a:xfrm>
          <a:prstGeom prst="rect">
            <a:avLst/>
          </a:prstGeom>
          <a:noFill/>
        </p:spPr>
      </p:pic>
      <p:pic>
        <p:nvPicPr>
          <p:cNvPr id="10243" name="Picture 3" descr="D:\lilya\программки\Новая папка\img8803_neft_karti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884" y="2967034"/>
            <a:ext cx="4714908" cy="3198279"/>
          </a:xfrm>
          <a:prstGeom prst="rect">
            <a:avLst/>
          </a:prstGeom>
          <a:noFill/>
        </p:spPr>
      </p:pic>
      <p:pic>
        <p:nvPicPr>
          <p:cNvPr id="10244" name="Picture 4" descr="D:\lilya\программки\Новая папка\oil-field-work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4298960" cy="2898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181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296</TotalTime>
  <Words>1580</Words>
  <Application>Microsoft Office PowerPoint</Application>
  <PresentationFormat>Экран (4:3)</PresentationFormat>
  <Paragraphs>232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Горизонт</vt:lpstr>
      <vt:lpstr>Document</vt:lpstr>
      <vt:lpstr>Нафта</vt:lpstr>
      <vt:lpstr>Переробка нафти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перегонці нафти утворюються фракції:</vt:lpstr>
      <vt:lpstr>Пряма перегонка нафти</vt:lpstr>
      <vt:lpstr>Презентация PowerPoint</vt:lpstr>
      <vt:lpstr>Застосування фракцій нафти:</vt:lpstr>
      <vt:lpstr>Нафтопереробний завод</vt:lpstr>
      <vt:lpstr>Світовий видобуток нафти, 2009 </vt:lpstr>
      <vt:lpstr>Нафта в Україні </vt:lpstr>
      <vt:lpstr>Нафтопродукти</vt:lpstr>
      <vt:lpstr>Нафтопродукти</vt:lpstr>
      <vt:lpstr>Основні продукти нафтопереробки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Охорона довкілля</vt:lpstr>
      <vt:lpstr>Презентация PowerPoint</vt:lpstr>
      <vt:lpstr>Презентация PowerPoint</vt:lpstr>
      <vt:lpstr>Презентация PowerPoint</vt:lpstr>
      <vt:lpstr>Презентация PowerPoint</vt:lpstr>
      <vt:lpstr>Аварія на буриновій платформі в мексиканській затоці</vt:lpstr>
      <vt:lpstr>Презентация PowerPoint</vt:lpstr>
      <vt:lpstr>Лікування нафтопродуктами</vt:lpstr>
      <vt:lpstr>Лікування нафтою і нафтопродуктами практикували лікарі з давніх часів. Нафта – це продукт розпаду органічних речовин, тобто всього того, що колись росло і жило на Землі. До лікувальних нафтопродуктів відносяться: парафін, стеарин, озокерит.</vt:lpstr>
      <vt:lpstr>Лікування парафіном</vt:lpstr>
      <vt:lpstr>Парафінова Аплікація</vt:lpstr>
      <vt:lpstr>Презентация PowerPoint</vt:lpstr>
      <vt:lpstr>Презентация PowerPoint</vt:lpstr>
      <vt:lpstr>Парафінова ванночка </vt:lpstr>
      <vt:lpstr>Парафінова маска </vt:lpstr>
      <vt:lpstr>Лікування стеарином </vt:lpstr>
      <vt:lpstr>Лікування озокеритом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Нафта</dc:title>
  <dc:creator>Fox</dc:creator>
  <cp:lastModifiedBy>Fox</cp:lastModifiedBy>
  <cp:revision>22</cp:revision>
  <dcterms:created xsi:type="dcterms:W3CDTF">2013-12-09T15:02:10Z</dcterms:created>
  <dcterms:modified xsi:type="dcterms:W3CDTF">2013-12-11T14:41:07Z</dcterms:modified>
</cp:coreProperties>
</file>