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2"/>
  </p:sldMasterIdLst>
  <p:notesMasterIdLst>
    <p:notesMasterId r:id="rId28"/>
  </p:notesMasterIdLst>
  <p:handoutMasterIdLst>
    <p:handoutMasterId r:id="rId29"/>
  </p:handoutMasterIdLst>
  <p:sldIdLst>
    <p:sldId id="256" r:id="rId3"/>
    <p:sldId id="262" r:id="rId4"/>
    <p:sldId id="257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2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5" r:id="rId27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99FF"/>
    <a:srgbClr val="00FFCC"/>
    <a:srgbClr val="00CC99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821" autoAdjust="0"/>
    <p:restoredTop sz="94894" autoAdjust="0"/>
  </p:normalViewPr>
  <p:slideViewPr>
    <p:cSldViewPr snapToGrid="0">
      <p:cViewPr varScale="1">
        <p:scale>
          <a:sx n="71" d="100"/>
          <a:sy n="71" d="100"/>
        </p:scale>
        <p:origin x="-8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242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Вміст</c:v>
                </c:pt>
              </c:strCache>
            </c:strRef>
          </c:tx>
          <c:spPr>
            <a:effectLst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c:spPr>
          <c:explosion val="6"/>
          <c:cat>
            <c:strRef>
              <c:f>Лист1!$A$2:$A$6</c:f>
              <c:strCache>
                <c:ptCount val="5"/>
                <c:pt idx="0">
                  <c:v>Вуглець - 80-88%</c:v>
                </c:pt>
                <c:pt idx="1">
                  <c:v>Водень - 11-14,5%</c:v>
                </c:pt>
                <c:pt idx="2">
                  <c:v>Сірка - 0,01 - 5%</c:v>
                </c:pt>
                <c:pt idx="3">
                  <c:v>Кисень - 0,05-0,07%</c:v>
                </c:pt>
                <c:pt idx="4">
                  <c:v>Азот - 0,01-0,6%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0.83</c:v>
                </c:pt>
                <c:pt idx="1">
                  <c:v>0.12</c:v>
                </c:pt>
                <c:pt idx="2">
                  <c:v>4.0899999999999999E-2</c:v>
                </c:pt>
                <c:pt idx="3" formatCode="General">
                  <c:v>0.06</c:v>
                </c:pt>
                <c:pt idx="4" formatCode="General">
                  <c:v>0.04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214929213627477"/>
          <c:y val="0.19491560039370079"/>
          <c:w val="0.36749671603653533"/>
          <c:h val="0.71590305118110231"/>
        </c:manualLayout>
      </c:layout>
      <c:txPr>
        <a:bodyPr/>
        <a:lstStyle/>
        <a:p>
          <a:pPr>
            <a:defRPr sz="18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36945-DA39-4D29-8D9A-AA36E3A11382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97BA5-440D-4243-A886-8DC4B873D8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 dirty="0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 dirty="0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fld id="{27E35BBE-AD12-48C5-8DCC-805B4F1FD10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A7A733-DA2F-4999-8E32-54115CD3DBB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7526EC-2B31-4D73-B6C0-EC9886E91D36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EE1B93-432B-4A36-9C82-195276416060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2819400"/>
            <a:ext cx="5051425" cy="12954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3DF2338-097B-4264-8E72-A856CEE1277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D35D2-A457-4652-A634-B903CBBEE1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662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662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515BA-3D06-4280-946E-21FBEF5FCF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AAEEF-F233-4E32-A923-D4DF4B556C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B9523-6905-405B-8AC8-E63F416FC9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51DCE-B4FC-4A91-83BF-56D0975331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03231-D21E-4F74-BD7E-5FDD244E1C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3BA1C-C7A3-45F8-9E86-8739D3421F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1C6FD-A228-4DFF-9C48-5B61C80157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C9E96-5424-4435-BAB1-7174F194AE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0F01E-2B22-4B7C-9328-0E1C58AAA0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395413"/>
            <a:ext cx="701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 Second level</a:t>
            </a:r>
            <a:endParaRPr lang="ru-RU" smtClean="0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endParaRPr lang="ru-RU" dirty="0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6413" y="6400800"/>
            <a:ext cx="2084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endParaRPr lang="ru-RU" dirty="0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fld id="{4700DB66-04F6-49A5-A4C5-1D1146B2F9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200" i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388" y="1339850"/>
            <a:ext cx="7429500" cy="1143000"/>
          </a:xfrm>
        </p:spPr>
        <p:txBody>
          <a:bodyPr/>
          <a:lstStyle/>
          <a:p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вуглеводн</a:t>
            </a:r>
            <a:r>
              <a:rPr lang="uk-UA" dirty="0" err="1" smtClean="0"/>
              <a:t>ів</a:t>
            </a:r>
            <a:r>
              <a:rPr lang="uk-UA" dirty="0" smtClean="0"/>
              <a:t>.</a:t>
            </a:r>
            <a:br>
              <a:rPr lang="uk-UA" dirty="0" smtClean="0"/>
            </a:br>
            <a:r>
              <a:rPr lang="uk-UA" dirty="0" smtClean="0"/>
              <a:t>Нафта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0661" y="4436036"/>
            <a:ext cx="5248275" cy="11096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uk-UA" b="1" i="1" dirty="0" smtClean="0"/>
              <a:t>Підготувала </a:t>
            </a:r>
          </a:p>
          <a:p>
            <a:pPr>
              <a:spcBef>
                <a:spcPct val="0"/>
              </a:spcBef>
            </a:pPr>
            <a:r>
              <a:rPr lang="uk-UA" b="1" i="1" dirty="0" smtClean="0"/>
              <a:t>Учениця 11-Б класу</a:t>
            </a:r>
          </a:p>
          <a:p>
            <a:pPr>
              <a:spcBef>
                <a:spcPct val="0"/>
              </a:spcBef>
            </a:pPr>
            <a:r>
              <a:rPr lang="uk-UA" b="1" i="1" dirty="0" smtClean="0"/>
              <a:t>Халімон </a:t>
            </a:r>
            <a:r>
              <a:rPr lang="uk-UA" b="1" i="1" dirty="0" err="1" smtClean="0"/>
              <a:t>Заріна</a:t>
            </a:r>
            <a:endParaRPr lang="en-US" b="1" i="1" dirty="0"/>
          </a:p>
        </p:txBody>
      </p:sp>
      <p:pic>
        <p:nvPicPr>
          <p:cNvPr id="4" name="Рисунок 3" descr="A16-37_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2512638"/>
            <a:ext cx="5413643" cy="3040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30281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Країни-продуценти нафти</a:t>
            </a:r>
            <a:endParaRPr lang="ru-RU" dirty="0"/>
          </a:p>
        </p:txBody>
      </p:sp>
      <p:pic>
        <p:nvPicPr>
          <p:cNvPr id="4" name="Содержимое 3" descr="800px-Oil_producing_countries_ma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5388"/>
            <a:ext cx="9601200" cy="4921624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2259" y="255493"/>
            <a:ext cx="7010400" cy="5392271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нафтових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родовищ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розсереджена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семи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регіонах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Перська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затока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Північна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Африка;</a:t>
            </a:r>
          </a:p>
          <a:p>
            <a:pPr marL="457200" indent="-457200">
              <a:buFont typeface="+mj-lt"/>
              <a:buAutoNum type="arabicParenR"/>
            </a:pP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Мексиканська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затока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Карибське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море</a:t>
            </a:r>
          </a:p>
          <a:p>
            <a:pPr marL="457200" indent="-457200">
              <a:buFont typeface="+mj-lt"/>
              <a:buAutoNum type="arabicParenR"/>
            </a:pP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-ви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Малайського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архіпелагу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Гвінея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 typeface="+mj-lt"/>
              <a:buAutoNum type="arabicParenR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Західний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Сибір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 typeface="+mj-lt"/>
              <a:buAutoNum type="arabicParenR"/>
            </a:pP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Північна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Аляска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 typeface="+mj-lt"/>
              <a:buAutoNum type="arabicParenR"/>
            </a:pP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Північне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море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чином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норвезький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британський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сектори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457200" indent="-457200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о.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Сахалін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прилеглими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ділянками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шельфу.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023" y="0"/>
            <a:ext cx="7010400" cy="838200"/>
          </a:xfrm>
        </p:spPr>
        <p:txBody>
          <a:bodyPr/>
          <a:lstStyle/>
          <a:p>
            <a:r>
              <a:rPr lang="uk-UA" dirty="0" smtClean="0"/>
              <a:t>Поклади нафти в Україні</a:t>
            </a:r>
            <a:endParaRPr lang="ru-RU" dirty="0"/>
          </a:p>
        </p:txBody>
      </p:sp>
      <p:pic>
        <p:nvPicPr>
          <p:cNvPr id="4" name="Содержимое 3" descr="aHR0cDovL3d3dy5teS1hcnRpY2xlLm5ldC9kYXRhL2ZpbGVzL3RpbnktbWNlLzU2L2ltZy85OTkvNDUuanB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812" y="666281"/>
            <a:ext cx="8754035" cy="6288315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Нафта в Україні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поклади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нафти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 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Передкарпатті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Дніпровсько-Донецькій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областях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шельфі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Чорного 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Азовського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морів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0"/>
            <a:ext cx="7010400" cy="838200"/>
          </a:xfrm>
        </p:spPr>
        <p:txBody>
          <a:bodyPr/>
          <a:lstStyle/>
          <a:p>
            <a:r>
              <a:rPr lang="uk-UA" dirty="0" smtClean="0"/>
              <a:t>Видобуток нафти</a:t>
            </a:r>
            <a:endParaRPr lang="ru-RU" dirty="0"/>
          </a:p>
        </p:txBody>
      </p:sp>
      <p:pic>
        <p:nvPicPr>
          <p:cNvPr id="4" name="Содержимое 3" descr="13129546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846" y="1021733"/>
            <a:ext cx="7382435" cy="5536826"/>
          </a:xfrm>
        </p:spPr>
      </p:pic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Нафтові вежі 1920р.</a:t>
            </a:r>
            <a:endParaRPr lang="ru-RU" dirty="0"/>
          </a:p>
        </p:txBody>
      </p:sp>
      <p:pic>
        <p:nvPicPr>
          <p:cNvPr id="4" name="Содержимое 3" descr="Boryslaw_1920_post_car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812" y="1193770"/>
            <a:ext cx="8725090" cy="5435630"/>
          </a:xfrm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Основні процеси переробки нафти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8258" y="1855695"/>
            <a:ext cx="1896036" cy="6832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Первинна переробка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93576" y="1963269"/>
            <a:ext cx="2312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Перегонка - </a:t>
            </a:r>
            <a:r>
              <a:rPr lang="uk-UA" sz="2000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93978" y="1882588"/>
            <a:ext cx="3550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ри атмосферному тиску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вакуумі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Соединительная линия уступом 9"/>
          <p:cNvCxnSpPr/>
          <p:nvPr/>
        </p:nvCxnSpPr>
        <p:spPr bwMode="auto">
          <a:xfrm>
            <a:off x="5069541" y="2043953"/>
            <a:ext cx="430307" cy="1588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 bwMode="auto">
          <a:xfrm>
            <a:off x="5114365" y="2330823"/>
            <a:ext cx="430307" cy="1588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2739" y="2828367"/>
            <a:ext cx="1896036" cy="6832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Вторинна переробка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438400" y="2855258"/>
            <a:ext cx="60735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2. Крекінг</a:t>
            </a:r>
          </a:p>
          <a:p>
            <a:pPr marL="342900" indent="-342900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(термічний, каталітичний, гідрокрекінг)</a:t>
            </a:r>
          </a:p>
          <a:p>
            <a:pPr>
              <a:tabLst>
                <a:tab pos="0" algn="l"/>
              </a:tabLst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Розщеплення великих молекул вуглеводнів нафти при високих температурах, тиску і наявності каталізаторів для збільшення виходу легших моторних палив, розчинників та сировини для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иробництва пластмас, хімічних волокон,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каучуків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тощо.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0118" y="4930588"/>
            <a:ext cx="6073588" cy="121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3. Риформінг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(ароматизація)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Спосіб переробки нафтопродуктів для добування ароматичних вуглеводнів.</a:t>
            </a:r>
          </a:p>
          <a:p>
            <a:pPr marL="342900" indent="-342900"/>
            <a:endParaRPr lang="uk-UA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 bwMode="auto">
          <a:xfrm rot="5400000">
            <a:off x="1956547" y="2185147"/>
            <a:ext cx="65890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 bwMode="auto">
          <a:xfrm rot="5400000">
            <a:off x="348178" y="4753534"/>
            <a:ext cx="3854029" cy="321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Рисунок 25" descr="Screenshot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665" y="5812491"/>
            <a:ext cx="3018864" cy="96054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9870" y="161365"/>
            <a:ext cx="7055223" cy="1062317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/>
              <a:t>Первинна переробка нафти</a:t>
            </a:r>
            <a:br>
              <a:rPr lang="uk-UA" dirty="0" smtClean="0"/>
            </a:br>
            <a:r>
              <a:rPr lang="uk-UA" dirty="0" smtClean="0"/>
              <a:t>(ректифікація)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-1" y="1882587"/>
            <a:ext cx="1896035" cy="197799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Бензин</a:t>
            </a:r>
          </a:p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Паливо для двигунів внутрішнього згорання</a:t>
            </a:r>
            <a:endParaRPr kumimoji="0" lang="uk-UA" sz="2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940860" y="1940858"/>
            <a:ext cx="1770528" cy="17230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Лігроїн</a:t>
            </a:r>
            <a:endParaRPr kumimoji="0" lang="uk-UA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normalizeH="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Компонент</a:t>
            </a:r>
            <a:r>
              <a:rPr kumimoji="0" lang="uk-UA" sz="2000" i="0" u="none" strike="noStrike" normalizeH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реактивного пального</a:t>
            </a:r>
            <a:endParaRPr kumimoji="0" lang="uk-UA" sz="2000" i="0" u="none" strike="noStrike" normalizeH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7431742" y="1837764"/>
            <a:ext cx="1712258" cy="268975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Мазут</a:t>
            </a:r>
            <a:endParaRPr kumimoji="0" lang="uk-UA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chemeClr val="tx1"/>
                </a:solidFill>
                <a:latin typeface="Arial" charset="0"/>
              </a:rPr>
              <a:t>Переробка на мастильні засоби, </a:t>
            </a:r>
            <a:br>
              <a:rPr lang="uk-UA" sz="2000" dirty="0" smtClean="0">
                <a:solidFill>
                  <a:schemeClr val="tx1"/>
                </a:solidFill>
                <a:latin typeface="Arial" charset="0"/>
              </a:rPr>
            </a:br>
            <a:r>
              <a:rPr lang="uk-UA" sz="2000" dirty="0" smtClean="0">
                <a:solidFill>
                  <a:schemeClr val="tx1"/>
                </a:solidFill>
                <a:latin typeface="Arial" charset="0"/>
              </a:rPr>
              <a:t>котельне пальне,</a:t>
            </a:r>
            <a:br>
              <a:rPr lang="uk-UA" sz="2000" dirty="0" smtClean="0">
                <a:solidFill>
                  <a:schemeClr val="tx1"/>
                </a:solidFill>
                <a:latin typeface="Arial" charset="0"/>
              </a:rPr>
            </a:br>
            <a:r>
              <a:rPr lang="uk-UA" sz="2000" dirty="0" smtClean="0">
                <a:solidFill>
                  <a:schemeClr val="tx1"/>
                </a:solidFill>
                <a:latin typeface="Arial" charset="0"/>
              </a:rPr>
              <a:t> гудрон</a:t>
            </a:r>
            <a:endParaRPr kumimoji="0" lang="uk-UA" sz="2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5513294" y="1922929"/>
            <a:ext cx="1882587" cy="17230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Газойль</a:t>
            </a:r>
            <a:endParaRPr kumimoji="0" lang="uk-UA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chemeClr val="tx1"/>
                </a:solidFill>
                <a:latin typeface="Arial" charset="0"/>
              </a:rPr>
              <a:t>Дизельне та котельне пальне</a:t>
            </a:r>
            <a:endParaRPr kumimoji="0" lang="uk-UA" sz="2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3756211" y="1913964"/>
            <a:ext cx="1716741" cy="196055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Гас</a:t>
            </a:r>
          </a:p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chemeClr val="tx1"/>
                </a:solidFill>
                <a:latin typeface="Arial" charset="0"/>
              </a:rPr>
              <a:t>Дизельне та реактивне пальне</a:t>
            </a:r>
            <a:endParaRPr kumimoji="0" lang="uk-UA" sz="2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cxnSp>
        <p:nvCxnSpPr>
          <p:cNvPr id="17" name="Прямая со стрелкой 16"/>
          <p:cNvCxnSpPr>
            <a:stCxn id="2" idx="2"/>
            <a:endCxn id="4" idx="0"/>
          </p:cNvCxnSpPr>
          <p:nvPr/>
        </p:nvCxnSpPr>
        <p:spPr bwMode="auto">
          <a:xfrm rot="5400000">
            <a:off x="2623298" y="-451598"/>
            <a:ext cx="658905" cy="400946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" idx="2"/>
            <a:endCxn id="10" idx="0"/>
          </p:cNvCxnSpPr>
          <p:nvPr/>
        </p:nvCxnSpPr>
        <p:spPr bwMode="auto">
          <a:xfrm rot="5400000">
            <a:off x="3533215" y="516591"/>
            <a:ext cx="717176" cy="213135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" idx="2"/>
            <a:endCxn id="13" idx="0"/>
          </p:cNvCxnSpPr>
          <p:nvPr/>
        </p:nvCxnSpPr>
        <p:spPr bwMode="auto">
          <a:xfrm rot="5400000">
            <a:off x="4440891" y="1397373"/>
            <a:ext cx="690282" cy="3429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" idx="2"/>
            <a:endCxn id="12" idx="0"/>
          </p:cNvCxnSpPr>
          <p:nvPr/>
        </p:nvCxnSpPr>
        <p:spPr bwMode="auto">
          <a:xfrm rot="16200000" flipH="1">
            <a:off x="5356412" y="824752"/>
            <a:ext cx="699247" cy="149710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" idx="2"/>
            <a:endCxn id="11" idx="0"/>
          </p:cNvCxnSpPr>
          <p:nvPr/>
        </p:nvCxnSpPr>
        <p:spPr bwMode="auto">
          <a:xfrm rot="16200000" flipH="1">
            <a:off x="6315635" y="-134472"/>
            <a:ext cx="614082" cy="333038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8" name="Рисунок 27" descr="75507747_1_644x461_benzin-diztoplivogaz-btgaz-spbt-polta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84" y="4408395"/>
            <a:ext cx="1304364" cy="1739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 descr="poluchenie-benzina-1.jpg"/>
          <p:cNvPicPr>
            <a:picLocks noChangeAspect="1"/>
          </p:cNvPicPr>
          <p:nvPr/>
        </p:nvPicPr>
        <p:blipFill>
          <a:blip r:embed="rId3"/>
          <a:srcRect l="52294" t="17282" r="12765" b="6720"/>
          <a:stretch>
            <a:fillRect/>
          </a:stretch>
        </p:blipFill>
        <p:spPr>
          <a:xfrm>
            <a:off x="1963271" y="4404999"/>
            <a:ext cx="1438835" cy="2143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Рисунок 30" descr="Screenshot_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664" y="4540550"/>
            <a:ext cx="1609724" cy="1862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 descr="450px-Kerosene_in_mason_j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0415" y="4554070"/>
            <a:ext cx="1213597" cy="1618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Рисунок 34" descr="32_1950.JPG"/>
          <p:cNvPicPr>
            <a:picLocks noChangeAspect="1"/>
          </p:cNvPicPr>
          <p:nvPr/>
        </p:nvPicPr>
        <p:blipFill>
          <a:blip r:embed="rId6"/>
          <a:srcRect l="19118" r="21324"/>
          <a:stretch>
            <a:fillRect/>
          </a:stretch>
        </p:blipFill>
        <p:spPr>
          <a:xfrm>
            <a:off x="7490012" y="4669117"/>
            <a:ext cx="1492623" cy="1879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2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017-031-Neft-fraktsionnaja-peregon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047" y="4688"/>
            <a:ext cx="8606118" cy="6853312"/>
          </a:xfrm>
        </p:spPr>
      </p:pic>
    </p:spTree>
  </p:cSld>
  <p:clrMapOvr>
    <a:masterClrMapping/>
  </p:clrMapOvr>
  <p:transition>
    <p:pull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8847" y="318247"/>
            <a:ext cx="7010400" cy="838200"/>
          </a:xfrm>
        </p:spPr>
        <p:txBody>
          <a:bodyPr/>
          <a:lstStyle/>
          <a:p>
            <a:pPr algn="ctr"/>
            <a:r>
              <a:rPr lang="uk-UA" dirty="0" smtClean="0"/>
              <a:t>Вторинна переробка нафти. Крекінг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981636" y="1600200"/>
            <a:ext cx="4598894" cy="93302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Крекінг</a:t>
            </a: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uk-UA" sz="2000" dirty="0" err="1" smtClean="0">
                <a:solidFill>
                  <a:schemeClr val="tx1"/>
                </a:solidFill>
                <a:latin typeface="Arial" charset="0"/>
              </a:rPr>
              <a:t>розщіплювати</a:t>
            </a:r>
            <a:r>
              <a:rPr lang="uk-UA" sz="2000" dirty="0" smtClean="0">
                <a:solidFill>
                  <a:schemeClr val="tx1"/>
                </a:solidFill>
                <a:latin typeface="Arial" charset="0"/>
              </a:rPr>
              <a:t>)</a:t>
            </a:r>
            <a:endParaRPr kumimoji="0" lang="ru-RU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28600" y="3267636"/>
            <a:ext cx="2958353" cy="295570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Термічний</a:t>
            </a:r>
          </a:p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(470-550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sym typeface="Symbol"/>
              </a:rPr>
              <a:t>С)</a:t>
            </a:r>
          </a:p>
          <a:p>
            <a:pPr marL="0" marR="0" indent="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sym typeface="Symbol"/>
              </a:rPr>
              <a:t>Розщеплення</a:t>
            </a:r>
            <a:r>
              <a:rPr kumimoji="0" lang="uk-UA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sym typeface="Symbol"/>
              </a:rPr>
              <a:t> під дією високої температури.</a:t>
            </a:r>
            <a:br>
              <a:rPr kumimoji="0" lang="uk-UA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sym typeface="Symbol"/>
              </a:rPr>
            </a:br>
            <a:r>
              <a:rPr kumimoji="0" lang="uk-UA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sym typeface="Symbol"/>
              </a:rPr>
              <a:t>Протікає повільно. </a:t>
            </a:r>
            <a:br>
              <a:rPr kumimoji="0" lang="uk-UA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sym typeface="Symbol"/>
              </a:rPr>
            </a:br>
            <a:r>
              <a:rPr kumimoji="0" lang="uk-UA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sym typeface="Symbol"/>
              </a:rPr>
              <a:t>Використовується для отримання бензину, </a:t>
            </a:r>
            <a:r>
              <a:rPr kumimoji="0" lang="uk-UA" i="0" u="none" strike="noStrike" normalizeH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sym typeface="Symbol"/>
              </a:rPr>
              <a:t>газойлевих</a:t>
            </a:r>
            <a:r>
              <a:rPr kumimoji="0" lang="uk-UA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sym typeface="Symbol"/>
              </a:rPr>
              <a:t> фракцій</a:t>
            </a:r>
            <a:endParaRPr kumimoji="0" lang="uk-UA" sz="16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charset="0"/>
            </a:endParaRPr>
          </a:p>
          <a:p>
            <a:pPr marL="0" marR="0" indent="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487271" y="3285565"/>
            <a:ext cx="2958353" cy="28739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Каталітичний</a:t>
            </a:r>
            <a:b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</a:br>
            <a:endParaRPr lang="uk-UA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sym typeface="Symbol"/>
            </a:endParaRPr>
          </a:p>
          <a:p>
            <a:r>
              <a:rPr kumimoji="0" lang="uk-UA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sym typeface="Symbol"/>
              </a:rPr>
              <a:t>Розщеплення</a:t>
            </a:r>
            <a:r>
              <a:rPr kumimoji="0" lang="uk-UA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sym typeface="Symbol"/>
              </a:rPr>
              <a:t> під дією каталізатора.</a:t>
            </a:r>
            <a:br>
              <a:rPr kumimoji="0" lang="uk-UA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sym typeface="Symbol"/>
              </a:rPr>
            </a:br>
            <a:r>
              <a:rPr kumimoji="0" lang="uk-UA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sym typeface="Symbol"/>
              </a:rPr>
              <a:t>Протікає швидко. </a:t>
            </a:r>
            <a:br>
              <a:rPr kumimoji="0" lang="uk-UA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sym typeface="Symbol"/>
              </a:rPr>
            </a:br>
            <a:r>
              <a:rPr kumimoji="0" lang="uk-UA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sym typeface="Symbol"/>
              </a:rPr>
              <a:t>Використовується для отримання бензину, </a:t>
            </a:r>
            <a:r>
              <a:rPr lang="uk-UA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sym typeface="Symbol"/>
              </a:rPr>
              <a:t>газойлевих</a:t>
            </a:r>
            <a:r>
              <a:rPr lang="uk-UA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sym typeface="Symbol"/>
              </a:rPr>
              <a:t> фракцій</a:t>
            </a:r>
            <a:endParaRPr kumimoji="0" lang="uk-UA" sz="16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charset="0"/>
            </a:endParaRPr>
          </a:p>
          <a:p>
            <a:pPr marL="0" marR="0" indent="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7" name="Рисунок 6" descr="Screenshot_5.png"/>
          <p:cNvPicPr>
            <a:picLocks noChangeAspect="1"/>
          </p:cNvPicPr>
          <p:nvPr/>
        </p:nvPicPr>
        <p:blipFill>
          <a:blip r:embed="rId2"/>
          <a:srcRect l="4972" t="1026"/>
          <a:stretch>
            <a:fillRect/>
          </a:stretch>
        </p:blipFill>
        <p:spPr>
          <a:xfrm>
            <a:off x="6831106" y="1062318"/>
            <a:ext cx="2312893" cy="5825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Прямая со стрелкой 8"/>
          <p:cNvCxnSpPr>
            <a:stCxn id="4" idx="2"/>
            <a:endCxn id="5" idx="0"/>
          </p:cNvCxnSpPr>
          <p:nvPr/>
        </p:nvCxnSpPr>
        <p:spPr bwMode="auto">
          <a:xfrm rot="5400000">
            <a:off x="2127223" y="2113775"/>
            <a:ext cx="734415" cy="157330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  <a:endCxn id="6" idx="0"/>
          </p:cNvCxnSpPr>
          <p:nvPr/>
        </p:nvCxnSpPr>
        <p:spPr bwMode="auto">
          <a:xfrm rot="16200000" flipH="1">
            <a:off x="3747593" y="2066710"/>
            <a:ext cx="752344" cy="168536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 bwMode="auto">
          <a:xfrm>
            <a:off x="1976716" y="2944906"/>
            <a:ext cx="6010836" cy="11918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Природні джерела вуглеводнів</a:t>
            </a:r>
            <a:endParaRPr kumimoji="0" lang="ru-RU" sz="4000" b="1" i="0" u="none" strike="noStrike" normalizeH="0" baseline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344707" y="188259"/>
            <a:ext cx="2393576" cy="91940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Природний газ</a:t>
            </a:r>
            <a:endParaRPr kumimoji="0" lang="ru-RU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2043955" y="4428564"/>
            <a:ext cx="2393576" cy="91940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Кам</a:t>
            </a:r>
            <a:r>
              <a:rPr kumimoji="0" lang="en-US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’</a:t>
            </a:r>
            <a:r>
              <a:rPr kumimoji="0" lang="uk-UA" sz="24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яне</a:t>
            </a:r>
            <a:r>
              <a:rPr kumimoji="0" lang="uk-UA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вугілля</a:t>
            </a:r>
            <a:endParaRPr kumimoji="0" lang="ru-RU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6615954" y="4437529"/>
            <a:ext cx="2097741" cy="5107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торф</a:t>
            </a:r>
            <a:endParaRPr kumimoji="0" lang="ru-RU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6494930" y="497539"/>
            <a:ext cx="2097741" cy="42905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Нафта</a:t>
            </a:r>
            <a:endParaRPr kumimoji="0" lang="ru-RU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3899646" y="1497106"/>
            <a:ext cx="2487706" cy="78319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Супутний</a:t>
            </a:r>
            <a:r>
              <a:rPr kumimoji="0" lang="uk-UA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нафтовий газ</a:t>
            </a:r>
            <a:endParaRPr kumimoji="0" lang="ru-RU" sz="2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pic>
        <p:nvPicPr>
          <p:cNvPr id="15" name="Рисунок 14" descr="453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93" y="1365996"/>
            <a:ext cx="2029665" cy="131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13282574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563" y="1323415"/>
            <a:ext cx="2064684" cy="1338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pl_16.06.09_tor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6976" y="5098814"/>
            <a:ext cx="1761565" cy="1698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867403_516333_135826167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9959" y="5481357"/>
            <a:ext cx="1835524" cy="1376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9985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36px-Дерево_продуктів.JPG"/>
          <p:cNvPicPr>
            <a:picLocks noGrp="1" noChangeAspect="1"/>
          </p:cNvPicPr>
          <p:nvPr>
            <p:ph idx="1"/>
          </p:nvPr>
        </p:nvPicPr>
        <p:blipFill>
          <a:blip r:embed="rId2"/>
          <a:srcRect b="4871"/>
          <a:stretch>
            <a:fillRect/>
          </a:stretch>
        </p:blipFill>
        <p:spPr>
          <a:xfrm>
            <a:off x="1990166" y="-1"/>
            <a:ext cx="6422976" cy="7073153"/>
          </a:xfrm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Забруднення навколишнього середовища</a:t>
            </a:r>
            <a:endParaRPr lang="ru-RU" dirty="0"/>
          </a:p>
        </p:txBody>
      </p:sp>
      <p:pic>
        <p:nvPicPr>
          <p:cNvPr id="4" name="Содержимое 3" descr="0005-006-Zagrjaznenie-okruzhajuschej-sredy-nefteproduktam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953" y="1395412"/>
            <a:ext cx="7578306" cy="5686253"/>
          </a:xfrm>
        </p:spPr>
      </p:pic>
    </p:spTree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9677490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427" y="515148"/>
            <a:ext cx="8917573" cy="5925994"/>
          </a:xfrm>
        </p:spPr>
      </p:pic>
    </p:spTree>
  </p:cSld>
  <p:clrMapOvr>
    <a:masterClrMapping/>
  </p:clrMapOvr>
  <p:transition>
    <p:strips dir="l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_5853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olfe-mexique-larctic-sunrise-denonce-veritab-L-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1078" y="658906"/>
            <a:ext cx="9325078" cy="5166094"/>
          </a:xfrm>
        </p:spPr>
      </p:pic>
    </p:spTree>
  </p:cSld>
  <p:clrMapOvr>
    <a:masterClrMapping/>
  </p:clrMapOvr>
  <p:transition>
    <p:wheel spokes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0b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07" y="672352"/>
            <a:ext cx="9107893" cy="5620871"/>
          </a:xfrm>
        </p:spPr>
      </p:pic>
    </p:spTree>
  </p:cSld>
  <p:clrMapOvr>
    <a:masterClrMapping/>
  </p:clrMapOvr>
  <p:transition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913964" y="2027425"/>
            <a:ext cx="7010400" cy="457200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buBlip>
                <a:blip r:embed="rId3"/>
              </a:buBlip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палива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як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джерело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енергії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подальшої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переробки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органічний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синтез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10553" y="735106"/>
            <a:ext cx="7010400" cy="838200"/>
          </a:xfrm>
        </p:spPr>
        <p:txBody>
          <a:bodyPr/>
          <a:lstStyle/>
          <a:p>
            <a:r>
              <a:rPr lang="ru-RU" b="0" dirty="0" smtClean="0"/>
              <a:t>Є 2 </a:t>
            </a:r>
            <a:r>
              <a:rPr lang="ru-RU" b="0" dirty="0" err="1" smtClean="0"/>
              <a:t>способи</a:t>
            </a:r>
            <a:r>
              <a:rPr lang="ru-RU" b="0" dirty="0" smtClean="0"/>
              <a:t> </a:t>
            </a:r>
            <a:r>
              <a:rPr lang="ru-RU" b="0" dirty="0" err="1" smtClean="0"/>
              <a:t>використання</a:t>
            </a:r>
            <a:r>
              <a:rPr lang="ru-RU" b="0" dirty="0" smtClean="0"/>
              <a:t> </a:t>
            </a:r>
            <a:r>
              <a:rPr lang="ru-RU" b="0" dirty="0" err="1" smtClean="0"/>
              <a:t>цих</a:t>
            </a:r>
            <a:r>
              <a:rPr lang="ru-RU" b="0" dirty="0" smtClean="0"/>
              <a:t> горючих </a:t>
            </a:r>
            <a:r>
              <a:rPr lang="ru-RU" b="0" dirty="0" err="1" smtClean="0"/>
              <a:t>копалин</a:t>
            </a:r>
            <a:r>
              <a:rPr lang="ru-RU" b="0" dirty="0" smtClean="0"/>
              <a:t>:</a:t>
            </a:r>
            <a:endParaRPr lang="ru-RU" dirty="0"/>
          </a:p>
        </p:txBody>
      </p:sp>
    </p:spTree>
  </p:cSld>
  <p:clrMapOvr>
    <a:masterClrMapping/>
  </p:clrMapOvr>
  <p:transition advTm="40062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dirty="0" smtClean="0"/>
              <a:t>Нафта</a:t>
            </a:r>
            <a:endParaRPr lang="ru-RU" sz="4000" dirty="0"/>
          </a:p>
        </p:txBody>
      </p:sp>
      <p:pic>
        <p:nvPicPr>
          <p:cNvPr id="4" name="Содержимое 3" descr="1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0506" y="1395412"/>
            <a:ext cx="6275294" cy="4706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32931" y="242047"/>
            <a:ext cx="3411069" cy="6252881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Нафта</a:t>
            </a:r>
            <a:r>
              <a:rPr lang="ru-RU" dirty="0" smtClean="0"/>
              <a:t>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горюча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корисна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копалина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масляниста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рідина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темно-бурого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чорного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характерним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запахом.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легше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води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щільність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0,73 ... 0,97 г/см3),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практично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нерозчинна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14079104_63724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223"/>
            <a:ext cx="5351929" cy="5351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8812" y="346543"/>
            <a:ext cx="7010400" cy="1872222"/>
          </a:xfrm>
        </p:spPr>
        <p:txBody>
          <a:bodyPr/>
          <a:lstStyle/>
          <a:p>
            <a:pPr marL="0" indent="0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складом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нафта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складна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суміш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вуглеводнів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молекулярної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чином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рідких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 них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розчинені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тверді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газоподібні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вуглеводні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008093" y="2271059"/>
          <a:ext cx="692075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Фізичні властивості нафти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188913">
              <a:buFont typeface="Arial" pitchFamily="34" charset="0"/>
              <a:buChar char="•"/>
            </a:pP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Густина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760–990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кг/м³</a:t>
            </a:r>
          </a:p>
          <a:p>
            <a:pPr marL="363538" indent="-188913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число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температурою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кипіння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температурою початку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кипіння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рідких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вуглеводнів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звичайно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&gt;28 °C,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рідше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&gt; 100 °C —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важких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нафт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3538" indent="-188913">
              <a:buFont typeface="Arial" pitchFamily="34" charset="0"/>
              <a:buChar char="•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Теплота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згоряння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43,7-46,2 МДж/кг.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Колір нафти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2600" y="1395412"/>
            <a:ext cx="7010400" cy="5059175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нафти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змінюється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жовтого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чорного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забарвлення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ростом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густини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Нафтові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вуглеводні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(бензин,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лігроїн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висококиплячі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як правило,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безбарвні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добре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очищені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16-37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903" y="2539533"/>
            <a:ext cx="3713993" cy="2086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oil_hands_rdax_648x4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837" y="2515136"/>
            <a:ext cx="3246658" cy="2164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8812" y="171731"/>
            <a:ext cx="70104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Нафта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газ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єдиними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невідновлюваними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корисними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копалинами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переміщатися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Через свою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рухомість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завдавати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шкоди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довкіллю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накопичуються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надрах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утворюють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поклади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cadc74f6bf52c79e2f48e680859adce_433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035" y="3039036"/>
            <a:ext cx="4114800" cy="32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Копия TS03000146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844_Classroom Expectations_Copyedited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844_Classroom Expectations_Copyedi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D940E67-CFA4-4BB9-B2EC-56952559F7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Копия TS030001460</Template>
  <TotalTime>189</TotalTime>
  <Words>246</Words>
  <Application>Microsoft Office PowerPoint</Application>
  <PresentationFormat>Экран (4:3)</PresentationFormat>
  <Paragraphs>79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Копия TS030001460</vt:lpstr>
      <vt:lpstr>Природні джерела вуглеводнів. Нафта</vt:lpstr>
      <vt:lpstr>Слайд 2</vt:lpstr>
      <vt:lpstr>Є 2 способи використання цих горючих копалин:</vt:lpstr>
      <vt:lpstr>Нафта</vt:lpstr>
      <vt:lpstr>Слайд 5</vt:lpstr>
      <vt:lpstr>Слайд 6</vt:lpstr>
      <vt:lpstr>Фізичні властивості нафти</vt:lpstr>
      <vt:lpstr>Колір нафти</vt:lpstr>
      <vt:lpstr>Слайд 9</vt:lpstr>
      <vt:lpstr>Країни-продуценти нафти</vt:lpstr>
      <vt:lpstr>Слайд 11</vt:lpstr>
      <vt:lpstr>Поклади нафти в Україні</vt:lpstr>
      <vt:lpstr>Нафта в Україні</vt:lpstr>
      <vt:lpstr>Видобуток нафти</vt:lpstr>
      <vt:lpstr>Нафтові вежі 1920р.</vt:lpstr>
      <vt:lpstr>Основні процеси переробки нафти</vt:lpstr>
      <vt:lpstr>Первинна переробка нафти (ректифікація)</vt:lpstr>
      <vt:lpstr>Слайд 18</vt:lpstr>
      <vt:lpstr>Вторинна переробка нафти. Крекінг</vt:lpstr>
      <vt:lpstr>Слайд 20</vt:lpstr>
      <vt:lpstr>Забруднення навколишнього середовища</vt:lpstr>
      <vt:lpstr>Слайд 22</vt:lpstr>
      <vt:lpstr>Слайд 23</vt:lpstr>
      <vt:lpstr>Слайд 24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Агро-Интер</dc:creator>
  <cp:keywords/>
  <dc:description/>
  <cp:lastModifiedBy>Агро-Интер</cp:lastModifiedBy>
  <cp:revision>19</cp:revision>
  <dcterms:created xsi:type="dcterms:W3CDTF">2013-12-10T19:03:10Z</dcterms:created>
  <dcterms:modified xsi:type="dcterms:W3CDTF">2013-12-10T22:12:42Z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TC300014609990</vt:lpwstr>
  </property>
</Properties>
</file>