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bmk.com.ua/cement/vidy_cementu.htm#2" TargetMode="External"/><Relationship Id="rId2" Type="http://schemas.openxmlformats.org/officeDocument/2006/relationships/hyperlink" Target="http://www.zbmk.com.ua/cement/vidy_cementu.htm#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zbmk.com.ua/cement/vidy_cementu.htm#4" TargetMode="External"/><Relationship Id="rId4" Type="http://schemas.openxmlformats.org/officeDocument/2006/relationships/hyperlink" Target="http://www.zbmk.com.ua/cement/vidy_cementu.htm#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mtClean="0"/>
              <a:t>Цемент</a:t>
            </a:r>
            <a:br>
              <a:rPr lang="uk-UA" smtClean="0"/>
            </a:b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vi-VN" b="1" dirty="0" smtClean="0"/>
              <a:t>Цеме́нт</a:t>
            </a:r>
            <a:r>
              <a:rPr lang="vi-VN" dirty="0"/>
              <a:t> — загальна назва мінеральних </a:t>
            </a:r>
            <a:r>
              <a:rPr lang="vi-VN" dirty="0" smtClean="0"/>
              <a:t>в'яжучих</a:t>
            </a:r>
            <a:r>
              <a:rPr lang="uk-UA" dirty="0" smtClean="0"/>
              <a:t> </a:t>
            </a:r>
            <a:r>
              <a:rPr lang="vi-VN" dirty="0" smtClean="0"/>
              <a:t>порошкоподібних </a:t>
            </a:r>
            <a:r>
              <a:rPr lang="vi-VN" dirty="0"/>
              <a:t>матеріалів, які після затворення їх водою, з рідкого або тістоподібного стану переходять у твердий каменеподібний стан при звичайній температурі і використовується для зв'язування з іншими матеріалами.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7789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16632"/>
            <a:ext cx="8534400" cy="87092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 smtClean="0">
                <a:effectLst/>
              </a:rPr>
              <a:t>Основні</a:t>
            </a:r>
            <a:r>
              <a:rPr lang="ru-RU" dirty="0" smtClean="0">
                <a:effectLst/>
              </a:rPr>
              <a:t> </a:t>
            </a:r>
            <a:r>
              <a:rPr lang="ru-RU" dirty="0" err="1">
                <a:effectLst/>
              </a:rPr>
              <a:t>види</a:t>
            </a:r>
            <a:r>
              <a:rPr lang="ru-RU" dirty="0">
                <a:effectLst/>
              </a:rPr>
              <a:t> цементу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u="sng" dirty="0" smtClean="0">
              <a:hlinkClick r:id="rId2"/>
            </a:endParaRPr>
          </a:p>
          <a:p>
            <a:pPr marL="137160" indent="0">
              <a:buNone/>
            </a:pPr>
            <a:r>
              <a:rPr lang="ru-RU" dirty="0" smtClean="0">
                <a:solidFill>
                  <a:srgbClr val="FF0000"/>
                </a:solidFill>
                <a:hlinkClick r:id="rId2"/>
              </a:rPr>
              <a:t>Портландцемент</a:t>
            </a:r>
            <a:r>
              <a:rPr lang="ru-RU" u="sng" dirty="0" smtClean="0">
                <a:solidFill>
                  <a:srgbClr val="FF0000"/>
                </a:solidFill>
              </a:rPr>
              <a:t/>
            </a:r>
            <a:br>
              <a:rPr lang="ru-RU" u="sng" dirty="0" smtClean="0">
                <a:solidFill>
                  <a:srgbClr val="FF0000"/>
                </a:solidFill>
              </a:rPr>
            </a:br>
            <a:endParaRPr lang="ru-RU" u="sng" dirty="0" smtClean="0">
              <a:solidFill>
                <a:srgbClr val="FF0000"/>
              </a:solidFill>
            </a:endParaRPr>
          </a:p>
          <a:p>
            <a:pPr marL="137160" indent="0">
              <a:buNone/>
            </a:pPr>
            <a:r>
              <a:rPr lang="ru-RU" u="sng" dirty="0" err="1" smtClean="0">
                <a:solidFill>
                  <a:srgbClr val="FF0000"/>
                </a:solidFill>
                <a:hlinkClick r:id="rId3"/>
              </a:rPr>
              <a:t>Шлаковий</a:t>
            </a:r>
            <a:r>
              <a:rPr lang="ru-RU" u="sng" dirty="0" smtClean="0">
                <a:solidFill>
                  <a:srgbClr val="FF0000"/>
                </a:solidFill>
                <a:hlinkClick r:id="rId3"/>
              </a:rPr>
              <a:t>(</a:t>
            </a:r>
            <a:r>
              <a:rPr lang="ru-RU" u="sng" dirty="0" err="1" smtClean="0">
                <a:solidFill>
                  <a:srgbClr val="FF0000"/>
                </a:solidFill>
                <a:hlinkClick r:id="rId3"/>
              </a:rPr>
              <a:t>шлакопортланд</a:t>
            </a:r>
            <a:r>
              <a:rPr lang="ru-RU" u="sng" dirty="0" smtClean="0">
                <a:solidFill>
                  <a:srgbClr val="FF0000"/>
                </a:solidFill>
                <a:hlinkClick r:id="rId3"/>
              </a:rPr>
              <a:t>)цемент</a:t>
            </a:r>
            <a:r>
              <a:rPr lang="ru-RU" u="sng" dirty="0">
                <a:solidFill>
                  <a:srgbClr val="FF0000"/>
                </a:solidFill>
                <a:hlinkClick r:id="rId3"/>
              </a:rPr>
              <a:t> </a:t>
            </a:r>
            <a:r>
              <a:rPr lang="ru-RU" u="sng" dirty="0">
                <a:solidFill>
                  <a:srgbClr val="FF0000"/>
                </a:solidFill>
              </a:rPr>
              <a:t/>
            </a:r>
            <a:br>
              <a:rPr lang="ru-RU" u="sng" dirty="0">
                <a:solidFill>
                  <a:srgbClr val="FF0000"/>
                </a:solidFill>
              </a:rPr>
            </a:br>
            <a:endParaRPr lang="ru-RU" u="sng" dirty="0" smtClean="0">
              <a:solidFill>
                <a:srgbClr val="FF0000"/>
              </a:solidFill>
            </a:endParaRPr>
          </a:p>
          <a:p>
            <a:pPr marL="137160" indent="0">
              <a:buNone/>
            </a:pPr>
            <a:r>
              <a:rPr lang="ru-RU" u="sng" dirty="0" err="1" smtClean="0">
                <a:solidFill>
                  <a:srgbClr val="FF0000"/>
                </a:solidFill>
                <a:hlinkClick r:id="rId4"/>
              </a:rPr>
              <a:t>Сульфатостійкий</a:t>
            </a:r>
            <a:r>
              <a:rPr lang="ru-RU" u="sng" dirty="0" smtClean="0">
                <a:solidFill>
                  <a:srgbClr val="FF0000"/>
                </a:solidFill>
                <a:hlinkClick r:id="rId4"/>
              </a:rPr>
              <a:t> цемент</a:t>
            </a:r>
            <a:endParaRPr lang="ru-RU" u="sng" dirty="0" smtClean="0">
              <a:solidFill>
                <a:srgbClr val="FF0000"/>
              </a:solidFill>
            </a:endParaRPr>
          </a:p>
          <a:p>
            <a:endParaRPr lang="ru-RU" u="sng" dirty="0" smtClean="0">
              <a:solidFill>
                <a:srgbClr val="FF0000"/>
              </a:solidFill>
              <a:hlinkClick r:id="rId5"/>
            </a:endParaRPr>
          </a:p>
          <a:p>
            <a:pPr marL="137160" indent="0">
              <a:buNone/>
            </a:pPr>
            <a:r>
              <a:rPr lang="ru-RU" u="sng" dirty="0" err="1" smtClean="0">
                <a:solidFill>
                  <a:srgbClr val="FF0000"/>
                </a:solidFill>
                <a:hlinkClick r:id="rId5"/>
              </a:rPr>
              <a:t>Білий</a:t>
            </a:r>
            <a:r>
              <a:rPr lang="ru-RU" u="sng" dirty="0" smtClean="0">
                <a:solidFill>
                  <a:srgbClr val="FF0000"/>
                </a:solidFill>
                <a:hlinkClick r:id="rId5"/>
              </a:rPr>
              <a:t> цемент</a:t>
            </a:r>
          </a:p>
          <a:p>
            <a:pPr marL="137160" indent="0">
              <a:buNone/>
            </a:pPr>
            <a:endParaRPr lang="ru-RU" u="sng" dirty="0" smtClean="0">
              <a:hlinkClick r:id="rId5"/>
            </a:endParaRPr>
          </a:p>
        </p:txBody>
      </p:sp>
    </p:spTree>
    <p:extLst>
      <p:ext uri="{BB962C8B-B14F-4D97-AF65-F5344CB8AC3E}">
        <p14:creationId xmlns:p14="http://schemas.microsoft.com/office/powerpoint/2010/main" val="2803055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Портландцемент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3716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	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/>
              <a:t>різновиди</a:t>
            </a:r>
            <a:r>
              <a:rPr lang="ru-RU" dirty="0"/>
              <a:t> є </a:t>
            </a: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в’яжучими</a:t>
            </a:r>
            <a:r>
              <a:rPr lang="ru-RU" dirty="0"/>
              <a:t> </a:t>
            </a:r>
            <a:r>
              <a:rPr lang="ru-RU" dirty="0" err="1"/>
              <a:t>речовинами</a:t>
            </a:r>
            <a:r>
              <a:rPr lang="ru-RU" dirty="0"/>
              <a:t> в </a:t>
            </a:r>
            <a:r>
              <a:rPr lang="ru-RU" dirty="0" err="1"/>
              <a:t>будівництві</a:t>
            </a:r>
            <a:r>
              <a:rPr lang="ru-RU" dirty="0"/>
              <a:t>. Портландцементом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гідравлічну</a:t>
            </a:r>
            <a:r>
              <a:rPr lang="ru-RU" dirty="0"/>
              <a:t> </a:t>
            </a:r>
            <a:r>
              <a:rPr lang="ru-RU" dirty="0" err="1"/>
              <a:t>в’яжучу</a:t>
            </a:r>
            <a:r>
              <a:rPr lang="ru-RU" dirty="0"/>
              <a:t> </a:t>
            </a:r>
            <a:r>
              <a:rPr lang="ru-RU" dirty="0" err="1"/>
              <a:t>речовину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отримується</a:t>
            </a:r>
            <a:r>
              <a:rPr lang="ru-RU" dirty="0"/>
              <a:t> помелом портландцементного </a:t>
            </a:r>
            <a:r>
              <a:rPr lang="ru-RU" dirty="0" err="1"/>
              <a:t>клінкеру</a:t>
            </a:r>
            <a:r>
              <a:rPr lang="ru-RU" dirty="0"/>
              <a:t> з </a:t>
            </a:r>
            <a:r>
              <a:rPr lang="ru-RU" dirty="0" err="1"/>
              <a:t>гіпсом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спеціальними</a:t>
            </a:r>
            <a:r>
              <a:rPr lang="ru-RU" dirty="0"/>
              <a:t> добавками.</a:t>
            </a:r>
          </a:p>
          <a:p>
            <a:pPr marL="137160" indent="0">
              <a:buNone/>
            </a:pPr>
            <a:r>
              <a:rPr lang="ru-RU" dirty="0" smtClean="0"/>
              <a:t>	</a:t>
            </a:r>
            <a:r>
              <a:rPr lang="ru-RU" dirty="0" err="1" smtClean="0"/>
              <a:t>Порталандцементний</a:t>
            </a:r>
            <a:r>
              <a:rPr lang="ru-RU" dirty="0" smtClean="0"/>
              <a:t> </a:t>
            </a:r>
            <a:r>
              <a:rPr lang="ru-RU" dirty="0" err="1"/>
              <a:t>клінкер</a:t>
            </a:r>
            <a:r>
              <a:rPr lang="ru-RU" dirty="0"/>
              <a:t> - продукт </a:t>
            </a:r>
            <a:r>
              <a:rPr lang="ru-RU" dirty="0" err="1"/>
              <a:t>випалення</a:t>
            </a:r>
            <a:r>
              <a:rPr lang="ru-RU" dirty="0"/>
              <a:t> до </a:t>
            </a:r>
            <a:r>
              <a:rPr lang="ru-RU" dirty="0" err="1"/>
              <a:t>спікання</a:t>
            </a:r>
            <a:r>
              <a:rPr lang="ru-RU" dirty="0"/>
              <a:t> тонко </a:t>
            </a:r>
            <a:r>
              <a:rPr lang="ru-RU" dirty="0" err="1"/>
              <a:t>дисперсної</a:t>
            </a:r>
            <a:r>
              <a:rPr lang="ru-RU" dirty="0"/>
              <a:t> </a:t>
            </a:r>
            <a:r>
              <a:rPr lang="ru-RU" dirty="0" err="1"/>
              <a:t>однорідної</a:t>
            </a:r>
            <a:r>
              <a:rPr lang="ru-RU" dirty="0"/>
              <a:t> </a:t>
            </a:r>
            <a:r>
              <a:rPr lang="ru-RU" dirty="0" err="1"/>
              <a:t>сировинної</a:t>
            </a:r>
            <a:r>
              <a:rPr lang="ru-RU" dirty="0"/>
              <a:t> </a:t>
            </a:r>
            <a:r>
              <a:rPr lang="ru-RU" dirty="0" err="1"/>
              <a:t>суміші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вапняку</a:t>
            </a:r>
            <a:r>
              <a:rPr lang="ru-RU" dirty="0"/>
              <a:t> і </a:t>
            </a:r>
            <a:r>
              <a:rPr lang="ru-RU" dirty="0" err="1"/>
              <a:t>глини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(мергелю, доменного шлаку та </a:t>
            </a:r>
            <a:r>
              <a:rPr lang="ru-RU" dirty="0" err="1"/>
              <a:t>інших</a:t>
            </a:r>
            <a:r>
              <a:rPr lang="ru-RU" dirty="0"/>
              <a:t>). При </a:t>
            </a:r>
            <a:r>
              <a:rPr lang="ru-RU" dirty="0" err="1"/>
              <a:t>випаленні</a:t>
            </a:r>
            <a:r>
              <a:rPr lang="ru-RU" dirty="0"/>
              <a:t> </a:t>
            </a:r>
            <a:r>
              <a:rPr lang="ru-RU" dirty="0" err="1"/>
              <a:t>забезпечується</a:t>
            </a:r>
            <a:r>
              <a:rPr lang="ru-RU" dirty="0"/>
              <a:t> </a:t>
            </a:r>
            <a:r>
              <a:rPr lang="ru-RU" dirty="0" err="1"/>
              <a:t>вміст</a:t>
            </a:r>
            <a:r>
              <a:rPr lang="ru-RU" dirty="0"/>
              <a:t> у </a:t>
            </a:r>
            <a:r>
              <a:rPr lang="ru-RU" dirty="0" err="1"/>
              <a:t>клінкері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високоосновних</a:t>
            </a:r>
            <a:r>
              <a:rPr lang="ru-RU" dirty="0"/>
              <a:t> </a:t>
            </a:r>
            <a:r>
              <a:rPr lang="ru-RU" dirty="0" err="1"/>
              <a:t>силікатів</a:t>
            </a:r>
            <a:r>
              <a:rPr lang="ru-RU" dirty="0"/>
              <a:t> </a:t>
            </a:r>
            <a:r>
              <a:rPr lang="ru-RU" dirty="0" err="1"/>
              <a:t>кальцію</a:t>
            </a:r>
            <a:r>
              <a:rPr lang="ru-RU" dirty="0"/>
              <a:t>. Для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термінів</a:t>
            </a:r>
            <a:r>
              <a:rPr lang="ru-RU" dirty="0"/>
              <a:t> </a:t>
            </a:r>
            <a:r>
              <a:rPr lang="ru-RU" dirty="0" err="1"/>
              <a:t>схоплювання</a:t>
            </a:r>
            <a:r>
              <a:rPr lang="ru-RU" dirty="0"/>
              <a:t> портландцементу в </a:t>
            </a:r>
            <a:r>
              <a:rPr lang="ru-RU" dirty="0" err="1"/>
              <a:t>клінкер</a:t>
            </a:r>
            <a:r>
              <a:rPr lang="ru-RU" dirty="0"/>
              <a:t> при </a:t>
            </a:r>
            <a:r>
              <a:rPr lang="ru-RU" dirty="0" err="1"/>
              <a:t>помелі</a:t>
            </a:r>
            <a:r>
              <a:rPr lang="ru-RU" dirty="0"/>
              <a:t> </a:t>
            </a:r>
            <a:r>
              <a:rPr lang="ru-RU" dirty="0" err="1"/>
              <a:t>додають</a:t>
            </a:r>
            <a:r>
              <a:rPr lang="ru-RU" dirty="0"/>
              <a:t> </a:t>
            </a:r>
            <a:r>
              <a:rPr lang="ru-RU" dirty="0" err="1"/>
              <a:t>двоводний</a:t>
            </a:r>
            <a:r>
              <a:rPr lang="ru-RU" dirty="0"/>
              <a:t> </a:t>
            </a:r>
            <a:r>
              <a:rPr lang="ru-RU" dirty="0" err="1"/>
              <a:t>гіпс</a:t>
            </a:r>
            <a:r>
              <a:rPr lang="ru-RU" dirty="0"/>
              <a:t> в </a:t>
            </a:r>
            <a:r>
              <a:rPr lang="ru-RU" dirty="0" err="1"/>
              <a:t>кількості</a:t>
            </a:r>
            <a:r>
              <a:rPr lang="ru-RU" dirty="0"/>
              <a:t> 1,5-3,5% (по </a:t>
            </a:r>
            <a:r>
              <a:rPr lang="ru-RU" dirty="0" err="1"/>
              <a:t>масі</a:t>
            </a:r>
            <a:r>
              <a:rPr lang="ru-RU" dirty="0"/>
              <a:t> цементу в </a:t>
            </a:r>
            <a:r>
              <a:rPr lang="ru-RU" dirty="0" err="1"/>
              <a:t>перерахунку</a:t>
            </a:r>
            <a:r>
              <a:rPr lang="ru-RU" dirty="0"/>
              <a:t> на </a:t>
            </a:r>
            <a:r>
              <a:rPr lang="en-US" dirty="0"/>
              <a:t>SO3).</a:t>
            </a:r>
          </a:p>
          <a:p>
            <a:pPr marL="137160" indent="0">
              <a:buNone/>
            </a:pPr>
            <a:r>
              <a:rPr lang="ru-RU" dirty="0" smtClean="0"/>
              <a:t>	За </a:t>
            </a:r>
            <a:r>
              <a:rPr lang="ru-RU" dirty="0"/>
              <a:t>складом </a:t>
            </a:r>
            <a:r>
              <a:rPr lang="ru-RU" dirty="0" err="1"/>
              <a:t>розрізняють</a:t>
            </a:r>
            <a:r>
              <a:rPr lang="ru-RU" dirty="0"/>
              <a:t>: портландцемент без добавок; портландцемент з </a:t>
            </a:r>
            <a:r>
              <a:rPr lang="ru-RU" dirty="0" err="1"/>
              <a:t>мінеральними</a:t>
            </a:r>
            <a:r>
              <a:rPr lang="ru-RU" dirty="0"/>
              <a:t> добавками; </a:t>
            </a:r>
            <a:r>
              <a:rPr lang="ru-RU" dirty="0" err="1"/>
              <a:t>шлакопортландцемент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.</a:t>
            </a:r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1912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effectLst/>
              </a:rPr>
              <a:t>Шлаковий</a:t>
            </a:r>
            <a:r>
              <a:rPr lang="ru-RU" dirty="0">
                <a:effectLst/>
              </a:rPr>
              <a:t>(</a:t>
            </a:r>
            <a:r>
              <a:rPr lang="ru-RU" dirty="0" err="1">
                <a:effectLst/>
              </a:rPr>
              <a:t>шлакопортланд</a:t>
            </a:r>
            <a:r>
              <a:rPr lang="ru-RU" dirty="0">
                <a:effectLst/>
              </a:rPr>
              <a:t>) цемент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37160" indent="0">
              <a:buNone/>
            </a:pPr>
            <a:r>
              <a:rPr lang="ru-RU" dirty="0" smtClean="0"/>
              <a:t>	</a:t>
            </a:r>
            <a:r>
              <a:rPr lang="ru-RU" dirty="0" err="1" smtClean="0"/>
              <a:t>Загальна</a:t>
            </a:r>
            <a:r>
              <a:rPr lang="ru-RU" dirty="0" smtClean="0"/>
              <a:t> </a:t>
            </a:r>
            <a:r>
              <a:rPr lang="ru-RU" dirty="0" err="1"/>
              <a:t>назва</a:t>
            </a:r>
            <a:r>
              <a:rPr lang="ru-RU" dirty="0"/>
              <a:t> </a:t>
            </a:r>
            <a:r>
              <a:rPr lang="ru-RU" dirty="0" err="1"/>
              <a:t>цементів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отримуються</a:t>
            </a:r>
            <a:r>
              <a:rPr lang="ru-RU" dirty="0"/>
              <a:t> </a:t>
            </a:r>
            <a:r>
              <a:rPr lang="ru-RU" dirty="0" err="1"/>
              <a:t>спільним</a:t>
            </a:r>
            <a:r>
              <a:rPr lang="ru-RU" dirty="0"/>
              <a:t> помелом </a:t>
            </a:r>
            <a:r>
              <a:rPr lang="ru-RU" dirty="0" err="1"/>
              <a:t>гранульованих</a:t>
            </a:r>
            <a:r>
              <a:rPr lang="ru-RU" dirty="0"/>
              <a:t> </a:t>
            </a:r>
            <a:r>
              <a:rPr lang="ru-RU" dirty="0" err="1"/>
              <a:t>доменних</a:t>
            </a:r>
            <a:r>
              <a:rPr lang="ru-RU" dirty="0"/>
              <a:t> </a:t>
            </a:r>
            <a:r>
              <a:rPr lang="ru-RU" dirty="0" err="1"/>
              <a:t>шлаків</a:t>
            </a:r>
            <a:r>
              <a:rPr lang="ru-RU" dirty="0"/>
              <a:t> з добавками-</a:t>
            </a:r>
            <a:r>
              <a:rPr lang="ru-RU" dirty="0" err="1"/>
              <a:t>активізаторами</a:t>
            </a:r>
            <a:r>
              <a:rPr lang="ru-RU" dirty="0"/>
              <a:t> (</a:t>
            </a:r>
            <a:r>
              <a:rPr lang="ru-RU" dirty="0" err="1"/>
              <a:t>вапно</a:t>
            </a:r>
            <a:r>
              <a:rPr lang="ru-RU" dirty="0"/>
              <a:t>, </a:t>
            </a:r>
            <a:r>
              <a:rPr lang="ru-RU" dirty="0" err="1"/>
              <a:t>будівельний</a:t>
            </a:r>
            <a:r>
              <a:rPr lang="ru-RU" dirty="0"/>
              <a:t> </a:t>
            </a:r>
            <a:r>
              <a:rPr lang="ru-RU" dirty="0" err="1"/>
              <a:t>гіпс</a:t>
            </a:r>
            <a:r>
              <a:rPr lang="ru-RU" dirty="0"/>
              <a:t>, </a:t>
            </a:r>
            <a:r>
              <a:rPr lang="ru-RU" dirty="0" err="1"/>
              <a:t>ангідрит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змішування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, </a:t>
            </a:r>
            <a:r>
              <a:rPr lang="ru-RU" dirty="0" err="1"/>
              <a:t>роздільно</a:t>
            </a:r>
            <a:r>
              <a:rPr lang="ru-RU" dirty="0"/>
              <a:t> </a:t>
            </a:r>
            <a:r>
              <a:rPr lang="ru-RU" dirty="0" err="1"/>
              <a:t>подрібнених</a:t>
            </a:r>
            <a:r>
              <a:rPr lang="ru-RU" dirty="0"/>
              <a:t>, </a:t>
            </a:r>
            <a:r>
              <a:rPr lang="ru-RU" dirty="0" err="1"/>
              <a:t>компонентів</a:t>
            </a:r>
            <a:r>
              <a:rPr lang="ru-RU" dirty="0"/>
              <a:t>.</a:t>
            </a:r>
          </a:p>
          <a:p>
            <a:pPr marL="137160" indent="0">
              <a:buNone/>
            </a:pPr>
            <a:r>
              <a:rPr lang="ru-RU" dirty="0" smtClean="0"/>
              <a:t>	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шлакопортландцементу</a:t>
            </a:r>
            <a:r>
              <a:rPr lang="ru-RU" dirty="0"/>
              <a:t>: </a:t>
            </a:r>
            <a:r>
              <a:rPr lang="ru-RU" dirty="0" err="1"/>
              <a:t>вапняно-шлаковий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змістом</a:t>
            </a:r>
            <a:r>
              <a:rPr lang="ru-RU" dirty="0"/>
              <a:t> </a:t>
            </a:r>
            <a:r>
              <a:rPr lang="ru-RU" dirty="0" err="1"/>
              <a:t>вапна</a:t>
            </a:r>
            <a:r>
              <a:rPr lang="ru-RU" dirty="0"/>
              <a:t> 10-30% і </a:t>
            </a:r>
            <a:r>
              <a:rPr lang="ru-RU" dirty="0" err="1"/>
              <a:t>гіпсу</a:t>
            </a:r>
            <a:r>
              <a:rPr lang="ru-RU" dirty="0"/>
              <a:t> до 5%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маси</a:t>
            </a:r>
            <a:r>
              <a:rPr lang="ru-RU" dirty="0"/>
              <a:t> цементу і сульфатно-</a:t>
            </a:r>
            <a:r>
              <a:rPr lang="ru-RU" dirty="0" err="1"/>
              <a:t>шлаковий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змістом</a:t>
            </a:r>
            <a:r>
              <a:rPr lang="ru-RU" dirty="0"/>
              <a:t> </a:t>
            </a:r>
            <a:r>
              <a:rPr lang="ru-RU" dirty="0" err="1"/>
              <a:t>гіпсу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ангідриту</a:t>
            </a:r>
            <a:r>
              <a:rPr lang="ru-RU" dirty="0"/>
              <a:t> 15-20%, портландцементу до 5%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вапна</a:t>
            </a:r>
            <a:r>
              <a:rPr lang="ru-RU" dirty="0"/>
              <a:t> до 2%. </a:t>
            </a:r>
            <a:r>
              <a:rPr lang="ru-RU" dirty="0" smtClean="0"/>
              <a:t>	</a:t>
            </a:r>
            <a:r>
              <a:rPr lang="ru-RU" dirty="0" err="1" smtClean="0"/>
              <a:t>Шлаковий</a:t>
            </a:r>
            <a:r>
              <a:rPr lang="ru-RU" dirty="0" smtClean="0"/>
              <a:t> </a:t>
            </a:r>
            <a:r>
              <a:rPr lang="ru-RU" dirty="0"/>
              <a:t>цемент </a:t>
            </a:r>
            <a:r>
              <a:rPr lang="ru-RU" dirty="0" err="1"/>
              <a:t>застосовують</a:t>
            </a:r>
            <a:r>
              <a:rPr lang="ru-RU" dirty="0"/>
              <a:t> 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будівельних</a:t>
            </a:r>
            <a:r>
              <a:rPr lang="ru-RU" dirty="0"/>
              <a:t> </a:t>
            </a:r>
            <a:r>
              <a:rPr lang="ru-RU" dirty="0" err="1"/>
              <a:t>розчинів</a:t>
            </a:r>
            <a:r>
              <a:rPr lang="ru-RU" dirty="0"/>
              <a:t> і </a:t>
            </a:r>
            <a:r>
              <a:rPr lang="ru-RU" dirty="0" err="1"/>
              <a:t>бетонів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в </a:t>
            </a:r>
            <a:r>
              <a:rPr lang="ru-RU" dirty="0" err="1"/>
              <a:t>підземних</a:t>
            </a:r>
            <a:r>
              <a:rPr lang="ru-RU" dirty="0"/>
              <a:t> і </a:t>
            </a:r>
            <a:r>
              <a:rPr lang="ru-RU" dirty="0" err="1"/>
              <a:t>підводних</a:t>
            </a:r>
            <a:r>
              <a:rPr lang="ru-RU" dirty="0"/>
              <a:t> </a:t>
            </a:r>
            <a:r>
              <a:rPr lang="ru-RU" dirty="0" err="1"/>
              <a:t>спорудах</a:t>
            </a:r>
            <a:r>
              <a:rPr lang="ru-RU" dirty="0"/>
              <a:t>. </a:t>
            </a:r>
            <a:r>
              <a:rPr lang="ru-RU" dirty="0" err="1"/>
              <a:t>Вапняно-шлаковий</a:t>
            </a:r>
            <a:r>
              <a:rPr lang="ru-RU" dirty="0"/>
              <a:t> цемент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ефективний</a:t>
            </a:r>
            <a:r>
              <a:rPr lang="ru-RU" dirty="0"/>
              <a:t> у </a:t>
            </a:r>
            <a:r>
              <a:rPr lang="ru-RU" dirty="0" err="1"/>
              <a:t>виробництві</a:t>
            </a:r>
            <a:r>
              <a:rPr lang="ru-RU" dirty="0"/>
              <a:t> </a:t>
            </a:r>
            <a:r>
              <a:rPr lang="ru-RU" dirty="0" err="1"/>
              <a:t>автоклавних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і </a:t>
            </a:r>
            <a:r>
              <a:rPr lang="ru-RU" dirty="0" err="1"/>
              <a:t>виробів</a:t>
            </a:r>
            <a:r>
              <a:rPr lang="ru-RU" dirty="0"/>
              <a:t>.</a:t>
            </a:r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5545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effectLst/>
              </a:rPr>
              <a:t>Сульфатостійкий</a:t>
            </a:r>
            <a:r>
              <a:rPr lang="ru-RU" dirty="0">
                <a:effectLst/>
              </a:rPr>
              <a:t> цемент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37160" indent="0">
              <a:buNone/>
            </a:pPr>
            <a:r>
              <a:rPr lang="ru-RU" dirty="0" smtClean="0"/>
              <a:t>	</a:t>
            </a:r>
            <a:r>
              <a:rPr lang="ru-RU" dirty="0" err="1" smtClean="0"/>
              <a:t>Виготовляють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клінкеру</a:t>
            </a:r>
            <a:r>
              <a:rPr lang="ru-RU" dirty="0"/>
              <a:t> </a:t>
            </a:r>
            <a:r>
              <a:rPr lang="ru-RU" dirty="0" err="1"/>
              <a:t>нормованого</a:t>
            </a:r>
            <a:r>
              <a:rPr lang="ru-RU" dirty="0"/>
              <a:t> </a:t>
            </a:r>
            <a:r>
              <a:rPr lang="ru-RU" dirty="0" err="1"/>
              <a:t>мінералогічного</a:t>
            </a:r>
            <a:r>
              <a:rPr lang="ru-RU" dirty="0"/>
              <a:t> складу: у </a:t>
            </a:r>
            <a:r>
              <a:rPr lang="ru-RU" dirty="0" err="1"/>
              <a:t>клінкері</a:t>
            </a:r>
            <a:r>
              <a:rPr lang="ru-RU" dirty="0"/>
              <a:t> повинно бути не </a:t>
            </a:r>
            <a:r>
              <a:rPr lang="ru-RU" dirty="0" err="1"/>
              <a:t>більше</a:t>
            </a:r>
            <a:r>
              <a:rPr lang="ru-RU" dirty="0"/>
              <a:t> 5% </a:t>
            </a:r>
            <a:r>
              <a:rPr lang="ru-RU" dirty="0" err="1"/>
              <a:t>трьохкальцієвого</a:t>
            </a:r>
            <a:r>
              <a:rPr lang="ru-RU" dirty="0"/>
              <a:t> </a:t>
            </a:r>
            <a:r>
              <a:rPr lang="ru-RU" dirty="0" err="1"/>
              <a:t>алюмінату</a:t>
            </a:r>
            <a:r>
              <a:rPr lang="ru-RU" dirty="0"/>
              <a:t> і не </a:t>
            </a:r>
            <a:r>
              <a:rPr lang="ru-RU" dirty="0" err="1"/>
              <a:t>більше</a:t>
            </a:r>
            <a:r>
              <a:rPr lang="ru-RU" dirty="0"/>
              <a:t> 50% </a:t>
            </a:r>
            <a:r>
              <a:rPr lang="ru-RU" dirty="0" err="1"/>
              <a:t>трьохкальцієвого</a:t>
            </a:r>
            <a:r>
              <a:rPr lang="ru-RU" dirty="0"/>
              <a:t> </a:t>
            </a:r>
            <a:r>
              <a:rPr lang="ru-RU" dirty="0" err="1"/>
              <a:t>силікату</a:t>
            </a:r>
            <a:r>
              <a:rPr lang="ru-RU" dirty="0"/>
              <a:t>. </a:t>
            </a:r>
            <a:r>
              <a:rPr lang="ru-RU" dirty="0" err="1"/>
              <a:t>Низький</a:t>
            </a:r>
            <a:r>
              <a:rPr lang="ru-RU" dirty="0"/>
              <a:t> </a:t>
            </a:r>
            <a:r>
              <a:rPr lang="ru-RU" dirty="0" err="1"/>
              <a:t>граничний</a:t>
            </a:r>
            <a:r>
              <a:rPr lang="ru-RU" dirty="0"/>
              <a:t> </a:t>
            </a:r>
            <a:r>
              <a:rPr lang="ru-RU" dirty="0" err="1"/>
              <a:t>вміст</a:t>
            </a:r>
            <a:r>
              <a:rPr lang="ru-RU" dirty="0"/>
              <a:t> </a:t>
            </a:r>
            <a:r>
              <a:rPr lang="ru-RU" dirty="0" err="1"/>
              <a:t>трьохкальцієвого</a:t>
            </a:r>
            <a:r>
              <a:rPr lang="ru-RU" dirty="0"/>
              <a:t> </a:t>
            </a:r>
            <a:r>
              <a:rPr lang="ru-RU" dirty="0" err="1"/>
              <a:t>алюмінату</a:t>
            </a:r>
            <a:r>
              <a:rPr lang="ru-RU" dirty="0"/>
              <a:t> </a:t>
            </a:r>
            <a:r>
              <a:rPr lang="ru-RU" dirty="0" err="1"/>
              <a:t>потрібний</a:t>
            </a:r>
            <a:r>
              <a:rPr lang="ru-RU" dirty="0"/>
              <a:t>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сульфатна</a:t>
            </a:r>
            <a:r>
              <a:rPr lang="ru-RU" dirty="0"/>
              <a:t> </a:t>
            </a:r>
            <a:r>
              <a:rPr lang="ru-RU" dirty="0" err="1"/>
              <a:t>корозія</a:t>
            </a:r>
            <a:r>
              <a:rPr lang="ru-RU" dirty="0"/>
              <a:t> </a:t>
            </a:r>
            <a:r>
              <a:rPr lang="ru-RU" dirty="0" err="1"/>
              <a:t>розвивається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сульфатів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в </a:t>
            </a:r>
            <a:r>
              <a:rPr lang="ru-RU" dirty="0" err="1"/>
              <a:t>навколишньому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, з </a:t>
            </a:r>
            <a:r>
              <a:rPr lang="ru-RU" dirty="0" err="1"/>
              <a:t>трьохкальцієвим</a:t>
            </a:r>
            <a:r>
              <a:rPr lang="ru-RU" dirty="0"/>
              <a:t> </a:t>
            </a:r>
            <a:r>
              <a:rPr lang="ru-RU" dirty="0" err="1"/>
              <a:t>гідроалюмінатом</a:t>
            </a:r>
            <a:r>
              <a:rPr lang="ru-RU" dirty="0"/>
              <a:t> цементного </a:t>
            </a:r>
            <a:r>
              <a:rPr lang="ru-RU" dirty="0" err="1"/>
              <a:t>каменю</a:t>
            </a:r>
            <a:r>
              <a:rPr lang="ru-RU" dirty="0"/>
              <a:t>. </a:t>
            </a:r>
            <a:r>
              <a:rPr lang="ru-RU" dirty="0" smtClean="0"/>
              <a:t>	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/>
              <a:t>в цементному </a:t>
            </a:r>
            <a:r>
              <a:rPr lang="ru-RU" dirty="0" err="1"/>
              <a:t>камені</a:t>
            </a:r>
            <a:r>
              <a:rPr lang="ru-RU" dirty="0"/>
              <a:t> </a:t>
            </a:r>
            <a:r>
              <a:rPr lang="ru-RU" dirty="0" err="1"/>
              <a:t>трьохкальцієвий</a:t>
            </a:r>
            <a:r>
              <a:rPr lang="ru-RU" dirty="0"/>
              <a:t> </a:t>
            </a:r>
            <a:r>
              <a:rPr lang="ru-RU" dirty="0" err="1"/>
              <a:t>гідроалюмінат</a:t>
            </a:r>
            <a:r>
              <a:rPr lang="ru-RU" dirty="0"/>
              <a:t> </a:t>
            </a:r>
            <a:r>
              <a:rPr lang="ru-RU" dirty="0" err="1"/>
              <a:t>присутній</a:t>
            </a:r>
            <a:r>
              <a:rPr lang="ru-RU" dirty="0"/>
              <a:t> в </a:t>
            </a:r>
            <a:r>
              <a:rPr lang="ru-RU" dirty="0" err="1"/>
              <a:t>малих</a:t>
            </a:r>
            <a:r>
              <a:rPr lang="ru-RU" dirty="0"/>
              <a:t> </a:t>
            </a:r>
            <a:r>
              <a:rPr lang="ru-RU" dirty="0" err="1"/>
              <a:t>кількостях</a:t>
            </a:r>
            <a:r>
              <a:rPr lang="ru-RU" dirty="0"/>
              <a:t>, то </a:t>
            </a:r>
            <a:r>
              <a:rPr lang="ru-RU" dirty="0" err="1"/>
              <a:t>утворюється</a:t>
            </a:r>
            <a:r>
              <a:rPr lang="ru-RU" dirty="0"/>
              <a:t> </a:t>
            </a:r>
            <a:r>
              <a:rPr lang="ru-RU" dirty="0" err="1"/>
              <a:t>незначна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гідросульфоалюміната</a:t>
            </a:r>
            <a:r>
              <a:rPr lang="ru-RU" dirty="0"/>
              <a:t> </a:t>
            </a:r>
            <a:r>
              <a:rPr lang="ru-RU" dirty="0" err="1"/>
              <a:t>кальцію</a:t>
            </a:r>
            <a:r>
              <a:rPr lang="ru-RU" dirty="0"/>
              <a:t>. </a:t>
            </a:r>
            <a:r>
              <a:rPr lang="ru-RU" dirty="0" smtClean="0"/>
              <a:t>	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безпечний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розподіляється</a:t>
            </a:r>
            <a:r>
              <a:rPr lang="ru-RU" dirty="0"/>
              <a:t> в порах бетону, </a:t>
            </a:r>
            <a:r>
              <a:rPr lang="ru-RU" dirty="0" err="1"/>
              <a:t>витісняючи</a:t>
            </a:r>
            <a:r>
              <a:rPr lang="ru-RU" dirty="0"/>
              <a:t> </a:t>
            </a:r>
            <a:r>
              <a:rPr lang="ru-RU" dirty="0" err="1"/>
              <a:t>звідти</a:t>
            </a:r>
            <a:r>
              <a:rPr lang="ru-RU" dirty="0"/>
              <a:t> воду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, і </a:t>
            </a:r>
            <a:r>
              <a:rPr lang="ru-RU" dirty="0" err="1"/>
              <a:t>внутрішньої</a:t>
            </a:r>
            <a:r>
              <a:rPr lang="ru-RU" dirty="0"/>
              <a:t> </a:t>
            </a:r>
            <a:r>
              <a:rPr lang="ru-RU" dirty="0" err="1"/>
              <a:t>напруги</a:t>
            </a:r>
            <a:r>
              <a:rPr lang="ru-RU" dirty="0"/>
              <a:t> в </a:t>
            </a:r>
            <a:r>
              <a:rPr lang="ru-RU" dirty="0" err="1"/>
              <a:t>бетоні</a:t>
            </a:r>
            <a:r>
              <a:rPr lang="ru-RU" dirty="0"/>
              <a:t> не </a:t>
            </a:r>
            <a:r>
              <a:rPr lang="ru-RU" dirty="0" err="1"/>
              <a:t>викликає</a:t>
            </a:r>
            <a:r>
              <a:rPr lang="ru-RU" dirty="0"/>
              <a:t>.</a:t>
            </a:r>
          </a:p>
          <a:p>
            <a:pPr marL="137160" indent="0"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8853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effectLst/>
              </a:rPr>
              <a:t>Білий</a:t>
            </a:r>
            <a:r>
              <a:rPr lang="ru-RU" dirty="0">
                <a:effectLst/>
              </a:rPr>
              <a:t> цемент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ru-RU" dirty="0"/>
              <a:t>(БЦ) </a:t>
            </a:r>
            <a:r>
              <a:rPr lang="ru-RU" dirty="0" err="1"/>
              <a:t>виготовляють</a:t>
            </a:r>
            <a:r>
              <a:rPr lang="ru-RU" dirty="0"/>
              <a:t> з </a:t>
            </a:r>
            <a:r>
              <a:rPr lang="ru-RU" dirty="0" err="1"/>
              <a:t>малозалізистого</a:t>
            </a:r>
            <a:r>
              <a:rPr lang="ru-RU" dirty="0"/>
              <a:t> </a:t>
            </a:r>
            <a:r>
              <a:rPr lang="ru-RU" dirty="0" err="1"/>
              <a:t>клінкеру</a:t>
            </a:r>
            <a:r>
              <a:rPr lang="ru-RU" dirty="0"/>
              <a:t> (</a:t>
            </a:r>
            <a:r>
              <a:rPr lang="ru-RU" dirty="0" err="1"/>
              <a:t>сірий</a:t>
            </a:r>
            <a:r>
              <a:rPr lang="ru-RU" dirty="0"/>
              <a:t> </a:t>
            </a:r>
            <a:r>
              <a:rPr lang="ru-RU" dirty="0" err="1"/>
              <a:t>колір</a:t>
            </a:r>
            <a:r>
              <a:rPr lang="ru-RU" dirty="0"/>
              <a:t> </a:t>
            </a:r>
            <a:r>
              <a:rPr lang="ru-RU" dirty="0" err="1"/>
              <a:t>звичайного</a:t>
            </a:r>
            <a:r>
              <a:rPr lang="ru-RU" dirty="0"/>
              <a:t> цементу </a:t>
            </a:r>
            <a:r>
              <a:rPr lang="ru-RU" dirty="0" err="1"/>
              <a:t>обумовлений</a:t>
            </a:r>
            <a:r>
              <a:rPr lang="ru-RU" dirty="0"/>
              <a:t> </a:t>
            </a:r>
            <a:r>
              <a:rPr lang="ru-RU" dirty="0" err="1"/>
              <a:t>головним</a:t>
            </a:r>
            <a:r>
              <a:rPr lang="ru-RU" dirty="0"/>
              <a:t> чином </a:t>
            </a:r>
            <a:r>
              <a:rPr lang="ru-RU" dirty="0" err="1"/>
              <a:t>наявністю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 </a:t>
            </a:r>
            <a:r>
              <a:rPr lang="ru-RU" dirty="0" err="1"/>
              <a:t>заліза</a:t>
            </a:r>
            <a:r>
              <a:rPr lang="ru-RU" dirty="0"/>
              <a:t> у </a:t>
            </a:r>
            <a:r>
              <a:rPr lang="ru-RU" dirty="0" err="1"/>
              <a:t>вихідних</a:t>
            </a:r>
            <a:r>
              <a:rPr lang="ru-RU" dirty="0"/>
              <a:t> </a:t>
            </a:r>
            <a:r>
              <a:rPr lang="ru-RU" dirty="0" err="1"/>
              <a:t>сировинних</a:t>
            </a:r>
            <a:r>
              <a:rPr lang="ru-RU" dirty="0"/>
              <a:t> </a:t>
            </a:r>
            <a:r>
              <a:rPr lang="ru-RU" dirty="0" err="1"/>
              <a:t>матеріалах</a:t>
            </a:r>
            <a:r>
              <a:rPr lang="ru-RU" dirty="0"/>
              <a:t>). </a:t>
            </a:r>
            <a:r>
              <a:rPr lang="ru-RU" dirty="0" err="1"/>
              <a:t>Білий</a:t>
            </a:r>
            <a:r>
              <a:rPr lang="ru-RU" dirty="0"/>
              <a:t> цемент є </a:t>
            </a:r>
            <a:r>
              <a:rPr lang="ru-RU" dirty="0" err="1"/>
              <a:t>матеріалом</a:t>
            </a:r>
            <a:r>
              <a:rPr lang="ru-RU" dirty="0"/>
              <a:t> з </a:t>
            </a:r>
            <a:r>
              <a:rPr lang="ru-RU" dirty="0" err="1"/>
              <a:t>унікальними</a:t>
            </a:r>
            <a:r>
              <a:rPr lang="ru-RU" dirty="0"/>
              <a:t> характеристиками,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у </a:t>
            </a:r>
            <a:r>
              <a:rPr lang="ru-RU" dirty="0" err="1"/>
              <a:t>виготовленні</a:t>
            </a:r>
            <a:r>
              <a:rPr lang="ru-RU" dirty="0"/>
              <a:t> </a:t>
            </a:r>
            <a:r>
              <a:rPr lang="ru-RU" dirty="0" err="1"/>
              <a:t>скульптурних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, колон, а </a:t>
            </a:r>
            <a:r>
              <a:rPr lang="ru-RU" dirty="0" err="1"/>
              <a:t>також</a:t>
            </a:r>
            <a:r>
              <a:rPr lang="ru-RU" dirty="0"/>
              <a:t> при </a:t>
            </a:r>
            <a:r>
              <a:rPr lang="ru-RU" dirty="0" err="1"/>
              <a:t>оздоблювальних</a:t>
            </a:r>
            <a:r>
              <a:rPr lang="ru-RU" dirty="0"/>
              <a:t> роботах, </a:t>
            </a:r>
            <a:r>
              <a:rPr lang="ru-RU" dirty="0" err="1"/>
              <a:t>наприклад</a:t>
            </a:r>
            <a:r>
              <a:rPr lang="ru-RU" dirty="0"/>
              <a:t>, фасаду </a:t>
            </a:r>
            <a:r>
              <a:rPr lang="ru-RU" dirty="0" err="1"/>
              <a:t>будівлі</a:t>
            </a:r>
            <a:r>
              <a:rPr lang="ru-RU" dirty="0"/>
              <a:t>. </a:t>
            </a:r>
            <a:r>
              <a:rPr lang="ru-RU" dirty="0" err="1"/>
              <a:t>Естетичні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відповідати</a:t>
            </a:r>
            <a:r>
              <a:rPr lang="ru-RU" dirty="0"/>
              <a:t> </a:t>
            </a:r>
            <a:r>
              <a:rPr lang="ru-RU" dirty="0" err="1"/>
              <a:t>фасади</a:t>
            </a:r>
            <a:r>
              <a:rPr lang="ru-RU" dirty="0"/>
              <a:t> і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парадні</a:t>
            </a:r>
            <a:r>
              <a:rPr lang="ru-RU" dirty="0"/>
              <a:t> </a:t>
            </a:r>
            <a:r>
              <a:rPr lang="ru-RU" dirty="0" err="1"/>
              <a:t>будівельні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, </a:t>
            </a:r>
            <a:r>
              <a:rPr lang="ru-RU" dirty="0" err="1"/>
              <a:t>роблять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білого</a:t>
            </a:r>
            <a:r>
              <a:rPr lang="ru-RU" dirty="0"/>
              <a:t> цементу особливо </a:t>
            </a:r>
            <a:r>
              <a:rPr lang="ru-RU" dirty="0" err="1"/>
              <a:t>ефективним</a:t>
            </a:r>
            <a:r>
              <a:rPr lang="ru-RU" dirty="0"/>
              <a:t>. </a:t>
            </a:r>
            <a:r>
              <a:rPr lang="ru-RU" dirty="0" err="1"/>
              <a:t>Білий</a:t>
            </a:r>
            <a:r>
              <a:rPr lang="ru-RU" dirty="0"/>
              <a:t> цемент </a:t>
            </a:r>
            <a:r>
              <a:rPr lang="ru-RU" dirty="0" err="1"/>
              <a:t>застосовують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для </a:t>
            </a:r>
            <a:r>
              <a:rPr lang="ru-RU" dirty="0" err="1"/>
              <a:t>кольорових</a:t>
            </a:r>
            <a:r>
              <a:rPr lang="ru-RU" dirty="0"/>
              <a:t> </a:t>
            </a:r>
            <a:r>
              <a:rPr lang="ru-RU" dirty="0" err="1"/>
              <a:t>цементобетонних</a:t>
            </a:r>
            <a:r>
              <a:rPr lang="ru-RU" dirty="0"/>
              <a:t> </a:t>
            </a:r>
            <a:r>
              <a:rPr lang="ru-RU" dirty="0" err="1"/>
              <a:t>дорожніх</a:t>
            </a:r>
            <a:r>
              <a:rPr lang="ru-RU" dirty="0"/>
              <a:t> </a:t>
            </a:r>
            <a:r>
              <a:rPr lang="ru-RU" dirty="0" err="1"/>
              <a:t>покриттів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 на </a:t>
            </a:r>
            <a:r>
              <a:rPr lang="ru-RU" dirty="0" err="1"/>
              <a:t>площах</a:t>
            </a:r>
            <a:r>
              <a:rPr lang="ru-RU" dirty="0"/>
              <a:t> у </a:t>
            </a:r>
            <a:r>
              <a:rPr lang="ru-RU" dirty="0" err="1"/>
              <a:t>монументальних</a:t>
            </a:r>
            <a:r>
              <a:rPr lang="ru-RU" dirty="0"/>
              <a:t> </a:t>
            </a:r>
            <a:r>
              <a:rPr lang="ru-RU" dirty="0" err="1"/>
              <a:t>споруд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3584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>
                <a:effectLst/>
              </a:rPr>
              <a:t>Виробництво</a:t>
            </a:r>
            <a:r>
              <a:rPr lang="ru-RU" b="0" dirty="0">
                <a:effectLst/>
              </a:rPr>
              <a:t/>
            </a:r>
            <a:br>
              <a:rPr lang="ru-RU" b="0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ru-RU" sz="1600" dirty="0" err="1"/>
              <a:t>Сировиною</a:t>
            </a:r>
            <a:r>
              <a:rPr lang="ru-RU" sz="1600" dirty="0"/>
              <a:t> для </a:t>
            </a:r>
            <a:r>
              <a:rPr lang="ru-RU" sz="1600" dirty="0" err="1"/>
              <a:t>виробництва</a:t>
            </a:r>
            <a:r>
              <a:rPr lang="ru-RU" sz="1600" dirty="0"/>
              <a:t> цементу </a:t>
            </a:r>
            <a:r>
              <a:rPr lang="ru-RU" sz="1600" dirty="0" err="1"/>
              <a:t>служать</a:t>
            </a:r>
            <a:r>
              <a:rPr lang="ru-RU" sz="1600" dirty="0"/>
              <a:t> </a:t>
            </a:r>
            <a:r>
              <a:rPr lang="ru-RU" sz="1600" dirty="0" err="1"/>
              <a:t>вапняк</a:t>
            </a:r>
            <a:r>
              <a:rPr lang="ru-RU" sz="1600" dirty="0"/>
              <a:t> і глина,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змішують</a:t>
            </a:r>
            <a:r>
              <a:rPr lang="ru-RU" sz="1600" dirty="0"/>
              <a:t> у </a:t>
            </a:r>
            <a:r>
              <a:rPr lang="ru-RU" sz="1600" dirty="0" err="1"/>
              <a:t>певному</a:t>
            </a:r>
            <a:r>
              <a:rPr lang="ru-RU" sz="1600" dirty="0"/>
              <a:t> </a:t>
            </a:r>
            <a:r>
              <a:rPr lang="ru-RU" sz="1600" dirty="0" err="1"/>
              <a:t>співвідношенні</a:t>
            </a:r>
            <a:r>
              <a:rPr lang="ru-RU" sz="1600" dirty="0"/>
              <a:t>  </a:t>
            </a:r>
            <a:r>
              <a:rPr lang="ru-RU" sz="1600" dirty="0" err="1"/>
              <a:t>випалюють</a:t>
            </a:r>
            <a:r>
              <a:rPr lang="ru-RU" sz="1600" dirty="0"/>
              <a:t> до </a:t>
            </a:r>
            <a:r>
              <a:rPr lang="ru-RU" sz="1600" dirty="0" err="1"/>
              <a:t>спікання</a:t>
            </a:r>
            <a:r>
              <a:rPr lang="ru-RU" sz="1600" dirty="0"/>
              <a:t> при </a:t>
            </a:r>
            <a:r>
              <a:rPr lang="ru-RU" sz="1600" dirty="0" err="1"/>
              <a:t>температурі</a:t>
            </a:r>
            <a:r>
              <a:rPr lang="ru-RU" sz="1600" dirty="0"/>
              <a:t> </a:t>
            </a:r>
            <a:r>
              <a:rPr lang="ru-RU" sz="1600" dirty="0" err="1"/>
              <a:t>близько</a:t>
            </a:r>
            <a:r>
              <a:rPr lang="ru-RU" sz="1600" dirty="0"/>
              <a:t> 1450 °</a:t>
            </a:r>
            <a:r>
              <a:rPr lang="en-US" sz="1600" dirty="0"/>
              <a:t>C. </a:t>
            </a:r>
            <a:r>
              <a:rPr lang="ru-RU" sz="1600" dirty="0" err="1"/>
              <a:t>Випалювання</a:t>
            </a:r>
            <a:r>
              <a:rPr lang="ru-RU" sz="1600" dirty="0"/>
              <a:t> </a:t>
            </a:r>
            <a:r>
              <a:rPr lang="ru-RU" sz="1600" dirty="0" err="1"/>
              <a:t>проводять</a:t>
            </a:r>
            <a:r>
              <a:rPr lang="ru-RU" sz="1600" dirty="0"/>
              <a:t> у </a:t>
            </a:r>
            <a:r>
              <a:rPr lang="ru-RU" sz="1600" dirty="0" err="1"/>
              <a:t>спеціальних</a:t>
            </a:r>
            <a:r>
              <a:rPr lang="ru-RU" sz="1600" dirty="0"/>
              <a:t> </a:t>
            </a:r>
            <a:r>
              <a:rPr lang="ru-RU" sz="1600" dirty="0" err="1"/>
              <a:t>циліндричних</a:t>
            </a:r>
            <a:r>
              <a:rPr lang="ru-RU" sz="1600" dirty="0"/>
              <a:t> печах, </a:t>
            </a:r>
            <a:r>
              <a:rPr lang="ru-RU" sz="1600" dirty="0" err="1"/>
              <a:t>викладених</a:t>
            </a:r>
            <a:r>
              <a:rPr lang="ru-RU" sz="1600" dirty="0"/>
              <a:t> </a:t>
            </a:r>
            <a:r>
              <a:rPr lang="ru-RU" sz="1600" dirty="0" err="1"/>
              <a:t>всередині</a:t>
            </a:r>
            <a:r>
              <a:rPr lang="ru-RU" sz="1600" dirty="0"/>
              <a:t> </a:t>
            </a:r>
            <a:r>
              <a:rPr lang="ru-RU" sz="1600" dirty="0" err="1"/>
              <a:t>вогнетривким</a:t>
            </a:r>
            <a:r>
              <a:rPr lang="ru-RU" sz="1600" dirty="0"/>
              <a:t> </a:t>
            </a:r>
            <a:r>
              <a:rPr lang="ru-RU" sz="1600" dirty="0" err="1"/>
              <a:t>матеріалом</a:t>
            </a:r>
            <a:r>
              <a:rPr lang="ru-RU" sz="1600" dirty="0"/>
              <a:t>. </a:t>
            </a:r>
            <a:r>
              <a:rPr lang="ru-RU" sz="1600" dirty="0" err="1"/>
              <a:t>Сучасні</a:t>
            </a:r>
            <a:r>
              <a:rPr lang="ru-RU" sz="1600" dirty="0"/>
              <a:t> </a:t>
            </a:r>
            <a:r>
              <a:rPr lang="ru-RU" sz="1600" dirty="0" err="1"/>
              <a:t>потужні</a:t>
            </a:r>
            <a:r>
              <a:rPr lang="ru-RU" sz="1600" dirty="0"/>
              <a:t> </a:t>
            </a:r>
            <a:r>
              <a:rPr lang="ru-RU" sz="1600" dirty="0" err="1"/>
              <a:t>цементні</a:t>
            </a:r>
            <a:r>
              <a:rPr lang="ru-RU" sz="1600" dirty="0"/>
              <a:t> </a:t>
            </a:r>
            <a:r>
              <a:rPr lang="ru-RU" sz="1600" dirty="0" err="1"/>
              <a:t>печі</a:t>
            </a:r>
            <a:r>
              <a:rPr lang="ru-RU" sz="1600" dirty="0"/>
              <a:t> </a:t>
            </a:r>
            <a:r>
              <a:rPr lang="ru-RU" sz="1600" dirty="0" err="1"/>
              <a:t>досягають</a:t>
            </a:r>
            <a:r>
              <a:rPr lang="ru-RU" sz="1600" dirty="0"/>
              <a:t> у </a:t>
            </a:r>
            <a:r>
              <a:rPr lang="ru-RU" sz="1600" dirty="0" err="1"/>
              <a:t>довжину</a:t>
            </a:r>
            <a:r>
              <a:rPr lang="ru-RU" sz="1600" dirty="0"/>
              <a:t> 185 м і </a:t>
            </a:r>
            <a:r>
              <a:rPr lang="ru-RU" sz="1600" dirty="0" err="1"/>
              <a:t>мають</a:t>
            </a:r>
            <a:r>
              <a:rPr lang="ru-RU" sz="1600" dirty="0"/>
              <a:t> </a:t>
            </a:r>
            <a:r>
              <a:rPr lang="ru-RU" sz="1600" dirty="0" err="1"/>
              <a:t>внутрішній</a:t>
            </a:r>
            <a:r>
              <a:rPr lang="ru-RU" sz="1600" dirty="0"/>
              <a:t> </a:t>
            </a:r>
            <a:r>
              <a:rPr lang="ru-RU" sz="1600" dirty="0" err="1"/>
              <a:t>діаметр</a:t>
            </a:r>
            <a:r>
              <a:rPr lang="ru-RU" sz="1600" dirty="0"/>
              <a:t> до 5 м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встановлюють</a:t>
            </a:r>
            <a:r>
              <a:rPr lang="ru-RU" sz="1600" dirty="0"/>
              <a:t> </a:t>
            </a:r>
            <a:r>
              <a:rPr lang="ru-RU" sz="1600" dirty="0" err="1"/>
              <a:t>дещо</a:t>
            </a:r>
            <a:r>
              <a:rPr lang="ru-RU" sz="1600" dirty="0"/>
              <a:t> </a:t>
            </a:r>
            <a:r>
              <a:rPr lang="ru-RU" sz="1600" dirty="0" err="1"/>
              <a:t>нахиленими</a:t>
            </a:r>
            <a:r>
              <a:rPr lang="ru-RU" sz="1600" dirty="0" smtClean="0"/>
              <a:t>.</a:t>
            </a:r>
            <a:r>
              <a:rPr lang="ru-RU" sz="1600" dirty="0"/>
              <a:t> При </a:t>
            </a:r>
            <a:r>
              <a:rPr lang="ru-RU" sz="1600" dirty="0" err="1"/>
              <a:t>обпаленні</a:t>
            </a:r>
            <a:r>
              <a:rPr lang="ru-RU" sz="1600" dirty="0"/>
              <a:t> в цементному </a:t>
            </a:r>
            <a:r>
              <a:rPr lang="ru-RU" sz="1600" dirty="0" err="1"/>
              <a:t>матеріалі</a:t>
            </a:r>
            <a:r>
              <a:rPr lang="ru-RU" sz="1600" dirty="0"/>
              <a:t> </a:t>
            </a:r>
            <a:r>
              <a:rPr lang="ru-RU" sz="1600" dirty="0" err="1"/>
              <a:t>послідовно</a:t>
            </a:r>
            <a:r>
              <a:rPr lang="ru-RU" sz="1600" dirty="0"/>
              <a:t> </a:t>
            </a:r>
            <a:r>
              <a:rPr lang="ru-RU" sz="1600" dirty="0" err="1"/>
              <a:t>відбуваються</a:t>
            </a:r>
            <a:r>
              <a:rPr lang="ru-RU" sz="1600" dirty="0"/>
              <a:t> </a:t>
            </a:r>
            <a:r>
              <a:rPr lang="ru-RU" sz="1600" dirty="0" err="1"/>
              <a:t>такі</a:t>
            </a:r>
            <a:r>
              <a:rPr lang="ru-RU" sz="1600" dirty="0"/>
              <a:t> </a:t>
            </a:r>
            <a:r>
              <a:rPr lang="ru-RU" sz="1600" dirty="0" err="1"/>
              <a:t>головні</a:t>
            </a:r>
            <a:r>
              <a:rPr lang="ru-RU" sz="1600" dirty="0"/>
              <a:t> </a:t>
            </a:r>
            <a:r>
              <a:rPr lang="ru-RU" sz="1600" dirty="0" err="1"/>
              <a:t>хімічні</a:t>
            </a:r>
            <a:r>
              <a:rPr lang="ru-RU" sz="1600" dirty="0"/>
              <a:t> </a:t>
            </a:r>
            <a:r>
              <a:rPr lang="ru-RU" sz="1600" dirty="0" err="1"/>
              <a:t>перетворення</a:t>
            </a:r>
            <a:r>
              <a:rPr lang="ru-RU" sz="1600" dirty="0"/>
              <a:t>. При 100—120°С </a:t>
            </a:r>
            <a:r>
              <a:rPr lang="ru-RU" sz="1600" dirty="0" err="1"/>
              <a:t>випаровується</a:t>
            </a:r>
            <a:r>
              <a:rPr lang="ru-RU" sz="1600" dirty="0"/>
              <a:t> </a:t>
            </a:r>
            <a:r>
              <a:rPr lang="ru-RU" sz="1600" dirty="0" err="1"/>
              <a:t>волога</a:t>
            </a:r>
            <a:r>
              <a:rPr lang="ru-RU" sz="1600" dirty="0"/>
              <a:t>. При 500 °</a:t>
            </a:r>
            <a:r>
              <a:rPr lang="en-US" sz="1600" dirty="0"/>
              <a:t>C </a:t>
            </a:r>
            <a:r>
              <a:rPr lang="ru-RU" sz="1600" dirty="0" err="1"/>
              <a:t>вигоряють</a:t>
            </a:r>
            <a:r>
              <a:rPr lang="ru-RU" sz="1600" dirty="0"/>
              <a:t> </a:t>
            </a:r>
            <a:r>
              <a:rPr lang="ru-RU" sz="1600" dirty="0" err="1"/>
              <a:t>органічні</a:t>
            </a:r>
            <a:r>
              <a:rPr lang="ru-RU" sz="1600" dirty="0"/>
              <a:t> </a:t>
            </a:r>
            <a:r>
              <a:rPr lang="ru-RU" sz="1600" dirty="0" err="1"/>
              <a:t>домішки</a:t>
            </a:r>
            <a:r>
              <a:rPr lang="ru-RU" sz="1600" dirty="0"/>
              <a:t>. При 800—1000°С </a:t>
            </a:r>
            <a:r>
              <a:rPr lang="ru-RU" sz="1600" dirty="0" err="1"/>
              <a:t>розкладається</a:t>
            </a:r>
            <a:r>
              <a:rPr lang="ru-RU" sz="1600" dirty="0"/>
              <a:t> </a:t>
            </a:r>
            <a:r>
              <a:rPr lang="ru-RU" sz="1600" dirty="0" err="1"/>
              <a:t>вапняк</a:t>
            </a:r>
            <a:r>
              <a:rPr lang="ru-RU" sz="1600" dirty="0"/>
              <a:t>:</a:t>
            </a:r>
          </a:p>
          <a:p>
            <a:pPr marL="137160" indent="0">
              <a:buNone/>
            </a:pPr>
            <a:r>
              <a:rPr lang="en-US" sz="1600" dirty="0"/>
              <a:t>CaCO</a:t>
            </a:r>
            <a:r>
              <a:rPr lang="en-US" sz="1600" baseline="-25000" dirty="0"/>
              <a:t>3</a:t>
            </a:r>
            <a:r>
              <a:rPr lang="en-US" sz="1600" dirty="0"/>
              <a:t> = </a:t>
            </a:r>
            <a:r>
              <a:rPr lang="en-US" sz="1600" dirty="0" err="1"/>
              <a:t>CaO</a:t>
            </a:r>
            <a:r>
              <a:rPr lang="en-US" sz="1600" dirty="0"/>
              <a:t> + CO</a:t>
            </a:r>
            <a:r>
              <a:rPr lang="en-US" sz="1600" baseline="-25000" dirty="0"/>
              <a:t>2</a:t>
            </a:r>
            <a:r>
              <a:rPr lang="en-US" sz="1600" dirty="0"/>
              <a:t> ↑</a:t>
            </a:r>
          </a:p>
          <a:p>
            <a:pPr marL="137160" indent="0">
              <a:buNone/>
            </a:pPr>
            <a:r>
              <a:rPr lang="ru-RU" sz="1600" dirty="0"/>
              <a:t>При 1000—1300°С оксид </a:t>
            </a:r>
            <a:r>
              <a:rPr lang="ru-RU" sz="1600" dirty="0" err="1"/>
              <a:t>кальцію</a:t>
            </a:r>
            <a:r>
              <a:rPr lang="ru-RU" sz="1600" dirty="0"/>
              <a:t> </a:t>
            </a:r>
            <a:r>
              <a:rPr lang="ru-RU" sz="1600" dirty="0" err="1"/>
              <a:t>взаємодіє</a:t>
            </a:r>
            <a:r>
              <a:rPr lang="ru-RU" sz="1600" dirty="0"/>
              <a:t> з </a:t>
            </a:r>
            <a:r>
              <a:rPr lang="ru-RU" sz="1600" dirty="0" err="1"/>
              <a:t>діоксидом</a:t>
            </a:r>
            <a:r>
              <a:rPr lang="ru-RU" sz="1600" dirty="0"/>
              <a:t> </a:t>
            </a:r>
            <a:r>
              <a:rPr lang="ru-RU" sz="1600" dirty="0" err="1"/>
              <a:t>силіцію</a:t>
            </a:r>
            <a:r>
              <a:rPr lang="ru-RU" sz="1600" dirty="0"/>
              <a:t> </a:t>
            </a:r>
            <a:r>
              <a:rPr lang="en-US" sz="1600" dirty="0"/>
              <a:t>SiO</a:t>
            </a:r>
            <a:r>
              <a:rPr lang="en-US" sz="1600" baseline="-25000" dirty="0"/>
              <a:t>2</a:t>
            </a:r>
            <a:r>
              <a:rPr lang="en-US" sz="1600" dirty="0"/>
              <a:t> </a:t>
            </a:r>
            <a:r>
              <a:rPr lang="ru-RU" sz="1600" dirty="0"/>
              <a:t>і </a:t>
            </a:r>
            <a:r>
              <a:rPr lang="en-US" sz="1600" dirty="0"/>
              <a:t>Al</a:t>
            </a:r>
            <a:r>
              <a:rPr lang="en-US" sz="1600" baseline="-25000" dirty="0"/>
              <a:t>2</a:t>
            </a:r>
            <a:r>
              <a:rPr lang="en-US" sz="1600" dirty="0"/>
              <a:t>O</a:t>
            </a:r>
            <a:r>
              <a:rPr lang="en-US" sz="1600" baseline="-25000" dirty="0"/>
              <a:t>3</a:t>
            </a:r>
            <a:r>
              <a:rPr lang="en-US" sz="1600" dirty="0"/>
              <a:t> </a:t>
            </a:r>
            <a:r>
              <a:rPr lang="ru-RU" sz="1600" dirty="0"/>
              <a:t>з </a:t>
            </a:r>
            <a:r>
              <a:rPr lang="ru-RU" sz="1600" dirty="0" err="1"/>
              <a:t>глини</a:t>
            </a:r>
            <a:r>
              <a:rPr lang="ru-RU" sz="1600" dirty="0"/>
              <a:t> з </a:t>
            </a:r>
            <a:r>
              <a:rPr lang="ru-RU" sz="1600" dirty="0" err="1"/>
              <a:t>утворенням</a:t>
            </a:r>
            <a:r>
              <a:rPr lang="ru-RU" sz="1600" dirty="0"/>
              <a:t> </a:t>
            </a:r>
            <a:r>
              <a:rPr lang="ru-RU" sz="1600" dirty="0" err="1"/>
              <a:t>силікатів</a:t>
            </a:r>
            <a:r>
              <a:rPr lang="ru-RU" sz="1600" dirty="0"/>
              <a:t> і </a:t>
            </a:r>
            <a:r>
              <a:rPr lang="ru-RU" sz="1600" dirty="0" err="1"/>
              <a:t>алюмінатів</a:t>
            </a:r>
            <a:r>
              <a:rPr lang="ru-RU" sz="1600" dirty="0"/>
              <a:t> </a:t>
            </a:r>
            <a:r>
              <a:rPr lang="ru-RU" sz="1600" dirty="0" err="1"/>
              <a:t>кальцію</a:t>
            </a:r>
            <a:r>
              <a:rPr lang="ru-RU" sz="1600" dirty="0"/>
              <a:t>:</a:t>
            </a:r>
          </a:p>
          <a:p>
            <a:pPr marL="137160" indent="0">
              <a:buNone/>
            </a:pPr>
            <a:r>
              <a:rPr lang="ru-RU" sz="1600" dirty="0"/>
              <a:t>3</a:t>
            </a:r>
            <a:r>
              <a:rPr lang="en-US" sz="1600" dirty="0" err="1"/>
              <a:t>CaO</a:t>
            </a:r>
            <a:r>
              <a:rPr lang="en-US" sz="1600" dirty="0"/>
              <a:t> + SiO</a:t>
            </a:r>
            <a:r>
              <a:rPr lang="en-US" sz="1600" baseline="-25000" dirty="0"/>
              <a:t>2</a:t>
            </a:r>
            <a:r>
              <a:rPr lang="en-US" sz="1600" dirty="0"/>
              <a:t> = 3CaO • SiO</a:t>
            </a:r>
            <a:r>
              <a:rPr lang="en-US" sz="1600" baseline="-25000" dirty="0"/>
              <a:t>2</a:t>
            </a:r>
            <a:r>
              <a:rPr lang="en-US" sz="1600" dirty="0"/>
              <a:t> (Ca</a:t>
            </a:r>
            <a:r>
              <a:rPr lang="en-US" sz="1600" baseline="-25000" dirty="0"/>
              <a:t>3</a:t>
            </a:r>
            <a:r>
              <a:rPr lang="en-US" sz="1600" dirty="0"/>
              <a:t>SiO</a:t>
            </a:r>
            <a:r>
              <a:rPr lang="en-US" sz="1600" baseline="-25000" dirty="0"/>
              <a:t>5</a:t>
            </a:r>
            <a:r>
              <a:rPr lang="en-US" sz="1600" dirty="0"/>
              <a:t>)</a:t>
            </a:r>
          </a:p>
          <a:p>
            <a:pPr marL="137160" indent="0">
              <a:buNone/>
            </a:pPr>
            <a:r>
              <a:rPr lang="en-US" sz="1600" dirty="0"/>
              <a:t>2CaO + SiO</a:t>
            </a:r>
            <a:r>
              <a:rPr lang="en-US" sz="1600" baseline="-25000" dirty="0"/>
              <a:t>2</a:t>
            </a:r>
            <a:r>
              <a:rPr lang="en-US" sz="1600" dirty="0"/>
              <a:t> = 2CaO • SiO</a:t>
            </a:r>
            <a:r>
              <a:rPr lang="en-US" sz="1600" baseline="-25000" dirty="0"/>
              <a:t>2</a:t>
            </a:r>
            <a:r>
              <a:rPr lang="en-US" sz="1600" dirty="0"/>
              <a:t> (Ca</a:t>
            </a:r>
            <a:r>
              <a:rPr lang="en-US" sz="1600" baseline="-25000" dirty="0"/>
              <a:t>2</a:t>
            </a:r>
            <a:r>
              <a:rPr lang="en-US" sz="1600" dirty="0"/>
              <a:t>SiO</a:t>
            </a:r>
            <a:r>
              <a:rPr lang="en-US" sz="1600" baseline="-25000" dirty="0"/>
              <a:t>4</a:t>
            </a:r>
            <a:r>
              <a:rPr lang="en-US" sz="1600" dirty="0"/>
              <a:t>)</a:t>
            </a:r>
          </a:p>
          <a:p>
            <a:pPr marL="137160" indent="0">
              <a:buNone/>
            </a:pPr>
            <a:r>
              <a:rPr lang="en-US" sz="1600" dirty="0"/>
              <a:t>3CaO + Al</a:t>
            </a:r>
            <a:r>
              <a:rPr lang="en-US" sz="1600" baseline="-25000" dirty="0"/>
              <a:t>2</a:t>
            </a:r>
            <a:r>
              <a:rPr lang="en-US" sz="1600" dirty="0"/>
              <a:t>O</a:t>
            </a:r>
            <a:r>
              <a:rPr lang="en-US" sz="1600" baseline="-25000" dirty="0"/>
              <a:t>3</a:t>
            </a:r>
            <a:r>
              <a:rPr lang="en-US" sz="1600" dirty="0"/>
              <a:t> = 3CaO • Al2O</a:t>
            </a:r>
            <a:r>
              <a:rPr lang="en-US" sz="1600" baseline="-25000" dirty="0"/>
              <a:t>3</a:t>
            </a:r>
            <a:r>
              <a:rPr lang="en-US" sz="1600" dirty="0"/>
              <a:t> (Ca</a:t>
            </a:r>
            <a:r>
              <a:rPr lang="en-US" sz="1600" baseline="-25000" dirty="0"/>
              <a:t>3</a:t>
            </a:r>
            <a:r>
              <a:rPr lang="en-US" sz="1600" dirty="0"/>
              <a:t>(AlO</a:t>
            </a:r>
            <a:r>
              <a:rPr lang="en-US" sz="1600" baseline="-25000" dirty="0"/>
              <a:t>3</a:t>
            </a:r>
            <a:r>
              <a:rPr lang="en-US" sz="1600" dirty="0"/>
              <a:t>)</a:t>
            </a:r>
            <a:r>
              <a:rPr lang="en-US" sz="1600" baseline="-25000" dirty="0"/>
              <a:t>2</a:t>
            </a:r>
            <a:r>
              <a:rPr lang="en-US" sz="1600" dirty="0" smtClean="0"/>
              <a:t>)</a:t>
            </a:r>
            <a:endParaRPr lang="uk-UA" sz="1600" dirty="0" smtClean="0"/>
          </a:p>
          <a:p>
            <a:pPr marL="137160" indent="0">
              <a:buNone/>
            </a:pPr>
            <a:r>
              <a:rPr lang="ru-RU" sz="1600" dirty="0"/>
              <a:t>При 1300—1450°С </a:t>
            </a:r>
            <a:r>
              <a:rPr lang="ru-RU" sz="1600" dirty="0" err="1"/>
              <a:t>відбувається</a:t>
            </a:r>
            <a:r>
              <a:rPr lang="ru-RU" sz="1600" dirty="0"/>
              <a:t> </a:t>
            </a:r>
            <a:r>
              <a:rPr lang="ru-RU" sz="1600" dirty="0" err="1"/>
              <a:t>спікання</a:t>
            </a:r>
            <a:r>
              <a:rPr lang="ru-RU" sz="1600" dirty="0"/>
              <a:t> </a:t>
            </a:r>
            <a:r>
              <a:rPr lang="ru-RU" sz="1600" dirty="0" err="1"/>
              <a:t>утворених</a:t>
            </a:r>
            <a:r>
              <a:rPr lang="ru-RU" sz="1600" dirty="0"/>
              <a:t> </a:t>
            </a:r>
            <a:r>
              <a:rPr lang="ru-RU" sz="1600" dirty="0" err="1"/>
              <a:t>силікатів</a:t>
            </a:r>
            <a:r>
              <a:rPr lang="ru-RU" sz="1600" dirty="0"/>
              <a:t> і </a:t>
            </a:r>
            <a:r>
              <a:rPr lang="ru-RU" sz="1600" dirty="0" err="1"/>
              <a:t>алюмінатів</a:t>
            </a:r>
            <a:r>
              <a:rPr lang="ru-RU" sz="1600" dirty="0"/>
              <a:t> </a:t>
            </a:r>
            <a:r>
              <a:rPr lang="ru-RU" sz="1600" dirty="0" err="1"/>
              <a:t>кальцію</a:t>
            </a:r>
            <a:r>
              <a:rPr lang="ru-RU" sz="1600" dirty="0"/>
              <a:t>.</a:t>
            </a:r>
          </a:p>
          <a:p>
            <a:pPr marL="137160" indent="0">
              <a:buNone/>
            </a:pPr>
            <a:r>
              <a:rPr lang="ru-RU" sz="1600" dirty="0"/>
              <a:t>Куски </a:t>
            </a:r>
            <a:r>
              <a:rPr lang="ru-RU" sz="1600" dirty="0" err="1"/>
              <a:t>спеклої</a:t>
            </a:r>
            <a:r>
              <a:rPr lang="ru-RU" sz="1600" dirty="0"/>
              <a:t> </a:t>
            </a:r>
            <a:r>
              <a:rPr lang="ru-RU" sz="1600" dirty="0" err="1"/>
              <a:t>цементної</a:t>
            </a:r>
            <a:r>
              <a:rPr lang="ru-RU" sz="1600" dirty="0"/>
              <a:t> </a:t>
            </a:r>
            <a:r>
              <a:rPr lang="ru-RU" sz="1600" dirty="0" err="1"/>
              <a:t>маси</a:t>
            </a:r>
            <a:r>
              <a:rPr lang="ru-RU" sz="1600" dirty="0"/>
              <a:t>, яку </a:t>
            </a:r>
            <a:r>
              <a:rPr lang="ru-RU" sz="1600" dirty="0" err="1"/>
              <a:t>називають</a:t>
            </a:r>
            <a:r>
              <a:rPr lang="ru-RU" sz="1600" dirty="0"/>
              <a:t> </a:t>
            </a:r>
            <a:r>
              <a:rPr lang="ru-RU" sz="1600" dirty="0" err="1"/>
              <a:t>клінкером</a:t>
            </a:r>
            <a:r>
              <a:rPr lang="ru-RU" sz="1600" dirty="0"/>
              <a:t>, </a:t>
            </a:r>
            <a:r>
              <a:rPr lang="ru-RU" sz="1600" dirty="0" err="1"/>
              <a:t>вивантажуються</a:t>
            </a:r>
            <a:r>
              <a:rPr lang="ru-RU" sz="1600" dirty="0"/>
              <a:t> з </a:t>
            </a:r>
            <a:r>
              <a:rPr lang="ru-RU" sz="1600" dirty="0" err="1"/>
              <a:t>нижнього</a:t>
            </a:r>
            <a:r>
              <a:rPr lang="ru-RU" sz="1600" dirty="0"/>
              <a:t> </a:t>
            </a:r>
            <a:r>
              <a:rPr lang="ru-RU" sz="1600" dirty="0" err="1"/>
              <a:t>кінця</a:t>
            </a:r>
            <a:r>
              <a:rPr lang="ru-RU" sz="1600" dirty="0"/>
              <a:t> </a:t>
            </a:r>
            <a:r>
              <a:rPr lang="ru-RU" sz="1600" dirty="0" err="1"/>
              <a:t>печі</a:t>
            </a:r>
            <a:r>
              <a:rPr lang="ru-RU" sz="1600" dirty="0"/>
              <a:t> і </a:t>
            </a:r>
            <a:r>
              <a:rPr lang="ru-RU" sz="1600" dirty="0" err="1"/>
              <a:t>після</a:t>
            </a:r>
            <a:r>
              <a:rPr lang="ru-RU" sz="1600" dirty="0"/>
              <a:t> </a:t>
            </a:r>
            <a:r>
              <a:rPr lang="ru-RU" sz="1600" dirty="0" err="1"/>
              <a:t>охолодження</a:t>
            </a:r>
            <a:r>
              <a:rPr lang="ru-RU" sz="1600" dirty="0"/>
              <a:t> </a:t>
            </a:r>
            <a:r>
              <a:rPr lang="ru-RU" sz="1600" dirty="0" err="1"/>
              <a:t>розмелюються</a:t>
            </a:r>
            <a:r>
              <a:rPr lang="ru-RU" sz="1600" dirty="0"/>
              <a:t>, </a:t>
            </a:r>
            <a:r>
              <a:rPr lang="ru-RU" sz="1600" dirty="0" err="1"/>
              <a:t>внаслідок</a:t>
            </a:r>
            <a:r>
              <a:rPr lang="ru-RU" sz="1600" dirty="0"/>
              <a:t> </a:t>
            </a:r>
            <a:r>
              <a:rPr lang="ru-RU" sz="1600" dirty="0" err="1"/>
              <a:t>чого</a:t>
            </a:r>
            <a:r>
              <a:rPr lang="ru-RU" sz="1600" dirty="0"/>
              <a:t> </a:t>
            </a:r>
            <a:r>
              <a:rPr lang="ru-RU" sz="1600" dirty="0" err="1"/>
              <a:t>утворюється</a:t>
            </a:r>
            <a:r>
              <a:rPr lang="ru-RU" sz="1600" dirty="0"/>
              <a:t> </a:t>
            </a:r>
            <a:r>
              <a:rPr lang="ru-RU" sz="1600" dirty="0" err="1"/>
              <a:t>сіро-зелений</a:t>
            </a:r>
            <a:r>
              <a:rPr lang="ru-RU" sz="1600" dirty="0"/>
              <a:t> порошок, </a:t>
            </a:r>
            <a:r>
              <a:rPr lang="ru-RU" sz="1600" dirty="0" err="1"/>
              <a:t>який</a:t>
            </a:r>
            <a:r>
              <a:rPr lang="ru-RU" sz="1600" dirty="0"/>
              <a:t> і </a:t>
            </a:r>
            <a:r>
              <a:rPr lang="ru-RU" sz="1600" dirty="0" err="1"/>
              <a:t>називають</a:t>
            </a:r>
            <a:r>
              <a:rPr lang="ru-RU" sz="1600" dirty="0"/>
              <a:t> цементом.</a:t>
            </a:r>
          </a:p>
          <a:p>
            <a:pPr marL="137160" indent="0">
              <a:buNone/>
            </a:pPr>
            <a:endParaRPr lang="en-US" sz="1600" dirty="0"/>
          </a:p>
          <a:p>
            <a:pPr marL="13716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761252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>
                <a:effectLst/>
              </a:rPr>
              <a:t>Застосування</a:t>
            </a:r>
            <a:r>
              <a:rPr lang="ru-RU" b="0" dirty="0">
                <a:effectLst/>
              </a:rPr>
              <a:t/>
            </a:r>
            <a:br>
              <a:rPr lang="ru-RU" b="0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37160" indent="0">
              <a:buNone/>
            </a:pPr>
            <a:r>
              <a:rPr lang="ru-RU" dirty="0"/>
              <a:t>Цемент </a:t>
            </a:r>
            <a:r>
              <a:rPr lang="ru-RU" dirty="0" err="1"/>
              <a:t>звичайно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у </a:t>
            </a:r>
            <a:r>
              <a:rPr lang="ru-RU" dirty="0" err="1"/>
              <a:t>суміші</a:t>
            </a:r>
            <a:r>
              <a:rPr lang="ru-RU" dirty="0"/>
              <a:t> з </a:t>
            </a:r>
            <a:r>
              <a:rPr lang="ru-RU" dirty="0" err="1"/>
              <a:t>піском</a:t>
            </a:r>
            <a:r>
              <a:rPr lang="ru-RU" dirty="0"/>
              <a:t>. На одну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маси</a:t>
            </a:r>
            <a:r>
              <a:rPr lang="ru-RU" dirty="0"/>
              <a:t> цементу </a:t>
            </a:r>
            <a:r>
              <a:rPr lang="ru-RU" dirty="0" err="1"/>
              <a:t>беруть</a:t>
            </a:r>
            <a:r>
              <a:rPr lang="ru-RU" dirty="0"/>
              <a:t> 3—5 </a:t>
            </a:r>
            <a:r>
              <a:rPr lang="ru-RU" dirty="0" err="1"/>
              <a:t>частин</a:t>
            </a:r>
            <a:r>
              <a:rPr lang="ru-RU" dirty="0"/>
              <a:t> </a:t>
            </a:r>
            <a:r>
              <a:rPr lang="ru-RU" dirty="0" err="1"/>
              <a:t>піску</a:t>
            </a:r>
            <a:r>
              <a:rPr lang="ru-RU" dirty="0"/>
              <a:t>. З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суміші</a:t>
            </a:r>
            <a:r>
              <a:rPr lang="ru-RU" dirty="0"/>
              <a:t> разом з водою </a:t>
            </a:r>
            <a:r>
              <a:rPr lang="ru-RU" dirty="0" err="1"/>
              <a:t>виготовляють</a:t>
            </a:r>
            <a:r>
              <a:rPr lang="ru-RU" dirty="0"/>
              <a:t> </a:t>
            </a:r>
            <a:r>
              <a:rPr lang="ru-RU" dirty="0" err="1"/>
              <a:t>напіврідку</a:t>
            </a:r>
            <a:r>
              <a:rPr lang="ru-RU" dirty="0"/>
              <a:t> </a:t>
            </a:r>
            <a:r>
              <a:rPr lang="ru-RU" dirty="0" err="1"/>
              <a:t>тістоподібну</a:t>
            </a:r>
            <a:r>
              <a:rPr lang="ru-RU" dirty="0"/>
              <a:t> </a:t>
            </a:r>
            <a:r>
              <a:rPr lang="ru-RU" dirty="0" err="1"/>
              <a:t>масу</a:t>
            </a:r>
            <a:r>
              <a:rPr lang="ru-RU" dirty="0"/>
              <a:t>, яку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цементним</a:t>
            </a:r>
            <a:r>
              <a:rPr lang="ru-RU" dirty="0"/>
              <a:t> </a:t>
            </a:r>
            <a:r>
              <a:rPr lang="ru-RU" dirty="0" err="1"/>
              <a:t>розчином</a:t>
            </a:r>
            <a:r>
              <a:rPr lang="ru-RU" dirty="0"/>
              <a:t>. </a:t>
            </a:r>
            <a:r>
              <a:rPr lang="ru-RU" dirty="0" err="1"/>
              <a:t>Цементний</a:t>
            </a:r>
            <a:r>
              <a:rPr lang="ru-RU" dirty="0"/>
              <a:t> </a:t>
            </a:r>
            <a:r>
              <a:rPr lang="ru-RU" dirty="0" err="1"/>
              <a:t>розчин</a:t>
            </a:r>
            <a:r>
              <a:rPr lang="ru-RU" dirty="0"/>
              <a:t> через </a:t>
            </a:r>
            <a:r>
              <a:rPr lang="ru-RU" dirty="0" err="1"/>
              <a:t>деякий</a:t>
            </a:r>
            <a:r>
              <a:rPr lang="ru-RU" dirty="0"/>
              <a:t> час </a:t>
            </a:r>
            <a:r>
              <a:rPr lang="ru-RU" dirty="0" err="1"/>
              <a:t>тужавіє</a:t>
            </a:r>
            <a:r>
              <a:rPr lang="ru-RU" dirty="0"/>
              <a:t>, а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твердне</a:t>
            </a:r>
            <a:r>
              <a:rPr lang="ru-RU" dirty="0"/>
              <a:t> в </a:t>
            </a:r>
            <a:r>
              <a:rPr lang="ru-RU" dirty="0" err="1"/>
              <a:t>каменеподібну</a:t>
            </a:r>
            <a:r>
              <a:rPr lang="ru-RU" dirty="0"/>
              <a:t> </a:t>
            </a:r>
            <a:r>
              <a:rPr lang="ru-RU" dirty="0" err="1"/>
              <a:t>речовину</a:t>
            </a:r>
            <a:r>
              <a:rPr lang="ru-RU" dirty="0"/>
              <a:t>. </a:t>
            </a:r>
            <a:r>
              <a:rPr lang="ru-RU" dirty="0" err="1"/>
              <a:t>Твердіння</a:t>
            </a:r>
            <a:r>
              <a:rPr lang="ru-RU" dirty="0"/>
              <a:t> цементного </a:t>
            </a:r>
            <a:r>
              <a:rPr lang="ru-RU" dirty="0" err="1"/>
              <a:t>розчину</a:t>
            </a:r>
            <a:r>
              <a:rPr lang="ru-RU" dirty="0"/>
              <a:t> при </a:t>
            </a:r>
            <a:r>
              <a:rPr lang="ru-RU" dirty="0" err="1"/>
              <a:t>звичайній</a:t>
            </a:r>
            <a:r>
              <a:rPr lang="ru-RU" dirty="0"/>
              <a:t> </a:t>
            </a:r>
            <a:r>
              <a:rPr lang="ru-RU" dirty="0" err="1"/>
              <a:t>температурі</a:t>
            </a:r>
            <a:r>
              <a:rPr lang="ru-RU" dirty="0"/>
              <a:t> </a:t>
            </a:r>
            <a:r>
              <a:rPr lang="ru-RU" dirty="0" err="1"/>
              <a:t>продовжується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місяць</a:t>
            </a:r>
            <a:r>
              <a:rPr lang="ru-RU" dirty="0"/>
              <a:t>. </a:t>
            </a:r>
            <a:r>
              <a:rPr lang="ru-RU" dirty="0" err="1"/>
              <a:t>Обумовлюється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явище</a:t>
            </a:r>
            <a:r>
              <a:rPr lang="ru-RU" dirty="0"/>
              <a:t> </a:t>
            </a:r>
            <a:r>
              <a:rPr lang="ru-RU" dirty="0" err="1"/>
              <a:t>складними</a:t>
            </a:r>
            <a:r>
              <a:rPr lang="ru-RU" dirty="0"/>
              <a:t> </a:t>
            </a:r>
            <a:r>
              <a:rPr lang="ru-RU" dirty="0" err="1"/>
              <a:t>хімічними</a:t>
            </a:r>
            <a:r>
              <a:rPr lang="ru-RU" dirty="0"/>
              <a:t> </a:t>
            </a:r>
            <a:r>
              <a:rPr lang="ru-RU" dirty="0" err="1"/>
              <a:t>реакціями</a:t>
            </a:r>
            <a:r>
              <a:rPr lang="ru-RU" dirty="0"/>
              <a:t>, </a:t>
            </a:r>
            <a:r>
              <a:rPr lang="ru-RU" dirty="0" err="1"/>
              <a:t>головніші</a:t>
            </a:r>
            <a:r>
              <a:rPr lang="ru-RU" dirty="0"/>
              <a:t> 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зобразити</a:t>
            </a:r>
            <a:r>
              <a:rPr lang="ru-RU" dirty="0"/>
              <a:t> такими </a:t>
            </a:r>
            <a:r>
              <a:rPr lang="ru-RU" dirty="0" err="1"/>
              <a:t>рівняннями</a:t>
            </a:r>
            <a:r>
              <a:rPr lang="ru-RU" dirty="0"/>
              <a:t>:</a:t>
            </a:r>
          </a:p>
          <a:p>
            <a:pPr marL="137160" indent="0">
              <a:buNone/>
            </a:pPr>
            <a:r>
              <a:rPr lang="en-US" dirty="0"/>
              <a:t>Ca</a:t>
            </a:r>
            <a:r>
              <a:rPr lang="en-US" baseline="-25000" dirty="0"/>
              <a:t>3</a:t>
            </a:r>
            <a:r>
              <a:rPr lang="en-US" dirty="0"/>
              <a:t>SiO</a:t>
            </a:r>
            <a:r>
              <a:rPr lang="en-US" baseline="-25000" dirty="0"/>
              <a:t>5</a:t>
            </a:r>
            <a:r>
              <a:rPr lang="en-US" dirty="0"/>
              <a:t> + 5H</a:t>
            </a:r>
            <a:r>
              <a:rPr lang="en-US" baseline="-25000" dirty="0"/>
              <a:t>2</a:t>
            </a:r>
            <a:r>
              <a:rPr lang="en-US" dirty="0"/>
              <a:t>O = Ca</a:t>
            </a:r>
            <a:r>
              <a:rPr lang="en-US" baseline="-25000" dirty="0"/>
              <a:t>2</a:t>
            </a:r>
            <a:r>
              <a:rPr lang="en-US" dirty="0"/>
              <a:t>SiO</a:t>
            </a:r>
            <a:r>
              <a:rPr lang="en-US" baseline="-25000" dirty="0"/>
              <a:t>4</a:t>
            </a:r>
            <a:r>
              <a:rPr lang="en-US" dirty="0"/>
              <a:t> • 4H</a:t>
            </a:r>
            <a:r>
              <a:rPr lang="en-US" baseline="-25000" dirty="0"/>
              <a:t>2</a:t>
            </a:r>
            <a:r>
              <a:rPr lang="en-US" dirty="0"/>
              <a:t>O + </a:t>
            </a:r>
            <a:r>
              <a:rPr lang="en-US" dirty="0" err="1"/>
              <a:t>Ca</a:t>
            </a:r>
            <a:r>
              <a:rPr lang="en-US" dirty="0"/>
              <a:t>(OH)</a:t>
            </a:r>
            <a:r>
              <a:rPr lang="en-US" baseline="-25000" dirty="0"/>
              <a:t>2</a:t>
            </a:r>
            <a:endParaRPr lang="en-US" dirty="0"/>
          </a:p>
          <a:p>
            <a:pPr marL="137160" indent="0">
              <a:buNone/>
            </a:pPr>
            <a:r>
              <a:rPr lang="en-US" dirty="0"/>
              <a:t>Ca</a:t>
            </a:r>
            <a:r>
              <a:rPr lang="en-US" baseline="-25000" dirty="0"/>
              <a:t>2</a:t>
            </a:r>
            <a:r>
              <a:rPr lang="en-US" dirty="0"/>
              <a:t>SiO</a:t>
            </a:r>
            <a:r>
              <a:rPr lang="en-US" baseline="-25000" dirty="0"/>
              <a:t>4</a:t>
            </a:r>
            <a:r>
              <a:rPr lang="en-US" dirty="0"/>
              <a:t> + 4H</a:t>
            </a:r>
            <a:r>
              <a:rPr lang="en-US" baseline="-25000" dirty="0"/>
              <a:t>2</a:t>
            </a:r>
            <a:r>
              <a:rPr lang="en-US" dirty="0"/>
              <a:t>O = Ca</a:t>
            </a:r>
            <a:r>
              <a:rPr lang="en-US" baseline="-25000" dirty="0"/>
              <a:t>2</a:t>
            </a:r>
            <a:r>
              <a:rPr lang="en-US" dirty="0"/>
              <a:t>SiO</a:t>
            </a:r>
            <a:r>
              <a:rPr lang="en-US" baseline="-25000" dirty="0"/>
              <a:t>4</a:t>
            </a:r>
            <a:r>
              <a:rPr lang="en-US" dirty="0"/>
              <a:t> • 4</a:t>
            </a:r>
            <a:r>
              <a:rPr lang="ru-RU" dirty="0"/>
              <a:t>Н</a:t>
            </a:r>
            <a:r>
              <a:rPr lang="ru-RU" baseline="-25000" dirty="0"/>
              <a:t>2</a:t>
            </a:r>
            <a:r>
              <a:rPr lang="ru-RU" dirty="0"/>
              <a:t>О</a:t>
            </a:r>
          </a:p>
          <a:p>
            <a:pPr marL="137160" indent="0">
              <a:buNone/>
            </a:pPr>
            <a:r>
              <a:rPr lang="en-US" dirty="0"/>
              <a:t>Ca</a:t>
            </a:r>
            <a:r>
              <a:rPr lang="en-US" baseline="-25000" dirty="0"/>
              <a:t>3</a:t>
            </a:r>
            <a:r>
              <a:rPr lang="en-US" dirty="0"/>
              <a:t>(AlO</a:t>
            </a:r>
            <a:r>
              <a:rPr lang="en-US" baseline="-25000" dirty="0"/>
              <a:t>3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 + 6H</a:t>
            </a:r>
            <a:r>
              <a:rPr lang="en-US" baseline="-25000" dirty="0"/>
              <a:t>2</a:t>
            </a:r>
            <a:r>
              <a:rPr lang="en-US" dirty="0"/>
              <a:t>O = Ca</a:t>
            </a:r>
            <a:r>
              <a:rPr lang="en-US" baseline="-25000" dirty="0"/>
              <a:t>3</a:t>
            </a:r>
            <a:r>
              <a:rPr lang="en-US" dirty="0"/>
              <a:t>(AlO</a:t>
            </a:r>
            <a:r>
              <a:rPr lang="en-US" baseline="-25000" dirty="0"/>
              <a:t>3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 • 6</a:t>
            </a:r>
            <a:r>
              <a:rPr lang="ru-RU" dirty="0"/>
              <a:t>Н</a:t>
            </a:r>
            <a:r>
              <a:rPr lang="ru-RU" baseline="-25000" dirty="0"/>
              <a:t>2</a:t>
            </a:r>
            <a:r>
              <a:rPr lang="ru-RU" dirty="0"/>
              <a:t>О</a:t>
            </a:r>
          </a:p>
          <a:p>
            <a:pPr marL="137160" indent="0">
              <a:buNone/>
            </a:pPr>
            <a:r>
              <a:rPr lang="ru-RU" dirty="0" err="1"/>
              <a:t>Змішування</a:t>
            </a:r>
            <a:r>
              <a:rPr lang="ru-RU" dirty="0"/>
              <a:t> цементного </a:t>
            </a:r>
            <a:r>
              <a:rPr lang="ru-RU" dirty="0" err="1"/>
              <a:t>розчину</a:t>
            </a:r>
            <a:r>
              <a:rPr lang="ru-RU" dirty="0"/>
              <a:t> з </a:t>
            </a:r>
            <a:r>
              <a:rPr lang="ru-RU" dirty="0" err="1"/>
              <a:t>гравієм</a:t>
            </a:r>
            <a:r>
              <a:rPr lang="ru-RU" dirty="0"/>
              <a:t> і </a:t>
            </a:r>
            <a:r>
              <a:rPr lang="ru-RU" dirty="0" err="1"/>
              <a:t>щебенем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 бетон. </a:t>
            </a:r>
            <a:r>
              <a:rPr lang="ru-RU" dirty="0" err="1"/>
              <a:t>Якщо</a:t>
            </a:r>
            <a:r>
              <a:rPr lang="ru-RU" dirty="0"/>
              <a:t> бетоном </a:t>
            </a:r>
            <a:r>
              <a:rPr lang="ru-RU" dirty="0" err="1"/>
              <a:t>наповнити</a:t>
            </a:r>
            <a:r>
              <a:rPr lang="ru-RU" dirty="0"/>
              <a:t> </a:t>
            </a:r>
            <a:r>
              <a:rPr lang="ru-RU" dirty="0" err="1"/>
              <a:t>залізний</a:t>
            </a:r>
            <a:r>
              <a:rPr lang="ru-RU" dirty="0"/>
              <a:t> каркас (</a:t>
            </a:r>
            <a:r>
              <a:rPr lang="ru-RU" dirty="0" err="1"/>
              <a:t>залізні</a:t>
            </a:r>
            <a:r>
              <a:rPr lang="ru-RU" dirty="0"/>
              <a:t> </a:t>
            </a:r>
            <a:r>
              <a:rPr lang="ru-RU" dirty="0" err="1"/>
              <a:t>стержні</a:t>
            </a:r>
            <a:r>
              <a:rPr lang="ru-RU" dirty="0"/>
              <a:t>, </a:t>
            </a:r>
            <a:r>
              <a:rPr lang="ru-RU" dirty="0" err="1"/>
              <a:t>дріт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), то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 </a:t>
            </a:r>
            <a:r>
              <a:rPr lang="ru-RU" dirty="0" err="1"/>
              <a:t>залізобетоном</a:t>
            </a:r>
            <a:r>
              <a:rPr lang="ru-RU" dirty="0"/>
              <a:t>. Цемент (бетон)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міцно</a:t>
            </a:r>
            <a:r>
              <a:rPr lang="ru-RU" dirty="0"/>
              <a:t> </a:t>
            </a:r>
            <a:r>
              <a:rPr lang="ru-RU" dirty="0" err="1"/>
              <a:t>зв'язується</a:t>
            </a:r>
            <a:r>
              <a:rPr lang="ru-RU" dirty="0"/>
              <a:t> з </a:t>
            </a:r>
            <a:r>
              <a:rPr lang="ru-RU" dirty="0" err="1"/>
              <a:t>залізом</a:t>
            </a:r>
            <a:r>
              <a:rPr lang="ru-RU" dirty="0"/>
              <a:t> і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однаковий</a:t>
            </a:r>
            <a:r>
              <a:rPr lang="ru-RU" dirty="0"/>
              <a:t> з </a:t>
            </a:r>
            <a:r>
              <a:rPr lang="ru-RU" dirty="0" err="1"/>
              <a:t>нимкоефіцієнт</a:t>
            </a:r>
            <a:r>
              <a:rPr lang="ru-RU" dirty="0"/>
              <a:t> теплового </a:t>
            </a:r>
            <a:r>
              <a:rPr lang="ru-RU" dirty="0" err="1"/>
              <a:t>розширення</a:t>
            </a:r>
            <a:r>
              <a:rPr lang="ru-RU" dirty="0"/>
              <a:t>, при </a:t>
            </a:r>
            <a:r>
              <a:rPr lang="ru-RU" dirty="0" err="1"/>
              <a:t>цьому</a:t>
            </a:r>
            <a:r>
              <a:rPr lang="ru-RU" dirty="0"/>
              <a:t> бетон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високий</a:t>
            </a:r>
            <a:r>
              <a:rPr lang="ru-RU" dirty="0"/>
              <a:t> </a:t>
            </a:r>
            <a:r>
              <a:rPr lang="ru-RU" dirty="0" err="1"/>
              <a:t>опір</a:t>
            </a:r>
            <a:r>
              <a:rPr lang="ru-RU" dirty="0"/>
              <a:t> до </a:t>
            </a:r>
            <a:r>
              <a:rPr lang="ru-RU" dirty="0" err="1"/>
              <a:t>стиснення</a:t>
            </a:r>
            <a:r>
              <a:rPr lang="ru-RU" dirty="0"/>
              <a:t>, а </a:t>
            </a:r>
            <a:r>
              <a:rPr lang="ru-RU" dirty="0" err="1"/>
              <a:t>металоконструкція</a:t>
            </a:r>
            <a:r>
              <a:rPr lang="ru-RU" dirty="0"/>
              <a:t> — до </a:t>
            </a:r>
            <a:r>
              <a:rPr lang="ru-RU" dirty="0" err="1"/>
              <a:t>згину</a:t>
            </a:r>
            <a:r>
              <a:rPr lang="ru-RU" dirty="0"/>
              <a:t>. Бетон і </a:t>
            </a:r>
            <a:r>
              <a:rPr lang="ru-RU" dirty="0" err="1"/>
              <a:t>залізобетон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високу</a:t>
            </a:r>
            <a:r>
              <a:rPr lang="ru-RU" dirty="0"/>
              <a:t> </a:t>
            </a:r>
            <a:r>
              <a:rPr lang="ru-RU" dirty="0" err="1"/>
              <a:t>твердість</a:t>
            </a:r>
            <a:r>
              <a:rPr lang="ru-RU" dirty="0"/>
              <a:t> і </a:t>
            </a:r>
            <a:r>
              <a:rPr lang="ru-RU" dirty="0" err="1"/>
              <a:t>механічну</a:t>
            </a:r>
            <a:r>
              <a:rPr lang="ru-RU" dirty="0"/>
              <a:t> </a:t>
            </a:r>
            <a:r>
              <a:rPr lang="ru-RU" dirty="0" err="1"/>
              <a:t>міцність</a:t>
            </a:r>
            <a:r>
              <a:rPr lang="ru-RU" dirty="0"/>
              <a:t>. </a:t>
            </a:r>
            <a:r>
              <a:rPr lang="ru-RU" dirty="0" err="1"/>
              <a:t>їх</a:t>
            </a:r>
            <a:r>
              <a:rPr lang="ru-RU" dirty="0"/>
              <a:t> широко </a:t>
            </a:r>
            <a:r>
              <a:rPr lang="ru-RU" dirty="0" err="1"/>
              <a:t>використовують</a:t>
            </a:r>
            <a:r>
              <a:rPr lang="ru-RU" dirty="0"/>
              <a:t> при </a:t>
            </a:r>
            <a:r>
              <a:rPr lang="ru-RU" dirty="0" err="1"/>
              <a:t>будівництві</a:t>
            </a:r>
            <a:r>
              <a:rPr lang="ru-RU" dirty="0"/>
              <a:t> </a:t>
            </a:r>
            <a:r>
              <a:rPr lang="ru-RU" dirty="0" err="1"/>
              <a:t>гідроелектростанцій</a:t>
            </a:r>
            <a:r>
              <a:rPr lang="ru-RU" dirty="0"/>
              <a:t>, </a:t>
            </a:r>
            <a:r>
              <a:rPr lang="ru-RU" dirty="0" err="1"/>
              <a:t>мостів</a:t>
            </a:r>
            <a:r>
              <a:rPr lang="ru-RU" dirty="0"/>
              <a:t>, </a:t>
            </a:r>
            <a:r>
              <a:rPr lang="ru-RU" dirty="0" err="1"/>
              <a:t>каналів</a:t>
            </a:r>
            <a:r>
              <a:rPr lang="ru-RU" dirty="0"/>
              <a:t>, </a:t>
            </a:r>
            <a:r>
              <a:rPr lang="ru-RU" dirty="0" err="1"/>
              <a:t>заводських</a:t>
            </a:r>
            <a:r>
              <a:rPr lang="ru-RU" dirty="0"/>
              <a:t> </a:t>
            </a:r>
            <a:r>
              <a:rPr lang="ru-RU" dirty="0" err="1"/>
              <a:t>корпусів</a:t>
            </a:r>
            <a:r>
              <a:rPr lang="ru-RU" dirty="0"/>
              <a:t> і в </a:t>
            </a:r>
            <a:r>
              <a:rPr lang="ru-RU" dirty="0" err="1"/>
              <a:t>житловому</a:t>
            </a:r>
            <a:r>
              <a:rPr lang="ru-RU" dirty="0"/>
              <a:t> </a:t>
            </a:r>
            <a:r>
              <a:rPr lang="ru-RU" dirty="0" err="1"/>
              <a:t>будівництві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9962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</TotalTime>
  <Words>182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Цемент </vt:lpstr>
      <vt:lpstr>  Основні види цементу </vt:lpstr>
      <vt:lpstr>Портландцемент</vt:lpstr>
      <vt:lpstr>Шлаковий(шлакопортланд) цемент</vt:lpstr>
      <vt:lpstr>Сульфатостійкий цемент</vt:lpstr>
      <vt:lpstr>Білий цемент</vt:lpstr>
      <vt:lpstr>Виробництво </vt:lpstr>
      <vt:lpstr>Застосування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Цемент</dc:title>
  <dc:creator>Мишель</dc:creator>
  <cp:lastModifiedBy>User</cp:lastModifiedBy>
  <cp:revision>4</cp:revision>
  <dcterms:created xsi:type="dcterms:W3CDTF">2013-03-09T13:54:47Z</dcterms:created>
  <dcterms:modified xsi:type="dcterms:W3CDTF">2013-03-09T14:22:34Z</dcterms:modified>
</cp:coreProperties>
</file>