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77" r:id="rId8"/>
    <p:sldId id="278" r:id="rId9"/>
    <p:sldId id="279" r:id="rId10"/>
    <p:sldId id="263" r:id="rId11"/>
    <p:sldId id="264" r:id="rId12"/>
    <p:sldId id="265" r:id="rId13"/>
    <p:sldId id="280" r:id="rId14"/>
    <p:sldId id="266" r:id="rId15"/>
    <p:sldId id="267" r:id="rId16"/>
    <p:sldId id="268" r:id="rId17"/>
    <p:sldId id="269" r:id="rId18"/>
    <p:sldId id="270" r:id="rId19"/>
    <p:sldId id="281" r:id="rId20"/>
    <p:sldId id="271" r:id="rId21"/>
    <p:sldId id="272" r:id="rId22"/>
    <p:sldId id="273" r:id="rId23"/>
    <p:sldId id="274" r:id="rId24"/>
    <p:sldId id="275" r:id="rId25"/>
    <p:sldId id="276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94" autoAdjust="0"/>
  </p:normalViewPr>
  <p:slideViewPr>
    <p:cSldViewPr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41D64B-7929-435C-8982-4E9F4FF1BCFA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04A71-044D-496B-B1F3-92A7D7256A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747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04A71-044D-496B-B1F3-92A7D7256A5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772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04A71-044D-496B-B1F3-92A7D7256A5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82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04A71-044D-496B-B1F3-92A7D7256A5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991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04A71-044D-496B-B1F3-92A7D7256A56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606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4C7B-9F5A-4CA4-A6E6-46848994569B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FC138D-FC28-4547-B173-855F66F88AF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4C7B-9F5A-4CA4-A6E6-46848994569B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C138D-FC28-4547-B173-855F66F88A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4C7B-9F5A-4CA4-A6E6-46848994569B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C138D-FC28-4547-B173-855F66F88A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4C7B-9F5A-4CA4-A6E6-46848994569B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C138D-FC28-4547-B173-855F66F88A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4C7B-9F5A-4CA4-A6E6-46848994569B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C138D-FC28-4547-B173-855F66F88AF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4C7B-9F5A-4CA4-A6E6-46848994569B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C138D-FC28-4547-B173-855F66F88AF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4C7B-9F5A-4CA4-A6E6-46848994569B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C138D-FC28-4547-B173-855F66F88AF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4C7B-9F5A-4CA4-A6E6-46848994569B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C138D-FC28-4547-B173-855F66F88A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4C7B-9F5A-4CA4-A6E6-46848994569B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C138D-FC28-4547-B173-855F66F88A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4C7B-9F5A-4CA4-A6E6-46848994569B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C138D-FC28-4547-B173-855F66F88A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4C7B-9F5A-4CA4-A6E6-46848994569B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C138D-FC28-4547-B173-855F66F88A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9514C7B-9F5A-4CA4-A6E6-46848994569B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4FC138D-FC28-4547-B173-855F66F88AF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693167"/>
            <a:ext cx="7772400" cy="3103985"/>
          </a:xfrm>
        </p:spPr>
        <p:txBody>
          <a:bodyPr/>
          <a:lstStyle/>
          <a:p>
            <a:r>
              <a:rPr lang="ru-RU" dirty="0" smtClean="0"/>
              <a:t>В</a:t>
            </a:r>
            <a:r>
              <a:rPr lang="uk-UA" dirty="0" err="1" smtClean="0"/>
              <a:t>иробництво</a:t>
            </a:r>
            <a:r>
              <a:rPr lang="uk-UA" dirty="0" smtClean="0"/>
              <a:t> цукру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4941168"/>
            <a:ext cx="6400800" cy="121920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uk-UA" dirty="0" smtClean="0"/>
              <a:t>Підготував:</a:t>
            </a:r>
          </a:p>
          <a:p>
            <a:pPr algn="r"/>
            <a:r>
              <a:rPr lang="uk-UA" dirty="0" smtClean="0"/>
              <a:t>Учень </a:t>
            </a:r>
            <a:r>
              <a:rPr lang="uk-UA" dirty="0" smtClean="0"/>
              <a:t>9 </a:t>
            </a:r>
            <a:r>
              <a:rPr lang="uk-UA" dirty="0" smtClean="0"/>
              <a:t>класу</a:t>
            </a:r>
          </a:p>
          <a:p>
            <a:pPr algn="r"/>
            <a:r>
              <a:rPr lang="uk-UA" dirty="0" err="1" smtClean="0"/>
              <a:t>Лаврук</a:t>
            </a:r>
            <a:r>
              <a:rPr lang="uk-UA" dirty="0" smtClean="0"/>
              <a:t> Ігор</a:t>
            </a:r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653136"/>
            <a:ext cx="2808312" cy="2103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6632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62" y="116632"/>
            <a:ext cx="3122290" cy="1873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238375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505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uk-UA" dirty="0" smtClean="0"/>
              <a:t>Цукровий буряк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2880320"/>
          </a:xfrm>
        </p:spPr>
        <p:txBody>
          <a:bodyPr/>
          <a:lstStyle/>
          <a:p>
            <a:r>
              <a:rPr lang="uk-UA" i="1" dirty="0">
                <a:solidFill>
                  <a:schemeClr val="tx1"/>
                </a:solidFill>
              </a:rPr>
              <a:t>Цукрові буряки </a:t>
            </a:r>
            <a:r>
              <a:rPr lang="uk-UA" dirty="0">
                <a:solidFill>
                  <a:schemeClr val="tx1"/>
                </a:solidFill>
              </a:rPr>
              <a:t>— основна в нашій країні сировина для цукрового виробництва. За ботанічними ознаками вони належать до ро­дини маренових</a:t>
            </a:r>
            <a:r>
              <a:rPr lang="uk-UA" dirty="0" smtClean="0">
                <a:solidFill>
                  <a:schemeClr val="tx1"/>
                </a:solidFill>
              </a:rPr>
              <a:t>.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Вміст </a:t>
            </a:r>
            <a:r>
              <a:rPr lang="uk-UA" dirty="0">
                <a:solidFill>
                  <a:schemeClr val="tx1"/>
                </a:solidFill>
              </a:rPr>
              <a:t>цукрози в буряках може коливатися від 15 до 22 %, в середньому становить 17,5 %. </a:t>
            </a:r>
            <a:r>
              <a:rPr lang="uk-UA" dirty="0" smtClean="0">
                <a:solidFill>
                  <a:schemeClr val="tx1"/>
                </a:solidFill>
              </a:rPr>
              <a:t>З,75 </a:t>
            </a:r>
            <a:r>
              <a:rPr lang="uk-UA" dirty="0">
                <a:solidFill>
                  <a:schemeClr val="tx1"/>
                </a:solidFill>
              </a:rPr>
              <a:t>кг води, що утримується в 100 </a:t>
            </a:r>
            <a:r>
              <a:rPr lang="uk-UA" dirty="0" smtClean="0">
                <a:solidFill>
                  <a:schemeClr val="tx1"/>
                </a:solidFill>
              </a:rPr>
              <a:t>кг.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808065"/>
            <a:ext cx="2861295" cy="2861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07514"/>
            <a:ext cx="3699495" cy="2461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29073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uk-UA" sz="4400" dirty="0">
                <a:solidFill>
                  <a:schemeClr val="tx1"/>
                </a:solidFill>
              </a:rPr>
              <a:t>В</a:t>
            </a:r>
            <a:r>
              <a:rPr lang="uk-UA" sz="4400" dirty="0" smtClean="0">
                <a:solidFill>
                  <a:schemeClr val="tx1"/>
                </a:solidFill>
              </a:rPr>
              <a:t>имоги </a:t>
            </a:r>
            <a:r>
              <a:rPr lang="uk-UA" sz="4400" dirty="0">
                <a:solidFill>
                  <a:schemeClr val="tx1"/>
                </a:solidFill>
              </a:rPr>
              <a:t>до цукрових буряків</a:t>
            </a:r>
            <a:r>
              <a:rPr lang="uk-UA" sz="4400" dirty="0" smtClean="0">
                <a:solidFill>
                  <a:schemeClr val="tx1"/>
                </a:solidFill>
              </a:rPr>
              <a:t>: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640960" cy="5256584"/>
          </a:xfrm>
        </p:spPr>
        <p:txBody>
          <a:bodyPr>
            <a:normAutofit lnSpcReduction="10000"/>
          </a:bodyPr>
          <a:lstStyle/>
          <a:p>
            <a:pPr lvl="0">
              <a:buFont typeface="Wingdings" pitchFamily="2" charset="2"/>
              <a:buChar char="Ø"/>
            </a:pPr>
            <a:r>
              <a:rPr lang="uk-UA" dirty="0" smtClean="0">
                <a:solidFill>
                  <a:schemeClr val="tx1"/>
                </a:solidFill>
              </a:rPr>
              <a:t>максимальний </a:t>
            </a:r>
            <a:r>
              <a:rPr lang="uk-UA" dirty="0">
                <a:solidFill>
                  <a:schemeClr val="tx1"/>
                </a:solidFill>
              </a:rPr>
              <a:t>вміст цукрози в коренях та висока продуктив­ність збирання цукру з гектара;</a:t>
            </a:r>
            <a:endParaRPr lang="ru-RU" dirty="0">
              <a:solidFill>
                <a:schemeClr val="tx1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uk-UA" dirty="0">
                <a:solidFill>
                  <a:schemeClr val="tx1"/>
                </a:solidFill>
              </a:rPr>
              <a:t>відсутність масової квітчастості та дерев'янистості тканин, легка </a:t>
            </a:r>
            <a:r>
              <a:rPr lang="uk-UA" dirty="0" err="1">
                <a:solidFill>
                  <a:schemeClr val="tx1"/>
                </a:solidFill>
              </a:rPr>
              <a:t>зрізуваність</a:t>
            </a:r>
            <a:r>
              <a:rPr lang="uk-UA" dirty="0">
                <a:solidFill>
                  <a:schemeClr val="tx1"/>
                </a:solidFill>
              </a:rPr>
              <a:t>;</a:t>
            </a:r>
            <a:endParaRPr lang="ru-RU" dirty="0">
              <a:solidFill>
                <a:schemeClr val="tx1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uk-UA" dirty="0">
                <a:solidFill>
                  <a:schemeClr val="tx1"/>
                </a:solidFill>
              </a:rPr>
              <a:t>максимальне наближення форми кореня до </a:t>
            </a:r>
            <a:r>
              <a:rPr lang="uk-UA" dirty="0" smtClean="0">
                <a:solidFill>
                  <a:schemeClr val="tx1"/>
                </a:solidFill>
              </a:rPr>
              <a:t>округлої;</a:t>
            </a:r>
            <a:endParaRPr lang="ru-RU" dirty="0">
              <a:solidFill>
                <a:schemeClr val="tx1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uk-UA" dirty="0" smtClean="0">
                <a:solidFill>
                  <a:schemeClr val="tx1"/>
                </a:solidFill>
              </a:rPr>
              <a:t>хороша </a:t>
            </a:r>
            <a:r>
              <a:rPr lang="uk-UA" dirty="0" err="1">
                <a:solidFill>
                  <a:schemeClr val="tx1"/>
                </a:solidFill>
              </a:rPr>
              <a:t>водоутримуюча</a:t>
            </a:r>
            <a:r>
              <a:rPr lang="uk-UA" dirty="0">
                <a:solidFill>
                  <a:schemeClr val="tx1"/>
                </a:solidFill>
              </a:rPr>
              <a:t> здатність та морозостійкість;</a:t>
            </a:r>
            <a:endParaRPr lang="ru-RU" dirty="0">
              <a:solidFill>
                <a:schemeClr val="tx1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uk-UA" dirty="0">
                <a:solidFill>
                  <a:schemeClr val="tx1"/>
                </a:solidFill>
              </a:rPr>
              <a:t>стійкість до захворювань;</a:t>
            </a:r>
            <a:endParaRPr lang="ru-RU" dirty="0">
              <a:solidFill>
                <a:schemeClr val="tx1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uk-UA" dirty="0">
                <a:solidFill>
                  <a:schemeClr val="tx1"/>
                </a:solidFill>
              </a:rPr>
              <a:t>доброякісність бурякового соку;</a:t>
            </a:r>
            <a:endParaRPr lang="ru-RU" dirty="0">
              <a:solidFill>
                <a:schemeClr val="tx1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uk-UA" dirty="0">
                <a:solidFill>
                  <a:schemeClr val="tx1"/>
                </a:solidFill>
              </a:rPr>
              <a:t>мінімальна кількість колоїдів з </a:t>
            </a:r>
            <a:r>
              <a:rPr lang="uk-UA" dirty="0" smtClean="0">
                <a:solidFill>
                  <a:schemeClr val="tx1"/>
                </a:solidFill>
              </a:rPr>
              <a:t>максимальною </a:t>
            </a:r>
            <a:r>
              <a:rPr lang="uk-UA" dirty="0" err="1" smtClean="0">
                <a:solidFill>
                  <a:schemeClr val="tx1"/>
                </a:solidFill>
              </a:rPr>
              <a:t>коагулюючою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здатністю</a:t>
            </a:r>
            <a:r>
              <a:rPr lang="uk-UA" dirty="0">
                <a:solidFill>
                  <a:schemeClr val="tx1"/>
                </a:solidFill>
              </a:rPr>
              <a:t>;</a:t>
            </a:r>
            <a:endParaRPr lang="ru-RU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solidFill>
                  <a:schemeClr val="tx1"/>
                </a:solidFill>
              </a:rPr>
              <a:t>мінімальна </a:t>
            </a:r>
            <a:r>
              <a:rPr lang="uk-UA" dirty="0">
                <a:solidFill>
                  <a:schemeClr val="tx1"/>
                </a:solidFill>
              </a:rPr>
              <a:t>кількість шкідливого азоту, розчинної золи та </a:t>
            </a:r>
            <a:r>
              <a:rPr lang="uk-UA" dirty="0" err="1" smtClean="0">
                <a:solidFill>
                  <a:schemeClr val="tx1"/>
                </a:solidFill>
              </a:rPr>
              <a:t>інвертного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dirty="0">
                <a:solidFill>
                  <a:schemeClr val="tx1"/>
                </a:solidFill>
              </a:rPr>
              <a:t>цукру.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5200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uk-UA" dirty="0" smtClean="0"/>
              <a:t>Виробництво цукру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0"/>
            <a:ext cx="3672408" cy="4525963"/>
          </a:xfrm>
        </p:spPr>
        <p:txBody>
          <a:bodyPr/>
          <a:lstStyle/>
          <a:p>
            <a:pPr marL="0" indent="0" algn="ctr">
              <a:buNone/>
            </a:pPr>
            <a:r>
              <a:rPr lang="uk-UA" b="1" dirty="0" smtClean="0">
                <a:solidFill>
                  <a:schemeClr val="tx1"/>
                </a:solidFill>
              </a:rPr>
              <a:t>Гідравлічна подача</a:t>
            </a:r>
            <a:r>
              <a:rPr lang="uk-UA" b="1" dirty="0">
                <a:solidFill>
                  <a:schemeClr val="tx1"/>
                </a:solidFill>
              </a:rPr>
              <a:t>. </a:t>
            </a:r>
            <a:endParaRPr lang="uk-UA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uk-UA" sz="2800" dirty="0" smtClean="0">
                <a:solidFill>
                  <a:schemeClr val="tx1"/>
                </a:solidFill>
              </a:rPr>
              <a:t>Подачу </a:t>
            </a:r>
            <a:r>
              <a:rPr lang="uk-UA" sz="2800" dirty="0">
                <a:solidFill>
                  <a:schemeClr val="tx1"/>
                </a:solidFill>
              </a:rPr>
              <a:t>буряків </a:t>
            </a:r>
            <a:r>
              <a:rPr lang="uk-UA" sz="2800" dirty="0" smtClean="0">
                <a:solidFill>
                  <a:schemeClr val="tx1"/>
                </a:solidFill>
              </a:rPr>
              <a:t>на </a:t>
            </a:r>
            <a:r>
              <a:rPr lang="uk-UA" sz="2800" dirty="0">
                <a:solidFill>
                  <a:schemeClr val="tx1"/>
                </a:solidFill>
              </a:rPr>
              <a:t>завод здійс­нюють по похилому жолобу гідравлічного транспортера водним потоком. </a:t>
            </a:r>
            <a:endParaRPr lang="uk-UA" sz="2800" dirty="0" smtClean="0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24743"/>
            <a:ext cx="5191125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75200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1"/>
            <a:ext cx="4073635" cy="3816424"/>
          </a:xfrm>
        </p:spPr>
        <p:txBody>
          <a:bodyPr>
            <a:normAutofit lnSpcReduction="10000"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Миття </a:t>
            </a:r>
            <a:r>
              <a:rPr lang="uk-UA" dirty="0">
                <a:solidFill>
                  <a:schemeClr val="tx1"/>
                </a:solidFill>
              </a:rPr>
              <a:t>буряків відбувається в кулачкових або в барабанних бурякомийках.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uk-UA" dirty="0">
                <a:solidFill>
                  <a:schemeClr val="tx1"/>
                </a:solidFill>
              </a:rPr>
              <a:t>Підготовлені до переробки буряки зважують на автоматичних порційних вагах. </a:t>
            </a: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uk-UA" dirty="0" smtClean="0"/>
              <a:t>Виробництво цукру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139" y="1340768"/>
            <a:ext cx="4400489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7544" y="4653136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chemeClr val="tx1"/>
                </a:solidFill>
              </a:rPr>
              <a:t>Показник цієї ваги служить осно­вою всього хіміко-технологічного обліку на заводі. </a:t>
            </a:r>
          </a:p>
          <a:p>
            <a:r>
              <a:rPr lang="uk-UA" sz="2400" dirty="0" smtClean="0">
                <a:solidFill>
                  <a:schemeClr val="tx1"/>
                </a:solidFill>
              </a:rPr>
              <a:t>Здрібнення буряків. Буряковий сік вичавлюють дифузійним способом.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5876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r>
              <a:rPr lang="uk-UA" dirty="0">
                <a:effectLst/>
                <a:latin typeface="Times New Roman" pitchFamily="18" charset="0"/>
                <a:cs typeface="Times New Roman" pitchFamily="18" charset="0"/>
              </a:rPr>
              <a:t>Отримання дифузійного </a:t>
            </a:r>
            <a:r>
              <a:rPr lang="uk-UA" dirty="0" smtClean="0">
                <a:effectLst/>
                <a:latin typeface="Times New Roman" pitchFamily="18" charset="0"/>
                <a:cs typeface="Times New Roman" pitchFamily="18" charset="0"/>
              </a:rPr>
              <a:t>соку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4788024" cy="5616624"/>
          </a:xfrm>
        </p:spPr>
        <p:txBody>
          <a:bodyPr>
            <a:normAutofit lnSpcReduction="10000"/>
          </a:bodyPr>
          <a:lstStyle/>
          <a:p>
            <a:r>
              <a:rPr lang="uk-UA" dirty="0">
                <a:solidFill>
                  <a:schemeClr val="tx1"/>
                </a:solidFill>
              </a:rPr>
              <a:t>Мета цього технологічного процесу — вилучення з бурякової стружки максимальної кількості цукрози. Для цього стружку обро­бляють протитоком у воді при температурі 70—75°С. </a:t>
            </a:r>
            <a:endParaRPr lang="uk-UA" dirty="0" smtClean="0">
              <a:solidFill>
                <a:schemeClr val="tx1"/>
              </a:solidFill>
            </a:endParaRPr>
          </a:p>
          <a:p>
            <a:r>
              <a:rPr lang="uk-UA" dirty="0">
                <a:solidFill>
                  <a:schemeClr val="tx1"/>
                </a:solidFill>
              </a:rPr>
              <a:t>Внаслідок такого </a:t>
            </a:r>
            <a:r>
              <a:rPr lang="uk-UA" dirty="0" smtClean="0">
                <a:solidFill>
                  <a:schemeClr val="tx1"/>
                </a:solidFill>
              </a:rPr>
              <a:t>впливу </a:t>
            </a:r>
            <a:r>
              <a:rPr lang="uk-UA" dirty="0">
                <a:solidFill>
                  <a:schemeClr val="tx1"/>
                </a:solidFill>
              </a:rPr>
              <a:t>в клітинах денатурує, практично вся цукроза та деяка частина розчинених </a:t>
            </a:r>
            <a:r>
              <a:rPr lang="uk-UA" dirty="0" err="1">
                <a:solidFill>
                  <a:schemeClr val="tx1"/>
                </a:solidFill>
              </a:rPr>
              <a:t>нецукрів</a:t>
            </a:r>
            <a:r>
              <a:rPr lang="uk-UA" dirty="0">
                <a:solidFill>
                  <a:schemeClr val="tx1"/>
                </a:solidFill>
              </a:rPr>
              <a:t> через стінки клітин переходять (дифундують) у </a:t>
            </a:r>
            <a:r>
              <a:rPr lang="uk-UA" dirty="0" smtClean="0">
                <a:solidFill>
                  <a:schemeClr val="tx1"/>
                </a:solidFill>
              </a:rPr>
              <a:t>воду.</a:t>
            </a:r>
          </a:p>
          <a:p>
            <a:endParaRPr lang="ru-RU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80728"/>
            <a:ext cx="4011613" cy="56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75200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640960" cy="5400600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chemeClr val="tx1"/>
                </a:solidFill>
              </a:rPr>
              <a:t>На стадії </a:t>
            </a:r>
            <a:r>
              <a:rPr lang="uk-UA" dirty="0" err="1">
                <a:solidFill>
                  <a:schemeClr val="tx1"/>
                </a:solidFill>
              </a:rPr>
              <a:t>вичавлення</a:t>
            </a:r>
            <a:r>
              <a:rPr lang="uk-UA" dirty="0">
                <a:solidFill>
                  <a:schemeClr val="tx1"/>
                </a:solidFill>
              </a:rPr>
              <a:t> дифузійного соку можливе газоутворення, викликане життєдіяльністю мікроорганізмів, що потрапили на ди­фузію разом зі стружкою внаслідок поганого миття </a:t>
            </a:r>
            <a:r>
              <a:rPr lang="uk-UA" dirty="0" smtClean="0">
                <a:solidFill>
                  <a:schemeClr val="tx1"/>
                </a:solidFill>
              </a:rPr>
              <a:t>буряків.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uk-UA" dirty="0">
                <a:solidFill>
                  <a:schemeClr val="tx1"/>
                </a:solidFill>
              </a:rPr>
              <a:t>Для боротьби з газоутворенням необхідно: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uk-UA" dirty="0">
                <a:solidFill>
                  <a:schemeClr val="tx1"/>
                </a:solidFill>
              </a:rPr>
              <a:t>а)	стежити, щоб буряки добре </a:t>
            </a:r>
            <a:r>
              <a:rPr lang="uk-UA" dirty="0" smtClean="0">
                <a:solidFill>
                  <a:schemeClr val="tx1"/>
                </a:solidFill>
              </a:rPr>
              <a:t>відмивалися від бруду;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uk-UA" dirty="0">
                <a:solidFill>
                  <a:schemeClr val="tx1"/>
                </a:solidFill>
              </a:rPr>
              <a:t>б)	дезінфікувати стружку формаліном при переробці ушкодженого коріння буряків;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uk-UA" dirty="0">
                <a:solidFill>
                  <a:schemeClr val="tx1"/>
                </a:solidFill>
              </a:rPr>
              <a:t>в)	зменшувати час знаходження </a:t>
            </a:r>
            <a:r>
              <a:rPr lang="uk-UA" dirty="0" err="1">
                <a:solidFill>
                  <a:schemeClr val="tx1"/>
                </a:solidFill>
              </a:rPr>
              <a:t>сокостружкової</a:t>
            </a:r>
            <a:r>
              <a:rPr lang="uk-UA" dirty="0">
                <a:solidFill>
                  <a:schemeClr val="tx1"/>
                </a:solidFill>
              </a:rPr>
              <a:t> суміші в дифузійних апаратах;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uk-UA" dirty="0">
                <a:solidFill>
                  <a:schemeClr val="tx1"/>
                </a:solidFill>
              </a:rPr>
              <a:t>г)	знижувати температуру дифузії.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r>
              <a:rPr lang="uk-UA" dirty="0">
                <a:effectLst/>
                <a:latin typeface="Times New Roman" pitchFamily="18" charset="0"/>
                <a:cs typeface="Times New Roman" pitchFamily="18" charset="0"/>
              </a:rPr>
              <a:t>Отримання дифузійного </a:t>
            </a:r>
            <a:r>
              <a:rPr lang="uk-UA" dirty="0" smtClean="0">
                <a:effectLst/>
                <a:latin typeface="Times New Roman" pitchFamily="18" charset="0"/>
                <a:cs typeface="Times New Roman" pitchFamily="18" charset="0"/>
              </a:rPr>
              <a:t>соку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5200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r>
              <a:rPr lang="uk-UA" dirty="0">
                <a:effectLst/>
                <a:latin typeface="Times New Roman" pitchFamily="18" charset="0"/>
                <a:cs typeface="Times New Roman" pitchFamily="18" charset="0"/>
              </a:rPr>
              <a:t>Очищення дифузійного </a:t>
            </a:r>
            <a:r>
              <a:rPr lang="uk-UA" dirty="0" smtClean="0">
                <a:effectLst/>
                <a:latin typeface="Times New Roman" pitchFamily="18" charset="0"/>
                <a:cs typeface="Times New Roman" pitchFamily="18" charset="0"/>
              </a:rPr>
              <a:t>соку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25125" y="1326348"/>
            <a:ext cx="4618856" cy="4525963"/>
          </a:xfr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Дифузійний сік являє собою </a:t>
            </a:r>
            <a:r>
              <a:rPr lang="uk-UA" dirty="0" err="1">
                <a:solidFill>
                  <a:schemeClr val="tx1"/>
                </a:solidFill>
              </a:rPr>
              <a:t>полікомпонентну</a:t>
            </a:r>
            <a:r>
              <a:rPr lang="uk-UA" dirty="0">
                <a:solidFill>
                  <a:schemeClr val="tx1"/>
                </a:solidFill>
              </a:rPr>
              <a:t> систему, в якій міститься 16—17 % сухих речовин, з них 14—15 % цукрози і 2 % </a:t>
            </a:r>
            <a:r>
              <a:rPr lang="uk-UA" dirty="0" err="1">
                <a:solidFill>
                  <a:schemeClr val="tx1"/>
                </a:solidFill>
              </a:rPr>
              <a:t>нецукрів</a:t>
            </a:r>
            <a:r>
              <a:rPr lang="uk-UA" dirty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340768"/>
            <a:ext cx="3665861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61048"/>
            <a:ext cx="3672408" cy="2637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75200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uk-UA" dirty="0" smtClean="0"/>
              <a:t>Очищення соку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5436096" cy="5616624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chemeClr val="tx1"/>
                </a:solidFill>
              </a:rPr>
              <a:t>очищення соку здійснюють у кілька етапів</a:t>
            </a:r>
            <a:r>
              <a:rPr lang="uk-UA" dirty="0" smtClean="0">
                <a:solidFill>
                  <a:schemeClr val="tx1"/>
                </a:solidFill>
              </a:rPr>
              <a:t>: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відділення </a:t>
            </a:r>
            <a:r>
              <a:rPr lang="uk-UA" dirty="0">
                <a:solidFill>
                  <a:schemeClr val="tx1"/>
                </a:solidFill>
              </a:rPr>
              <a:t>рідини від суспендо­ваних у ній частинок за допомогою пористих перегородок</a:t>
            </a:r>
            <a:r>
              <a:rPr lang="uk-UA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uk-UA" dirty="0">
                <a:solidFill>
                  <a:schemeClr val="tx1"/>
                </a:solidFill>
              </a:rPr>
              <a:t>обробка вапном (дефекація);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uk-UA" dirty="0">
                <a:solidFill>
                  <a:schemeClr val="tx1"/>
                </a:solidFill>
              </a:rPr>
              <a:t>видалення надлишку вапна </a:t>
            </a:r>
            <a:r>
              <a:rPr lang="uk-UA" dirty="0" err="1">
                <a:solidFill>
                  <a:schemeClr val="tx1"/>
                </a:solidFill>
              </a:rPr>
              <a:t>діоксидом</a:t>
            </a:r>
            <a:r>
              <a:rPr lang="uk-UA" dirty="0">
                <a:solidFill>
                  <a:schemeClr val="tx1"/>
                </a:solidFill>
              </a:rPr>
              <a:t> вуглеводу (сатурація з фільтруванням);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uk-UA" dirty="0" smtClean="0">
                <a:solidFill>
                  <a:schemeClr val="tx1"/>
                </a:solidFill>
              </a:rPr>
              <a:t>знебарвлення </a:t>
            </a:r>
            <a:r>
              <a:rPr lang="uk-UA" dirty="0">
                <a:solidFill>
                  <a:schemeClr val="tx1"/>
                </a:solidFill>
              </a:rPr>
              <a:t>та обеззараження соку (сульфітація</a:t>
            </a:r>
            <a:r>
              <a:rPr lang="uk-UA" dirty="0" smtClean="0">
                <a:solidFill>
                  <a:schemeClr val="tx1"/>
                </a:solidFill>
              </a:rPr>
              <a:t>).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24743"/>
            <a:ext cx="3461924" cy="5625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75200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uk-UA" dirty="0">
                <a:effectLst/>
              </a:rPr>
              <a:t>Згущення </a:t>
            </a:r>
            <a:r>
              <a:rPr lang="uk-UA" dirty="0" smtClean="0">
                <a:effectLst/>
              </a:rPr>
              <a:t>соку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1180387"/>
            <a:ext cx="4824537" cy="5001419"/>
          </a:xfrm>
        </p:spPr>
        <p:txBody>
          <a:bodyPr>
            <a:noAutofit/>
          </a:bodyPr>
          <a:lstStyle/>
          <a:p>
            <a:r>
              <a:rPr lang="uk-UA" sz="2600" dirty="0">
                <a:solidFill>
                  <a:schemeClr val="tx1"/>
                </a:solidFill>
              </a:rPr>
              <a:t>Для підвищення вмісту сухих речовин у продукті сік випарову­ють. Випаровування проводять з мінімальними витратами тепла та змінами соку. Очищений сік містить 14—15 % сухих речовин, а внаслідок випаровування їх вміст підвищується до 65 </a:t>
            </a:r>
            <a:r>
              <a:rPr lang="uk-UA" sz="2600" dirty="0" smtClean="0">
                <a:solidFill>
                  <a:schemeClr val="tx1"/>
                </a:solidFill>
              </a:rPr>
              <a:t>%.</a:t>
            </a:r>
          </a:p>
          <a:p>
            <a:endParaRPr lang="ru-RU" sz="2600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3600400" cy="4913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75200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4824537" cy="4688828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chemeClr val="tx1"/>
                </a:solidFill>
              </a:rPr>
              <a:t>Випаровування соку здійснюють у ви­парних установках з багаторазовим використанням пари. Випарні апарати працюють безперервно, тобто в них весь час надходить рідкий сік на випаровування та безперервно відводиться густий сік, який називають </a:t>
            </a:r>
            <a:r>
              <a:rPr lang="uk-UA" i="1" dirty="0">
                <a:solidFill>
                  <a:schemeClr val="tx1"/>
                </a:solidFill>
              </a:rPr>
              <a:t>сиропом</a:t>
            </a:r>
            <a:r>
              <a:rPr lang="uk-UA" i="1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1268760"/>
            <a:ext cx="3806328" cy="4660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uk-UA" dirty="0">
                <a:effectLst/>
              </a:rPr>
              <a:t>Згущення </a:t>
            </a:r>
            <a:r>
              <a:rPr lang="uk-UA" dirty="0" smtClean="0">
                <a:effectLst/>
              </a:rPr>
              <a:t>соку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29430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Цукрова сировина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Сировиною для отримання цукру є рослини-цукроноси, що містять цукрозу. До найбільш поширених </a:t>
            </a:r>
            <a:r>
              <a:rPr lang="uk-UA" dirty="0" err="1" smtClean="0">
                <a:solidFill>
                  <a:schemeClr val="tx1"/>
                </a:solidFill>
              </a:rPr>
              <a:t>цукроносіїв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dirty="0">
                <a:solidFill>
                  <a:schemeClr val="tx1"/>
                </a:solidFill>
              </a:rPr>
              <a:t>належать: цукрові буряки, цукрова тростина, цукрове сорго, цукрова кукурудза, цукровий клен, цукрова пальма, ріжкове дерево.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98016"/>
            <a:ext cx="2592288" cy="1723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989" y="4790942"/>
            <a:ext cx="2637139" cy="1950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638294"/>
            <a:ext cx="3063512" cy="2064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18005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uk-UA" sz="2800" dirty="0">
                <a:solidFill>
                  <a:schemeClr val="tx1"/>
                </a:solidFill>
              </a:rPr>
              <a:t>Внаслідок цього концентрований розчин цукру в апараті кипить при температурі не вище 90°С. Ця умова дуже важлива для запобі­гання пригоряння цукру.</a:t>
            </a:r>
            <a:endParaRPr lang="ru-RU" sz="2800" dirty="0">
              <a:solidFill>
                <a:schemeClr val="tx1"/>
              </a:solidFill>
            </a:endParaRPr>
          </a:p>
          <a:p>
            <a:r>
              <a:rPr lang="uk-UA" sz="2800" dirty="0">
                <a:solidFill>
                  <a:schemeClr val="tx1"/>
                </a:solidFill>
              </a:rPr>
              <a:t>Сироп з концентратора піддають </a:t>
            </a:r>
            <a:r>
              <a:rPr lang="uk-UA" sz="2800" dirty="0" err="1">
                <a:solidFill>
                  <a:schemeClr val="tx1"/>
                </a:solidFill>
              </a:rPr>
              <a:t>сульфітуванню</a:t>
            </a:r>
            <a:r>
              <a:rPr lang="uk-UA" sz="2800" dirty="0">
                <a:solidFill>
                  <a:schemeClr val="tx1"/>
                </a:solidFill>
              </a:rPr>
              <a:t> разом з </a:t>
            </a:r>
            <a:r>
              <a:rPr lang="uk-UA" sz="2800" dirty="0" smtClean="0">
                <a:solidFill>
                  <a:schemeClr val="tx1"/>
                </a:solidFill>
              </a:rPr>
              <a:t>клеровкою </a:t>
            </a:r>
            <a:r>
              <a:rPr lang="uk-UA" sz="2800" dirty="0">
                <a:solidFill>
                  <a:schemeClr val="tx1"/>
                </a:solidFill>
              </a:rPr>
              <a:t>жовтого цукру, фільтрують і потім викачують на збірники перед вакуум-апаратами.</a:t>
            </a:r>
            <a:endParaRPr lang="ru-RU" sz="28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uk-UA" dirty="0">
                <a:effectLst/>
              </a:rPr>
              <a:t>Згущення </a:t>
            </a:r>
            <a:r>
              <a:rPr lang="uk-UA" dirty="0" smtClean="0">
                <a:effectLst/>
              </a:rPr>
              <a:t>соку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75200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uk-UA" dirty="0"/>
              <a:t>О</a:t>
            </a:r>
            <a:r>
              <a:rPr lang="uk-UA" dirty="0" smtClean="0"/>
              <a:t>чищення сиропу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При </a:t>
            </a:r>
            <a:r>
              <a:rPr lang="uk-UA" dirty="0">
                <a:solidFill>
                  <a:schemeClr val="tx1"/>
                </a:solidFill>
              </a:rPr>
              <a:t>згущенні соку випаровуванням части­на </a:t>
            </a:r>
            <a:r>
              <a:rPr lang="uk-UA" dirty="0" err="1">
                <a:solidFill>
                  <a:schemeClr val="tx1"/>
                </a:solidFill>
              </a:rPr>
              <a:t>нецукрів</a:t>
            </a:r>
            <a:r>
              <a:rPr lang="uk-UA" dirty="0">
                <a:solidFill>
                  <a:schemeClr val="tx1"/>
                </a:solidFill>
              </a:rPr>
              <a:t> випадає в осад, збільшується кольоровість та концен­трація </a:t>
            </a:r>
            <a:r>
              <a:rPr lang="uk-UA" dirty="0" err="1">
                <a:solidFill>
                  <a:schemeClr val="tx1"/>
                </a:solidFill>
              </a:rPr>
              <a:t>редукуючих</a:t>
            </a:r>
            <a:r>
              <a:rPr lang="uk-UA" dirty="0">
                <a:solidFill>
                  <a:schemeClr val="tx1"/>
                </a:solidFill>
              </a:rPr>
              <a:t> речовин, що викликає необхідність сульфітації та фільтрації сиропу перед уварюванням.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208358"/>
            <a:ext cx="4608512" cy="3451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75200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r>
              <a:rPr lang="uk-UA" sz="4400" dirty="0">
                <a:effectLst/>
              </a:rPr>
              <a:t>Отримання кристалічного </a:t>
            </a:r>
            <a:r>
              <a:rPr lang="uk-UA" sz="4400" dirty="0" smtClean="0">
                <a:effectLst/>
              </a:rPr>
              <a:t>цукру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chemeClr val="tx1"/>
                </a:solidFill>
              </a:rPr>
              <a:t>Отримання кристалічного цукру з соку відбувається в кілька етапів. Спочатку його уварюють у вакуум-апараті до вмісту сухих речовин 92,5—93,5 %. При цьому частина цукрози викристалізову­ється, утворюючи суміш кристалів та </a:t>
            </a:r>
            <a:r>
              <a:rPr lang="uk-UA" dirty="0" err="1">
                <a:solidFill>
                  <a:schemeClr val="tx1"/>
                </a:solidFill>
              </a:rPr>
              <a:t>міжкристального</a:t>
            </a:r>
            <a:r>
              <a:rPr lang="uk-UA" dirty="0">
                <a:solidFill>
                  <a:schemeClr val="tx1"/>
                </a:solidFill>
              </a:rPr>
              <a:t> розчину.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uk-UA" dirty="0">
                <a:solidFill>
                  <a:schemeClr val="tx1"/>
                </a:solidFill>
              </a:rPr>
              <a:t>При центрифугуванні кристали цукру відділяють від розчину. Для видалення жовтого забарвлення цукру проводять відбілювання цукру-піску гарячою водою. Сиропи, отримані після центрифу­гування та відбілювання, знову уварюють до </a:t>
            </a:r>
            <a:r>
              <a:rPr lang="uk-UA" dirty="0" err="1">
                <a:solidFill>
                  <a:schemeClr val="tx1"/>
                </a:solidFill>
              </a:rPr>
              <a:t>утфєля</a:t>
            </a:r>
            <a:r>
              <a:rPr lang="uk-UA" dirty="0">
                <a:solidFill>
                  <a:schemeClr val="tx1"/>
                </a:solidFill>
              </a:rPr>
              <a:t> і отримують цукор </a:t>
            </a:r>
            <a:r>
              <a:rPr lang="en-US" dirty="0">
                <a:solidFill>
                  <a:schemeClr val="tx1"/>
                </a:solidFill>
              </a:rPr>
              <a:t>II</a:t>
            </a:r>
            <a:r>
              <a:rPr lang="uk-UA" dirty="0">
                <a:solidFill>
                  <a:schemeClr val="tx1"/>
                </a:solidFill>
              </a:rPr>
              <a:t> кристалізації.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75200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uk-UA" dirty="0" smtClean="0"/>
              <a:t>Варка </a:t>
            </a:r>
            <a:r>
              <a:rPr lang="uk-UA" dirty="0" err="1" smtClean="0"/>
              <a:t>утфелів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Призначенням </a:t>
            </a:r>
            <a:r>
              <a:rPr lang="uk-UA" dirty="0">
                <a:solidFill>
                  <a:schemeClr val="tx1"/>
                </a:solidFill>
              </a:rPr>
              <a:t>уварювання є виділення цукрози з розчину у вигляді кристалів та отримання суміші кристалів та </a:t>
            </a:r>
            <a:r>
              <a:rPr lang="uk-UA" dirty="0" err="1">
                <a:solidFill>
                  <a:schemeClr val="tx1"/>
                </a:solidFill>
              </a:rPr>
              <a:t>міжкристального</a:t>
            </a:r>
            <a:r>
              <a:rPr lang="uk-UA" dirty="0">
                <a:solidFill>
                  <a:schemeClr val="tx1"/>
                </a:solidFill>
              </a:rPr>
              <a:t> розчину (так званого </a:t>
            </a:r>
            <a:r>
              <a:rPr lang="uk-UA" dirty="0" err="1">
                <a:solidFill>
                  <a:schemeClr val="tx1"/>
                </a:solidFill>
              </a:rPr>
              <a:t>утфєля</a:t>
            </a:r>
            <a:r>
              <a:rPr lang="uk-UA" dirty="0">
                <a:solidFill>
                  <a:schemeClr val="tx1"/>
                </a:solidFill>
              </a:rPr>
              <a:t> І кристалізації).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68960"/>
            <a:ext cx="8784976" cy="3436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70150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/>
          <a:lstStyle/>
          <a:p>
            <a:r>
              <a:rPr lang="uk-UA" dirty="0" smtClean="0"/>
              <a:t>Центрифугування </a:t>
            </a:r>
            <a:r>
              <a:rPr lang="uk-UA" dirty="0" err="1" smtClean="0"/>
              <a:t>утфеля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35467"/>
            <a:ext cx="6203034" cy="5400600"/>
          </a:xfrm>
        </p:spPr>
        <p:txBody>
          <a:bodyPr>
            <a:normAutofit/>
          </a:bodyPr>
          <a:lstStyle/>
          <a:p>
            <a:r>
              <a:rPr lang="uk-UA" dirty="0" err="1" smtClean="0">
                <a:solidFill>
                  <a:schemeClr val="tx1"/>
                </a:solidFill>
              </a:rPr>
              <a:t>Утфель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dirty="0">
                <a:solidFill>
                  <a:schemeClr val="tx1"/>
                </a:solidFill>
              </a:rPr>
              <a:t>являє собою двофазну в'я­зку масу з вмістом 45—60 % кристалів цукру, а інше — </a:t>
            </a:r>
            <a:r>
              <a:rPr lang="uk-UA" dirty="0" err="1" smtClean="0">
                <a:solidFill>
                  <a:schemeClr val="tx1"/>
                </a:solidFill>
              </a:rPr>
              <a:t>міжкристалевий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dirty="0">
                <a:solidFill>
                  <a:schemeClr val="tx1"/>
                </a:solidFill>
              </a:rPr>
              <a:t>розчин.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uk-UA" dirty="0">
                <a:solidFill>
                  <a:schemeClr val="tx1"/>
                </a:solidFill>
              </a:rPr>
              <a:t>Щоб отримати кристалічний цукор, тверду фазу відділяють від рідкої механічним способом на центрифугах. </a:t>
            </a:r>
            <a:r>
              <a:rPr lang="uk-UA" dirty="0" smtClean="0">
                <a:solidFill>
                  <a:schemeClr val="tx1"/>
                </a:solidFill>
              </a:rPr>
              <a:t>Відцентрова </a:t>
            </a:r>
            <a:r>
              <a:rPr lang="uk-UA" dirty="0">
                <a:solidFill>
                  <a:schemeClr val="tx1"/>
                </a:solidFill>
              </a:rPr>
              <a:t>сила, що виникає при обертанні ротора центрифуги з </a:t>
            </a:r>
            <a:r>
              <a:rPr lang="uk-UA" dirty="0" err="1">
                <a:solidFill>
                  <a:schemeClr val="tx1"/>
                </a:solidFill>
              </a:rPr>
              <a:t>утфелем</a:t>
            </a:r>
            <a:r>
              <a:rPr lang="uk-UA" dirty="0">
                <a:solidFill>
                  <a:schemeClr val="tx1"/>
                </a:solidFill>
              </a:rPr>
              <a:t>, у багато разів більше сили </a:t>
            </a:r>
            <a:r>
              <a:rPr lang="uk-UA" dirty="0" err="1">
                <a:solidFill>
                  <a:schemeClr val="tx1"/>
                </a:solidFill>
              </a:rPr>
              <a:t>важіння</a:t>
            </a:r>
            <a:r>
              <a:rPr lang="uk-UA" dirty="0">
                <a:solidFill>
                  <a:schemeClr val="tx1"/>
                </a:solidFill>
              </a:rPr>
              <a:t>, тому розділення твердої та рідкої фаз відбувається дуже швидко.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012185" y="2667616"/>
            <a:ext cx="5168308" cy="2736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83522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54" y="0"/>
            <a:ext cx="9110045" cy="1600200"/>
          </a:xfrm>
        </p:spPr>
        <p:txBody>
          <a:bodyPr/>
          <a:lstStyle/>
          <a:p>
            <a:r>
              <a:rPr lang="uk-UA" dirty="0">
                <a:effectLst/>
              </a:rPr>
              <a:t>Сушіння, панування та зберігання </a:t>
            </a:r>
            <a:r>
              <a:rPr lang="uk-UA" dirty="0" smtClean="0">
                <a:effectLst/>
              </a:rPr>
              <a:t>цукру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Вологість вивантаженого з центрифуги цукру коливається в ме­жах 0,5—1,5 %, а температура — 70—80°С. Такий цукор необхід­но сушити, оскільки в ньому утворюються грудки, а при </a:t>
            </a:r>
            <a:r>
              <a:rPr lang="uk-UA" dirty="0" smtClean="0">
                <a:solidFill>
                  <a:schemeClr val="tx1"/>
                </a:solidFill>
              </a:rPr>
              <a:t>транспортуванні </a:t>
            </a:r>
            <a:r>
              <a:rPr lang="uk-UA" dirty="0">
                <a:solidFill>
                  <a:schemeClr val="tx1"/>
                </a:solidFill>
              </a:rPr>
              <a:t>кристали легко ушкоджуються.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645024"/>
            <a:ext cx="3447743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21745"/>
            <a:ext cx="3888432" cy="258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92559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16600" dirty="0" smtClean="0">
                <a:solidFill>
                  <a:schemeClr val="tx1"/>
                </a:solidFill>
              </a:rPr>
              <a:t>Кінець</a:t>
            </a:r>
            <a:endParaRPr lang="ru-RU" sz="16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6314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91304"/>
            <a:ext cx="4176464" cy="2779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780928"/>
            <a:ext cx="5709094" cy="3558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</p:spPr>
        <p:txBody>
          <a:bodyPr/>
          <a:lstStyle/>
          <a:p>
            <a:r>
              <a:rPr lang="uk-UA" dirty="0" smtClean="0"/>
              <a:t>Цукровий буряк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77456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/>
          <a:lstStyle/>
          <a:p>
            <a:r>
              <a:rPr lang="uk-UA" dirty="0" smtClean="0"/>
              <a:t>Цукрова тростина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31880"/>
            <a:ext cx="4120852" cy="304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41" y="1262662"/>
            <a:ext cx="4896544" cy="3667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15196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260648"/>
            <a:ext cx="8229600" cy="907504"/>
          </a:xfrm>
        </p:spPr>
        <p:txBody>
          <a:bodyPr/>
          <a:lstStyle/>
          <a:p>
            <a:r>
              <a:rPr lang="uk-UA" dirty="0" smtClean="0"/>
              <a:t>Цукрове сорго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429000"/>
            <a:ext cx="4396507" cy="2963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40452"/>
            <a:ext cx="4464496" cy="3497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1024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07504"/>
          </a:xfrm>
        </p:spPr>
        <p:txBody>
          <a:bodyPr/>
          <a:lstStyle/>
          <a:p>
            <a:r>
              <a:rPr lang="uk-UA" dirty="0" smtClean="0"/>
              <a:t>Цукрова кукурудза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023886"/>
            <a:ext cx="4511774" cy="3323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63" y="1772816"/>
            <a:ext cx="4608512" cy="306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27650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uk-UA" dirty="0" smtClean="0"/>
              <a:t>Цукровий </a:t>
            </a:r>
            <a:r>
              <a:rPr lang="uk-UA" dirty="0" err="1" smtClean="0"/>
              <a:t>кле</a:t>
            </a:r>
            <a:r>
              <a:rPr lang="uk-UA" dirty="0" smtClean="0"/>
              <a:t>	й</a:t>
            </a:r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204864"/>
            <a:ext cx="4512501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51384"/>
            <a:ext cx="3664446" cy="4885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79972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uk-UA" dirty="0" smtClean="0"/>
              <a:t>Цукрова пальма</a:t>
            </a:r>
            <a:endParaRPr lang="ru-RU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340768"/>
            <a:ext cx="3815233" cy="4808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352839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59102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uk-UA" dirty="0" smtClean="0"/>
              <a:t>Ріжкове дерево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748" y="2780928"/>
            <a:ext cx="4713412" cy="3546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71781"/>
            <a:ext cx="3710112" cy="3394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44722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174</TotalTime>
  <Words>758</Words>
  <Application>Microsoft Office PowerPoint</Application>
  <PresentationFormat>Экран (4:3)</PresentationFormat>
  <Paragraphs>75</Paragraphs>
  <Slides>26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Исполнительная</vt:lpstr>
      <vt:lpstr>Виробництво цукру</vt:lpstr>
      <vt:lpstr>Цукрова сировина</vt:lpstr>
      <vt:lpstr>Цукровий буряк</vt:lpstr>
      <vt:lpstr>Цукрова тростина</vt:lpstr>
      <vt:lpstr>Цукрове сорго</vt:lpstr>
      <vt:lpstr>Цукрова кукурудза</vt:lpstr>
      <vt:lpstr>Цукровий кле й</vt:lpstr>
      <vt:lpstr>Цукрова пальма</vt:lpstr>
      <vt:lpstr>Ріжкове дерево</vt:lpstr>
      <vt:lpstr>Цукровий буряк</vt:lpstr>
      <vt:lpstr>Вимоги до цукрових буряків:</vt:lpstr>
      <vt:lpstr>Виробництво цукру</vt:lpstr>
      <vt:lpstr>Виробництво цукру</vt:lpstr>
      <vt:lpstr>Отримання дифузійного соку</vt:lpstr>
      <vt:lpstr>Отримання дифузійного соку</vt:lpstr>
      <vt:lpstr>Очищення дифузійного соку</vt:lpstr>
      <vt:lpstr>Очищення соку</vt:lpstr>
      <vt:lpstr>Згущення соку</vt:lpstr>
      <vt:lpstr>Згущення соку</vt:lpstr>
      <vt:lpstr>Згущення соку</vt:lpstr>
      <vt:lpstr>Очищення сиропу</vt:lpstr>
      <vt:lpstr>Отримання кристалічного цукру</vt:lpstr>
      <vt:lpstr>Варка утфелів</vt:lpstr>
      <vt:lpstr>Центрифугування утфеля</vt:lpstr>
      <vt:lpstr>Сушіння, панування та зберігання цукру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Виробництво цукру</dc:title>
  <dc:creator>admin</dc:creator>
  <cp:lastModifiedBy>Everon</cp:lastModifiedBy>
  <cp:revision>16</cp:revision>
  <dcterms:created xsi:type="dcterms:W3CDTF">2013-12-08T13:13:15Z</dcterms:created>
  <dcterms:modified xsi:type="dcterms:W3CDTF">2014-03-31T13:56:59Z</dcterms:modified>
</cp:coreProperties>
</file>