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152461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C27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43836"/>
            <a:ext cx="6710784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C27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Олійно-жирова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1524610"/>
            <a:ext cx="6443808" cy="97569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Підготувала </a:t>
            </a:r>
            <a:br>
              <a:rPr lang="uk-UA" dirty="0" smtClean="0"/>
            </a:br>
            <a:r>
              <a:rPr lang="uk-UA" dirty="0" smtClean="0"/>
              <a:t>учениця 11-Б класу</a:t>
            </a:r>
            <a:br>
              <a:rPr lang="uk-UA" dirty="0" smtClean="0"/>
            </a:br>
            <a:r>
              <a:rPr lang="uk-UA" dirty="0" smtClean="0"/>
              <a:t>Халімон </a:t>
            </a:r>
            <a:r>
              <a:rPr lang="uk-UA" dirty="0" err="1" smtClean="0"/>
              <a:t>Заріна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2328866"/>
          </a:xfrm>
        </p:spPr>
        <p:txBody>
          <a:bodyPr/>
          <a:lstStyle/>
          <a:p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,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пресовим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екстракційним</a:t>
            </a:r>
            <a:r>
              <a:rPr lang="ru-RU" dirty="0" smtClean="0"/>
              <a:t> способами,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без </a:t>
            </a:r>
            <a:r>
              <a:rPr lang="ru-RU" dirty="0" err="1" smtClean="0"/>
              <a:t>попередньої</a:t>
            </a:r>
            <a:r>
              <a:rPr lang="ru-RU" dirty="0" smtClean="0"/>
              <a:t> очистки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використовуватись</a:t>
            </a:r>
            <a:r>
              <a:rPr lang="ru-RU" dirty="0" smtClean="0"/>
              <a:t> у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714620"/>
            <a:ext cx="7572428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першу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чергу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механічні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домішки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dirty="0" smtClean="0"/>
              <a:t>–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частинки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олійного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матеріалу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розчинені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фосфоліпіди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воски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вільні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жирні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кислоти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пігменти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ароматичні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речовини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погіршують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готової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рослинної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стійкість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час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зберігання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очистки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домішок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рафінацію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0034" y="1785926"/>
            <a:ext cx="2357454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Фізична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00034" y="3571876"/>
            <a:ext cx="2357454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71472" y="5286388"/>
            <a:ext cx="2357454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Фізико-хімічна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750067" y="4179099"/>
            <a:ext cx="492922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86182" y="1714488"/>
            <a:ext cx="4857784" cy="128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відділення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домішок</a:t>
            </a:r>
            <a:r>
              <a:rPr lang="ru-RU" sz="2000" dirty="0" smtClean="0"/>
              <a:t> –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відстоювання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центрифугування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фільтрування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первинна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очистка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олії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214950"/>
            <a:ext cx="4857784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видалення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смакових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ароматичних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барвників</a:t>
            </a:r>
            <a:r>
              <a:rPr lang="ru-RU" sz="2000" dirty="0" smtClean="0"/>
              <a:t> –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адсорбційна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рафінація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дезодорація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643314"/>
            <a:ext cx="4714908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Служить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виділення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фосфоліпідів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жирних</a:t>
            </a:r>
            <a:r>
              <a:rPr lang="ru-RU" sz="2000" dirty="0" smtClean="0"/>
              <a:t> кислот –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гідратація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лужна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рафінація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 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Маргарин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tradeboardkaRFDC_im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207698" cy="2214578"/>
          </a:xfrm>
        </p:spPr>
      </p:pic>
      <p:sp>
        <p:nvSpPr>
          <p:cNvPr id="5" name="TextBox 4"/>
          <p:cNvSpPr txBox="1"/>
          <p:nvPr/>
        </p:nvSpPr>
        <p:spPr>
          <a:xfrm>
            <a:off x="4786314" y="1785926"/>
            <a:ext cx="4071966" cy="2708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Харчовий</a:t>
            </a:r>
            <a:r>
              <a:rPr lang="ru-RU" dirty="0" smtClean="0"/>
              <a:t> жир, </a:t>
            </a:r>
            <a:r>
              <a:rPr lang="ru-RU" dirty="0" err="1" smtClean="0"/>
              <a:t>жироводяна</a:t>
            </a:r>
            <a:r>
              <a:rPr lang="ru-RU" dirty="0" smtClean="0"/>
              <a:t> </a:t>
            </a:r>
            <a:r>
              <a:rPr lang="ru-RU" dirty="0" smtClean="0"/>
              <a:t>система,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до складу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якої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входять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харчові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жири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, молоко, 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сіль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цукор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Основою </a:t>
            </a:r>
            <a:r>
              <a:rPr lang="ru-RU" dirty="0" err="1" smtClean="0"/>
              <a:t>маргаринів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рослинні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олії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рідкі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жири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риб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тварин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саломаси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, маргарин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розглядатися</a:t>
            </a:r>
            <a:r>
              <a:rPr lang="ru-RU" dirty="0" smtClean="0"/>
              <a:t> як </a:t>
            </a:r>
            <a:r>
              <a:rPr lang="ru-RU" dirty="0" err="1" smtClean="0"/>
              <a:t>ерзац</a:t>
            </a:r>
            <a:r>
              <a:rPr lang="ru-RU" dirty="0" smtClean="0"/>
              <a:t> </a:t>
            </a:r>
            <a:r>
              <a:rPr lang="ru-RU" dirty="0" smtClean="0"/>
              <a:t>вершкового </a:t>
            </a:r>
            <a:r>
              <a:rPr lang="ru-RU" dirty="0" smtClean="0"/>
              <a:t>масла.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071942"/>
            <a:ext cx="4000528" cy="2646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багато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жирних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кислот,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вводять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олії</a:t>
            </a:r>
            <a:r>
              <a:rPr lang="ru-RU" sz="2000" dirty="0" smtClean="0"/>
              <a:t>; </a:t>
            </a:r>
            <a:r>
              <a:rPr lang="ru-RU" sz="2000" dirty="0" err="1" smtClean="0"/>
              <a:t>нестачу</a:t>
            </a:r>
            <a:r>
              <a:rPr lang="ru-RU" sz="2000" dirty="0" smtClean="0"/>
              <a:t> </a:t>
            </a:r>
            <a:r>
              <a:rPr lang="ru-RU" sz="2000" dirty="0" err="1" smtClean="0"/>
              <a:t>вітамінів</a:t>
            </a:r>
            <a:r>
              <a:rPr lang="ru-RU" sz="2000" dirty="0" smtClean="0"/>
              <a:t> </a:t>
            </a:r>
            <a:r>
              <a:rPr lang="ru-RU" sz="2000" dirty="0" err="1" smtClean="0"/>
              <a:t>покривають</a:t>
            </a:r>
            <a:r>
              <a:rPr lang="ru-RU" sz="2000" dirty="0" smtClean="0"/>
              <a:t> штучною </a:t>
            </a:r>
            <a:r>
              <a:rPr lang="ru-RU" sz="2000" dirty="0" err="1" smtClean="0"/>
              <a:t>вітамінізацією</a:t>
            </a:r>
            <a:r>
              <a:rPr lang="ru-RU" sz="2000" dirty="0" smtClean="0"/>
              <a:t> продукту.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маргарині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до 82 % жиру та до 17 % </a:t>
            </a:r>
            <a:r>
              <a:rPr lang="ru-RU" sz="2000" dirty="0" err="1" smtClean="0"/>
              <a:t>вологи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Оліфи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1489117382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5916" y="1500174"/>
            <a:ext cx="6106481" cy="3714776"/>
          </a:xfrm>
        </p:spPr>
      </p:pic>
      <p:sp>
        <p:nvSpPr>
          <p:cNvPr id="5" name="TextBox 4"/>
          <p:cNvSpPr txBox="1"/>
          <p:nvPr/>
        </p:nvSpPr>
        <p:spPr>
          <a:xfrm>
            <a:off x="3214678" y="1714488"/>
            <a:ext cx="535785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Прозорі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олійні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рідини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продукти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термічної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хімічної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переробки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рослинних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олій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алкідних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смол.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Стара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назва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оліфи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 — варена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олія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071942"/>
            <a:ext cx="550072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/>
              <a:t>Оліфа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призначається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густотертих</a:t>
            </a:r>
            <a:r>
              <a:rPr lang="ru-RU" sz="2000" dirty="0" smtClean="0"/>
              <a:t>, </a:t>
            </a:r>
            <a:r>
              <a:rPr lang="ru-RU" sz="2000" dirty="0" err="1" smtClean="0"/>
              <a:t>готових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масляних</a:t>
            </a:r>
            <a:r>
              <a:rPr lang="ru-RU" sz="2000" dirty="0" smtClean="0"/>
              <a:t>, </a:t>
            </a:r>
            <a:r>
              <a:rPr lang="ru-RU" sz="2000" dirty="0" smtClean="0"/>
              <a:t> </a:t>
            </a:r>
            <a:r>
              <a:rPr lang="ru-RU" sz="2000" dirty="0" err="1" smtClean="0"/>
              <a:t>фарб</a:t>
            </a:r>
            <a:r>
              <a:rPr lang="ru-RU" sz="2000" dirty="0" smtClean="0"/>
              <a:t>. </a:t>
            </a:r>
            <a:r>
              <a:rPr lang="ru-RU" sz="2000" dirty="0" err="1" smtClean="0"/>
              <a:t>Деякие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оліфа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просочення</a:t>
            </a:r>
            <a:r>
              <a:rPr lang="ru-RU" sz="2000" dirty="0" smtClean="0"/>
              <a:t>, грунтовки </a:t>
            </a:r>
            <a:r>
              <a:rPr lang="ru-RU" sz="2000" dirty="0" err="1" smtClean="0"/>
              <a:t>дерев'яних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поверхонь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фарбуванням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6000768"/>
            <a:ext cx="85725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оліфи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готують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олійні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фарби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 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художників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(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олійний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живопис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28596" y="642918"/>
            <a:ext cx="8229600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виготовлення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натуральної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оліфи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льняне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конопляне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інші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висихаючі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рафіновані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олії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8358246" cy="15716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Найякіснішою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визнають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оліфу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оксоль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/>
              <a:t>виготовлену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лляної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оксоль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соняшникової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лляною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оліфою</a:t>
            </a:r>
            <a:r>
              <a:rPr lang="ru-RU" sz="2000" dirty="0" smtClean="0"/>
              <a:t>.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Оксоль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використовують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як у 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інтер'єрах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 так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на фасадах 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споруд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, для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покриття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садових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меблів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85377014_4783955_bf49ed6953600e150f500a6c098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1643050"/>
            <a:ext cx="4766861" cy="3146128"/>
          </a:xfrm>
        </p:spPr>
      </p:pic>
      <p:sp>
        <p:nvSpPr>
          <p:cNvPr id="5" name="Прямоугольник 4"/>
          <p:cNvSpPr/>
          <p:nvPr/>
        </p:nvSpPr>
        <p:spPr>
          <a:xfrm>
            <a:off x="5786446" y="1643050"/>
            <a:ext cx="3000396" cy="5000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Мило</a:t>
            </a:r>
            <a:r>
              <a:rPr lang="ru-RU" sz="2000" dirty="0" smtClean="0"/>
              <a:t> 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розчинна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воді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миюча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перебуває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рідкому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твердому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),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виготовлена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з'єднанням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жирних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кислот,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лугів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рослинних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масел.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/>
              <a:t>Мило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як </a:t>
            </a:r>
            <a:r>
              <a:rPr lang="ru-RU" sz="2000" dirty="0" err="1" smtClean="0"/>
              <a:t>засіб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та догляду за </a:t>
            </a:r>
            <a:r>
              <a:rPr lang="ru-RU" sz="2000" dirty="0" err="1" smtClean="0"/>
              <a:t>шкірою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прання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00636"/>
            <a:ext cx="564357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хімічному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відношенні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основним</a:t>
            </a:r>
            <a:r>
              <a:rPr lang="ru-RU" sz="2000" dirty="0" smtClean="0"/>
              <a:t> компонентом твердого мила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суміш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розчинних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солей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вищих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жирних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кислот.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натрієві</a:t>
            </a:r>
            <a:r>
              <a:rPr lang="ru-RU" sz="2000" dirty="0" smtClean="0"/>
              <a:t>,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- </a:t>
            </a:r>
            <a:r>
              <a:rPr lang="ru-RU" sz="2000" dirty="0" err="1" smtClean="0"/>
              <a:t>калієві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амонієві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солі</a:t>
            </a:r>
            <a:r>
              <a:rPr lang="ru-RU" sz="2000" dirty="0" smtClean="0"/>
              <a:t> таких кислот, як </a:t>
            </a:r>
            <a:r>
              <a:rPr lang="ru-RU" sz="2000" dirty="0" err="1" smtClean="0"/>
              <a:t>стеаринова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пальмітинова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міристинова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лауринова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олеїнова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миловаріння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основного компонента мила,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тваринні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рослинні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жири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Миловаріння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uk-UA" dirty="0" smtClean="0"/>
              <a:t>процес </a:t>
            </a:r>
            <a:r>
              <a:rPr lang="ru-RU" dirty="0" err="1" smtClean="0"/>
              <a:t>гідролізу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при </a:t>
            </a:r>
            <a:r>
              <a:rPr lang="ru-RU" dirty="0" err="1" smtClean="0"/>
              <a:t>підвищеному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000364" y="3929066"/>
            <a:ext cx="3071834" cy="4286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457200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гліцерин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легко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відокремити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гліцерину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використовуючи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. </a:t>
            </a: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Олійно-жирова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промисловість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 та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</a:t>
            </a:r>
            <a:r>
              <a:rPr lang="ru-RU" dirty="0" err="1" smtClean="0"/>
              <a:t>продукти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643182"/>
            <a:ext cx="6072230" cy="4048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866572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переробки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насіння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отримують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57950" y="1857364"/>
            <a:ext cx="2571768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та </a:t>
            </a:r>
            <a:r>
              <a:rPr lang="ru-RU" sz="2000" b="1" dirty="0" err="1" smtClean="0"/>
              <a:t>крихту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кісточкову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отриману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плодових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кісточок</a:t>
            </a:r>
            <a:r>
              <a:rPr lang="ru-RU" sz="2000" b="1" dirty="0" smtClean="0"/>
              <a:t>,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785926"/>
            <a:ext cx="2643206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глибокої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 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857364"/>
            <a:ext cx="2643206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первинної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переробки</a:t>
            </a:r>
            <a:endParaRPr lang="ru-RU" sz="2400" b="1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214282" y="3786190"/>
            <a:ext cx="2714644" cy="27146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олію</a:t>
            </a:r>
            <a:r>
              <a:rPr lang="ru-RU" sz="2400" b="1" dirty="0" smtClean="0">
                <a:solidFill>
                  <a:srgbClr val="FF0000"/>
                </a:solidFill>
              </a:rPr>
              <a:t> та шрот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3357554" y="3786190"/>
            <a:ext cx="2571768" cy="264320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майонез, </a:t>
            </a:r>
            <a:r>
              <a:rPr lang="ru-RU" sz="2000" b="1" dirty="0" err="1" smtClean="0">
                <a:solidFill>
                  <a:srgbClr val="FF0000"/>
                </a:solidFill>
              </a:rPr>
              <a:t>маргаринмило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оліфи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215074" y="3786190"/>
            <a:ext cx="2714644" cy="27146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Соняшни-кове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борошно</a:t>
            </a:r>
            <a:r>
              <a:rPr lang="ru-RU" sz="2000" b="1" dirty="0" smtClean="0">
                <a:solidFill>
                  <a:srgbClr val="FF0000"/>
                </a:solidFill>
              </a:rPr>
              <a:t>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білкові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кислоти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6" idx="0"/>
          </p:cNvCxnSpPr>
          <p:nvPr/>
        </p:nvCxnSpPr>
        <p:spPr>
          <a:xfrm rot="5400000">
            <a:off x="2798361" y="83725"/>
            <a:ext cx="439726" cy="3107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5" idx="0"/>
          </p:cNvCxnSpPr>
          <p:nvPr/>
        </p:nvCxnSpPr>
        <p:spPr>
          <a:xfrm rot="5400000">
            <a:off x="4369997" y="1583923"/>
            <a:ext cx="368288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4" idx="0"/>
          </p:cNvCxnSpPr>
          <p:nvPr/>
        </p:nvCxnSpPr>
        <p:spPr>
          <a:xfrm rot="16200000" flipH="1">
            <a:off x="5888054" y="101584"/>
            <a:ext cx="439726" cy="3071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 продукція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4257676" cy="478632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uk-UA" dirty="0" smtClean="0"/>
              <a:t>Олія соняшникова</a:t>
            </a:r>
          </a:p>
          <a:p>
            <a:r>
              <a:rPr lang="uk-UA" dirty="0" smtClean="0"/>
              <a:t>Олія соєва</a:t>
            </a:r>
          </a:p>
          <a:p>
            <a:r>
              <a:rPr lang="uk-UA" dirty="0" smtClean="0"/>
              <a:t>Олія ріпакова</a:t>
            </a:r>
          </a:p>
          <a:p>
            <a:r>
              <a:rPr lang="ru-RU" dirty="0" err="1" smtClean="0"/>
              <a:t>Оліфи</a:t>
            </a:r>
            <a:endParaRPr lang="ru-RU" dirty="0" smtClean="0"/>
          </a:p>
          <a:p>
            <a:r>
              <a:rPr lang="ru-RU" dirty="0" err="1" smtClean="0"/>
              <a:t>Жири</a:t>
            </a:r>
            <a:endParaRPr lang="ru-RU" dirty="0" smtClean="0"/>
          </a:p>
          <a:p>
            <a:r>
              <a:rPr lang="uk-UA" dirty="0" smtClean="0"/>
              <a:t>Масла</a:t>
            </a:r>
          </a:p>
          <a:p>
            <a:r>
              <a:rPr lang="ru-RU" dirty="0" err="1" smtClean="0"/>
              <a:t>Допоміжна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: мила</a:t>
            </a:r>
            <a:r>
              <a:rPr lang="ru-RU" dirty="0" smtClean="0"/>
              <a:t>, </a:t>
            </a:r>
            <a:r>
              <a:rPr lang="ru-RU" dirty="0" err="1" smtClean="0"/>
              <a:t>шампуні</a:t>
            </a:r>
            <a:r>
              <a:rPr lang="ru-RU" dirty="0" smtClean="0"/>
              <a:t>, </a:t>
            </a:r>
            <a:r>
              <a:rPr lang="ru-RU" dirty="0" err="1" smtClean="0"/>
              <a:t>мастильні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 </a:t>
            </a:r>
            <a:endParaRPr lang="en-US" dirty="0"/>
          </a:p>
        </p:txBody>
      </p:sp>
      <p:pic>
        <p:nvPicPr>
          <p:cNvPr id="4" name="Рисунок 3" descr="23858_17.12.2012 08-16-38_(1)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714488"/>
            <a:ext cx="3524258" cy="4701360"/>
          </a:xfrm>
          <a:prstGeom prst="rect">
            <a:avLst/>
          </a:prstGeom>
        </p:spPr>
      </p:pic>
      <p:pic>
        <p:nvPicPr>
          <p:cNvPr id="5" name="Рисунок 4" descr="1-maslo-podsolnechnoe-soevoe-lnyan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81" y="2071678"/>
            <a:ext cx="4229319" cy="3929090"/>
          </a:xfrm>
          <a:prstGeom prst="rect">
            <a:avLst/>
          </a:prstGeom>
        </p:spPr>
      </p:pic>
      <p:pic>
        <p:nvPicPr>
          <p:cNvPr id="6" name="Рисунок 5" descr="337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183" y="2285992"/>
            <a:ext cx="4818817" cy="3192466"/>
          </a:xfrm>
          <a:prstGeom prst="rect">
            <a:avLst/>
          </a:prstGeom>
        </p:spPr>
      </p:pic>
      <p:pic>
        <p:nvPicPr>
          <p:cNvPr id="7" name="Рисунок 6" descr="147373-800-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306" y="2143116"/>
            <a:ext cx="4738694" cy="3621932"/>
          </a:xfrm>
          <a:prstGeom prst="rect">
            <a:avLst/>
          </a:prstGeom>
        </p:spPr>
      </p:pic>
      <p:pic>
        <p:nvPicPr>
          <p:cNvPr id="8" name="Рисунок 7" descr="154422148_8435327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2214554"/>
            <a:ext cx="4953000" cy="2771775"/>
          </a:xfrm>
          <a:prstGeom prst="rect">
            <a:avLst/>
          </a:prstGeom>
        </p:spPr>
      </p:pic>
      <p:pic>
        <p:nvPicPr>
          <p:cNvPr id="9" name="Рисунок 8" descr="97991934_large_796245574278666mylokho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076" y="2357430"/>
            <a:ext cx="4633924" cy="354185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1928794" y="3929066"/>
            <a:ext cx="471490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710784" cy="1143000"/>
          </a:xfrm>
        </p:spPr>
        <p:txBody>
          <a:bodyPr>
            <a:normAutofit/>
          </a:bodyPr>
          <a:lstStyle/>
          <a:p>
            <a:r>
              <a:rPr lang="ru-RU" sz="4400" b="1" i="1" dirty="0" err="1" smtClean="0"/>
              <a:t>Соняшникова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олія</a:t>
            </a:r>
            <a:endParaRPr lang="en-US" sz="4400" dirty="0"/>
          </a:p>
        </p:txBody>
      </p:sp>
      <p:pic>
        <p:nvPicPr>
          <p:cNvPr id="6" name="Содержимое 5" descr="aliejus_di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5480946" cy="4275138"/>
          </a:xfrm>
        </p:spPr>
      </p:pic>
      <p:sp>
        <p:nvSpPr>
          <p:cNvPr id="8" name="TextBox 7"/>
          <p:cNvSpPr txBox="1"/>
          <p:nvPr/>
        </p:nvSpPr>
        <p:spPr>
          <a:xfrm>
            <a:off x="5643570" y="1214422"/>
            <a:ext cx="3286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найважливіших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рослинних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олій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має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народно-господарське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значення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 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2643182"/>
            <a:ext cx="3429024" cy="2923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виробляють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маргарин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кулінарні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гідрування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консервів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миловарінні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лакофарбовій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мазей.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858048" cy="11430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>Склад </a:t>
            </a:r>
            <a:r>
              <a:rPr lang="ru-RU" b="1" dirty="0" err="1" smtClean="0"/>
              <a:t>жирних</a:t>
            </a:r>
            <a:r>
              <a:rPr lang="ru-RU" b="1" dirty="0" smtClean="0"/>
              <a:t> кислот </a:t>
            </a:r>
            <a:r>
              <a:rPr lang="ru-RU" b="1" dirty="0" err="1" smtClean="0"/>
              <a:t>y</a:t>
            </a:r>
            <a:r>
              <a:rPr lang="ru-RU" b="1" dirty="0" smtClean="0"/>
              <a:t> </a:t>
            </a:r>
            <a:r>
              <a:rPr lang="ru-RU" b="1" dirty="0" err="1" smtClean="0"/>
              <a:t>соняшниковій</a:t>
            </a:r>
            <a:r>
              <a:rPr lang="ru-RU" b="1" dirty="0" smtClean="0"/>
              <a:t> </a:t>
            </a:r>
            <a:r>
              <a:rPr lang="ru-RU" b="1" dirty="0" err="1" smtClean="0"/>
              <a:t>олії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43836"/>
            <a:ext cx="8501121" cy="2770982"/>
          </a:xfrm>
        </p:spPr>
        <p:txBody>
          <a:bodyPr/>
          <a:lstStyle/>
          <a:p>
            <a:r>
              <a:rPr lang="ru-RU" dirty="0" err="1" smtClean="0"/>
              <a:t>теаринова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пальмітинова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міристинова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арахінова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олеїнова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357694"/>
            <a:ext cx="821537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Соняшникова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холестерин,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рослинне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Оливкова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олія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olive-oi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3143272" cy="486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3306" y="1928802"/>
            <a:ext cx="5143536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виготовляється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маслини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жирнокислотним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складом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сумішшю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тригліцеридів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жирних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кислот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дуже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високим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вмістом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ефірів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олеїнової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кислоти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214818"/>
            <a:ext cx="5286412" cy="200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Оливкова</a:t>
            </a:r>
            <a:r>
              <a:rPr lang="ru-RU" dirty="0" smtClean="0"/>
              <a:t> </a:t>
            </a:r>
            <a:r>
              <a:rPr lang="ru-RU" dirty="0" err="1" smtClean="0"/>
              <a:t>олія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в </a:t>
            </a:r>
            <a:r>
              <a:rPr lang="ru-RU" sz="2400" b="1" dirty="0" err="1" smtClean="0"/>
              <a:t>кулінарії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косметології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виготовленні</a:t>
            </a:r>
            <a:r>
              <a:rPr lang="ru-RU" sz="2400" b="1" dirty="0" smtClean="0"/>
              <a:t> мила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dirty="0" err="1" smtClean="0"/>
              <a:t>Оливкова</a:t>
            </a:r>
            <a:r>
              <a:rPr lang="ru-RU" dirty="0" smtClean="0"/>
              <a:t> </a:t>
            </a:r>
            <a:r>
              <a:rPr lang="ru-RU" dirty="0" err="1" smtClean="0"/>
              <a:t>олія</a:t>
            </a:r>
            <a:r>
              <a:rPr lang="ru-RU" dirty="0" smtClean="0"/>
              <a:t> — </a:t>
            </a:r>
            <a:r>
              <a:rPr lang="ru-RU" dirty="0" err="1" smtClean="0"/>
              <a:t>цінний</a:t>
            </a:r>
            <a:r>
              <a:rPr lang="ru-RU" dirty="0" smtClean="0"/>
              <a:t> </a:t>
            </a:r>
            <a:r>
              <a:rPr lang="ru-RU" dirty="0" err="1" smtClean="0"/>
              <a:t>дієтичний</a:t>
            </a:r>
            <a:r>
              <a:rPr lang="ru-RU" dirty="0" smtClean="0"/>
              <a:t> продукт,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sz="2000" b="1" i="1" dirty="0" err="1" smtClean="0"/>
              <a:t>вмісту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мононенасичених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жирних</a:t>
            </a:r>
            <a:r>
              <a:rPr lang="ru-RU" sz="2000" b="1" i="1" dirty="0" smtClean="0"/>
              <a:t> кислот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поліфенолів</a:t>
            </a:r>
            <a:r>
              <a:rPr lang="ru-RU" sz="2000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Соєва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олія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97063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3445548"/>
            <a:ext cx="4357686" cy="3264806"/>
          </a:xfrm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82868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дієтичний</a:t>
            </a:r>
            <a:r>
              <a:rPr lang="ru-RU" dirty="0" smtClean="0"/>
              <a:t> продукт,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ненасичені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линолеву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линоленову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кислоти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кальцію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натрію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магнію</a:t>
            </a:r>
            <a:r>
              <a:rPr lang="ru-RU" sz="2400" b="1" dirty="0" smtClean="0"/>
              <a:t>, фосфору, </a:t>
            </a:r>
            <a:r>
              <a:rPr lang="ru-RU" sz="2400" b="1" dirty="0" err="1" smtClean="0"/>
              <a:t>вітаміни</a:t>
            </a:r>
            <a:r>
              <a:rPr lang="ru-RU" sz="2400" b="1" dirty="0" smtClean="0"/>
              <a:t> Е та </a:t>
            </a:r>
            <a:r>
              <a:rPr lang="ru-RU" sz="2400" b="1" dirty="0" smtClean="0"/>
              <a:t>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214686"/>
            <a:ext cx="3786214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Цінним</a:t>
            </a:r>
            <a:r>
              <a:rPr lang="ru-RU" dirty="0" smtClean="0"/>
              <a:t> </a:t>
            </a:r>
            <a:r>
              <a:rPr lang="ru-RU" dirty="0" smtClean="0"/>
              <a:t>компонентом </a:t>
            </a:r>
            <a:r>
              <a:rPr lang="ru-RU" dirty="0" err="1" smtClean="0"/>
              <a:t>соєвої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лецитин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Соєва</a:t>
            </a:r>
            <a:r>
              <a:rPr lang="ru-RU" dirty="0" smtClean="0"/>
              <a:t> </a:t>
            </a:r>
            <a:r>
              <a:rPr lang="ru-RU" dirty="0" err="1" smtClean="0"/>
              <a:t>олія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сильній</a:t>
            </a:r>
            <a:r>
              <a:rPr lang="ru-RU" dirty="0" smtClean="0"/>
              <a:t> </a:t>
            </a:r>
            <a:r>
              <a:rPr lang="ru-RU" dirty="0" err="1" smtClean="0"/>
              <a:t>антихолестериновій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при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вмісті</a:t>
            </a:r>
            <a:r>
              <a:rPr lang="ru-RU" dirty="0" smtClean="0"/>
              <a:t> холестерину в </a:t>
            </a:r>
            <a:r>
              <a:rPr lang="ru-RU" dirty="0" err="1" smtClean="0"/>
              <a:t>крові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Абрикосова олія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maslo-kostoch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5146753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1857364"/>
            <a:ext cx="3500462" cy="3508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Містить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тригліцериди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природний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віск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стеарин,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олієрозчинні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вітаміни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Заповнює</a:t>
            </a:r>
            <a:r>
              <a:rPr lang="ru-RU" dirty="0" smtClean="0"/>
              <a:t> </a:t>
            </a:r>
            <a:r>
              <a:rPr lang="ru-RU" dirty="0" err="1" smtClean="0"/>
              <a:t>втрату</a:t>
            </a:r>
            <a:r>
              <a:rPr lang="ru-RU" dirty="0" smtClean="0"/>
              <a:t> </a:t>
            </a:r>
            <a:r>
              <a:rPr lang="ru-RU" dirty="0" err="1" smtClean="0"/>
              <a:t>шкірного</a:t>
            </a:r>
            <a:r>
              <a:rPr lang="ru-RU" dirty="0" smtClean="0"/>
              <a:t> жиру при </a:t>
            </a:r>
            <a:r>
              <a:rPr lang="ru-RU" dirty="0" err="1" smtClean="0"/>
              <a:t>умиванні</a:t>
            </a:r>
            <a:r>
              <a:rPr lang="ru-RU" dirty="0" smtClean="0"/>
              <a:t>,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впливах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антиоксидантну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530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Олійно-жирова промисловість</vt:lpstr>
      <vt:lpstr>Олійно-жирова промисловість</vt:lpstr>
      <vt:lpstr>У результаті переробки насіння олійних культур отримують продукти :</vt:lpstr>
      <vt:lpstr>Основна продукція</vt:lpstr>
      <vt:lpstr>Соняшникова олія</vt:lpstr>
      <vt:lpstr>Склад жирних кислот y соняшниковій олії </vt:lpstr>
      <vt:lpstr>Оливкова олія </vt:lpstr>
      <vt:lpstr>Соєва олія</vt:lpstr>
      <vt:lpstr>Абрикосова олія</vt:lpstr>
      <vt:lpstr>Слайд 10</vt:lpstr>
      <vt:lpstr>Для очистки олій від різноманітних домішок використовують рафінацію. </vt:lpstr>
      <vt:lpstr>Маргарин</vt:lpstr>
      <vt:lpstr>Оліфи</vt:lpstr>
      <vt:lpstr>Слайд 14</vt:lpstr>
      <vt:lpstr>Мило</vt:lpstr>
      <vt:lpstr>Сучасні технології миловаріння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Агро-Интер</cp:lastModifiedBy>
  <cp:revision>24</cp:revision>
  <dcterms:created xsi:type="dcterms:W3CDTF">2013-08-21T19:17:07Z</dcterms:created>
  <dcterms:modified xsi:type="dcterms:W3CDTF">2014-04-06T21:19:15Z</dcterms:modified>
</cp:coreProperties>
</file>