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із двома округленими протилежними кут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90A66AE-81F5-474A-B74B-EE41E9320F19}" type="datetimeFigureOut">
              <a:rPr lang="uk-UA" smtClean="0"/>
              <a:t>04.11.2013</a:t>
            </a:fld>
            <a:endParaRPr lang="uk-UA"/>
          </a:p>
        </p:txBody>
      </p:sp>
      <p:sp>
        <p:nvSpPr>
          <p:cNvPr id="11" name="Місце для номера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Місце для нижнього колонтитула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04.11.2013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04.11.2013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04.11.2013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8" name="Місце для дати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90A66AE-81F5-474A-B74B-EE41E9320F19}" type="datetimeFigureOut">
              <a:rPr lang="uk-UA" smtClean="0"/>
              <a:t>04.11.2013</a:t>
            </a:fld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04.11.2013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Прямокут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04.11.2013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04.11.2013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04.11.2013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9" name="Місце для дати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90A66AE-81F5-474A-B74B-EE41E9320F19}" type="datetimeFigureOut">
              <a:rPr lang="uk-UA" smtClean="0"/>
              <a:t>04.11.2013</a:t>
            </a:fld>
            <a:endParaRPr lang="uk-UA"/>
          </a:p>
        </p:txBody>
      </p:sp>
      <p:sp>
        <p:nvSpPr>
          <p:cNvPr id="10" name="Місце для номера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Місце для нижнього колонтитула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3" name="Місце для зображення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uk-U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Клацніть піктограму, щоб додати зображення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Місце для дати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90A66AE-81F5-474A-B74B-EE41E9320F19}" type="datetimeFigureOut">
              <a:rPr lang="uk-UA" smtClean="0"/>
              <a:t>04.11.2013</a:t>
            </a:fld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із двома округленими протилежними кут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90A66AE-81F5-474A-B74B-EE41E9320F19}" type="datetimeFigureOut">
              <a:rPr lang="uk-UA" smtClean="0"/>
              <a:t>04.11.2013</a:t>
            </a:fld>
            <a:endParaRPr lang="uk-UA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64" y="70"/>
            <a:ext cx="9143907" cy="685793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8089" y="4005064"/>
            <a:ext cx="7772400" cy="2376263"/>
          </a:xfrm>
        </p:spPr>
        <p:txBody>
          <a:bodyPr>
            <a:noAutofit/>
          </a:bodyPr>
          <a:lstStyle/>
          <a:p>
            <a:r>
              <a:rPr lang="uk-UA" sz="6600" dirty="0" smtClean="0">
                <a:solidFill>
                  <a:schemeClr val="tx1"/>
                </a:solidFill>
              </a:rPr>
              <a:t>Природній газ</a:t>
            </a:r>
            <a:endParaRPr lang="uk-UA" sz="6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01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188640"/>
            <a:ext cx="3491880" cy="648793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uk-UA" altLang="uk-UA" sz="2800" dirty="0" smtClean="0"/>
          </a:p>
          <a:p>
            <a:pPr marL="0" indent="0">
              <a:buNone/>
            </a:pPr>
            <a:endParaRPr lang="uk-UA" altLang="uk-UA" sz="2800" dirty="0"/>
          </a:p>
          <a:p>
            <a:pPr marL="0" indent="0">
              <a:buNone/>
            </a:pPr>
            <a:endParaRPr lang="uk-UA" altLang="uk-UA" sz="2800" dirty="0" smtClean="0"/>
          </a:p>
          <a:p>
            <a:pPr marL="0" indent="0">
              <a:buNone/>
            </a:pPr>
            <a:r>
              <a:rPr lang="uk-UA" altLang="uk-UA" sz="2800" dirty="0" smtClean="0"/>
              <a:t>30—32 </a:t>
            </a:r>
            <a:r>
              <a:rPr lang="uk-UA" altLang="uk-UA" sz="2800" dirty="0"/>
              <a:t>% світових запасів природного газу належать Росії. На другому місці — </a:t>
            </a:r>
          </a:p>
          <a:p>
            <a:pPr marL="0" indent="0">
              <a:buNone/>
            </a:pPr>
            <a:r>
              <a:rPr lang="uk-UA" altLang="uk-UA" sz="2800" dirty="0"/>
              <a:t>Іран (15 % світових запасів).  </a:t>
            </a:r>
          </a:p>
          <a:p>
            <a:pPr marL="0" indent="0">
              <a:buNone/>
            </a:pPr>
            <a:r>
              <a:rPr lang="uk-UA" altLang="uk-UA" sz="2800" dirty="0"/>
              <a:t>Також великі запаси газу мають Норвегія, США, Канада.</a:t>
            </a:r>
          </a:p>
          <a:p>
            <a:pPr marL="0" indent="0">
              <a:buNone/>
            </a:pPr>
            <a:r>
              <a:rPr lang="uk-UA" altLang="uk-UA" sz="2800" dirty="0"/>
              <a:t>Україна видобуває за рік понад 19 млрд. </a:t>
            </a:r>
            <a:r>
              <a:rPr lang="uk-UA" sz="2800" dirty="0"/>
              <a:t>м</a:t>
            </a:r>
            <a:r>
              <a:rPr lang="uk-UA" sz="2800" baseline="30000" dirty="0"/>
              <a:t>3</a:t>
            </a:r>
            <a:endParaRPr lang="uk-UA" sz="2800" dirty="0"/>
          </a:p>
          <a:p>
            <a:pPr marL="0" indent="0">
              <a:buNone/>
            </a:pPr>
            <a:r>
              <a:rPr lang="uk-UA" altLang="uk-UA" sz="2800" dirty="0" smtClean="0"/>
              <a:t>газу</a:t>
            </a:r>
            <a:endParaRPr lang="uk-UA" sz="28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424" y="1412776"/>
            <a:ext cx="4933056" cy="2771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30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4608512" cy="6408712"/>
          </a:xfrm>
        </p:spPr>
        <p:txBody>
          <a:bodyPr>
            <a:noAutofit/>
          </a:bodyPr>
          <a:lstStyle/>
          <a:p>
            <a:pPr algn="l"/>
            <a:r>
              <a:rPr lang="vi-VN" sz="2800" dirty="0" smtClean="0">
                <a:solidFill>
                  <a:schemeClr val="tx1"/>
                </a:solidFill>
                <a:latin typeface="+mn-lt"/>
              </a:rPr>
              <a:t>Природний </a:t>
            </a:r>
            <a:r>
              <a:rPr lang="vi-VN" sz="2800" dirty="0">
                <a:solidFill>
                  <a:schemeClr val="tx1"/>
                </a:solidFill>
                <a:latin typeface="+mn-lt"/>
              </a:rPr>
              <a:t>газ 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 — </a:t>
            </a:r>
            <a:r>
              <a:rPr lang="vi-VN" sz="2800" dirty="0">
                <a:solidFill>
                  <a:schemeClr val="tx1"/>
                </a:solidFill>
                <a:latin typeface="+mn-lt"/>
              </a:rPr>
              <a:t>суміш </a:t>
            </a:r>
            <a:r>
              <a:rPr lang="uk-UA" sz="2800" dirty="0" smtClean="0">
                <a:solidFill>
                  <a:schemeClr val="tx1"/>
                </a:solidFill>
                <a:latin typeface="+mn-lt"/>
              </a:rPr>
              <a:t>газів</a:t>
            </a:r>
            <a:r>
              <a:rPr lang="vi-VN" sz="280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vi-VN" sz="2800" dirty="0">
                <a:solidFill>
                  <a:schemeClr val="tx1"/>
                </a:solidFill>
                <a:latin typeface="+mn-lt"/>
              </a:rPr>
              <a:t>що утворилася в надрах землі при </a:t>
            </a:r>
            <a:r>
              <a:rPr lang="uk-UA" sz="2800" dirty="0" smtClean="0">
                <a:solidFill>
                  <a:schemeClr val="tx1"/>
                </a:solidFill>
                <a:latin typeface="+mn-lt"/>
              </a:rPr>
              <a:t>анаеробному</a:t>
            </a:r>
            <a:r>
              <a:rPr lang="vi-VN" sz="2800" dirty="0">
                <a:solidFill>
                  <a:schemeClr val="tx1"/>
                </a:solidFill>
                <a:latin typeface="+mn-lt"/>
              </a:rPr>
              <a:t> </a:t>
            </a:r>
            <a:r>
              <a:rPr lang="vi-VN" sz="2800" dirty="0" smtClean="0">
                <a:solidFill>
                  <a:schemeClr val="tx1"/>
                </a:solidFill>
                <a:latin typeface="+mn-lt"/>
              </a:rPr>
              <a:t>розклада</a:t>
            </a:r>
            <a:r>
              <a:rPr lang="uk-UA" sz="2800" dirty="0" smtClean="0">
                <a:solidFill>
                  <a:schemeClr val="tx1"/>
                </a:solidFill>
                <a:latin typeface="+mn-lt"/>
              </a:rPr>
              <a:t>-</a:t>
            </a:r>
            <a:r>
              <a:rPr lang="vi-VN" sz="2800" dirty="0" smtClean="0">
                <a:solidFill>
                  <a:schemeClr val="tx1"/>
                </a:solidFill>
                <a:latin typeface="+mn-lt"/>
              </a:rPr>
              <a:t>нні </a:t>
            </a:r>
            <a:r>
              <a:rPr lang="vi-VN" sz="2800" dirty="0">
                <a:solidFill>
                  <a:schemeClr val="tx1"/>
                </a:solidFill>
                <a:latin typeface="+mn-lt"/>
              </a:rPr>
              <a:t>органічних </a:t>
            </a:r>
            <a:r>
              <a:rPr lang="vi-VN" sz="2800" dirty="0" smtClean="0">
                <a:solidFill>
                  <a:schemeClr val="tx1"/>
                </a:solidFill>
                <a:latin typeface="+mn-lt"/>
              </a:rPr>
              <a:t>речовин.</a:t>
            </a:r>
            <a:r>
              <a:rPr lang="uk-UA" sz="2800" dirty="0" smtClean="0">
                <a:solidFill>
                  <a:schemeClr val="tx1"/>
                </a:solidFill>
                <a:latin typeface="+mn-lt"/>
              </a:rPr>
              <a:t> Ц</a:t>
            </a:r>
            <a:r>
              <a:rPr lang="vi-VN" sz="2800" dirty="0" smtClean="0">
                <a:solidFill>
                  <a:schemeClr val="tx1"/>
                </a:solidFill>
                <a:latin typeface="+mn-lt"/>
              </a:rPr>
              <a:t>е </a:t>
            </a:r>
            <a:r>
              <a:rPr lang="vi-VN" sz="2800" dirty="0">
                <a:solidFill>
                  <a:schemeClr val="tx1"/>
                </a:solidFill>
                <a:latin typeface="+mn-lt"/>
              </a:rPr>
              <a:t>суміш газоподібних вуглеводнів </a:t>
            </a:r>
            <a:r>
              <a:rPr lang="vi-VN" sz="2800" dirty="0" smtClean="0">
                <a:solidFill>
                  <a:schemeClr val="tx1"/>
                </a:solidFill>
                <a:latin typeface="+mn-lt"/>
              </a:rPr>
              <a:t>(</a:t>
            </a:r>
            <a:r>
              <a:rPr lang="uk-UA" sz="2800" dirty="0" smtClean="0">
                <a:solidFill>
                  <a:schemeClr val="tx1"/>
                </a:solidFill>
                <a:latin typeface="+mn-lt"/>
              </a:rPr>
              <a:t>метану, етану, пропану, бутану</a:t>
            </a:r>
            <a:r>
              <a:rPr lang="vi-VN" sz="2800" dirty="0">
                <a:solidFill>
                  <a:schemeClr val="tx1"/>
                </a:solidFill>
                <a:latin typeface="+mn-lt"/>
              </a:rPr>
              <a:t> тощо), що утворюється в земній корі та широко використовується як високоекономічне паливо на </a:t>
            </a:r>
            <a:r>
              <a:rPr lang="vi-VN" sz="2800" dirty="0" smtClean="0">
                <a:solidFill>
                  <a:schemeClr val="tx1"/>
                </a:solidFill>
                <a:latin typeface="+mn-lt"/>
              </a:rPr>
              <a:t>електростанціях</a:t>
            </a:r>
            <a:r>
              <a:rPr lang="uk-UA" sz="2800" dirty="0" smtClean="0">
                <a:solidFill>
                  <a:schemeClr val="tx1"/>
                </a:solidFill>
                <a:latin typeface="+mn-lt"/>
              </a:rPr>
              <a:t>.</a:t>
            </a:r>
            <a:endParaRPr lang="uk-UA" sz="28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318" y="2924944"/>
            <a:ext cx="3108960" cy="310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76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Хімічний склад </a:t>
            </a:r>
            <a:br>
              <a:rPr lang="uk-UA" dirty="0" smtClean="0"/>
            </a:br>
            <a:r>
              <a:rPr lang="uk-UA" dirty="0" smtClean="0"/>
              <a:t>природнього газу:</a:t>
            </a:r>
            <a:endParaRPr lang="uk-UA" dirty="0"/>
          </a:p>
        </p:txBody>
      </p:sp>
      <p:pic>
        <p:nvPicPr>
          <p:cNvPr id="8" name="Місце для вмісту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11857">
            <a:off x="4283968" y="3429000"/>
            <a:ext cx="4581525" cy="2695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611560" y="1448904"/>
            <a:ext cx="38884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400" dirty="0" smtClean="0"/>
              <a:t>метан</a:t>
            </a:r>
            <a:r>
              <a:rPr lang="uk-UA" sz="2400" dirty="0"/>
              <a:t> (</a:t>
            </a:r>
            <a:r>
              <a:rPr lang="en-US" sz="2400" dirty="0"/>
              <a:t>CH</a:t>
            </a:r>
            <a:r>
              <a:rPr lang="en-US" sz="2400" baseline="-25000" dirty="0"/>
              <a:t>4</a:t>
            </a:r>
            <a:r>
              <a:rPr lang="en-US" sz="2400" dirty="0"/>
              <a:t>) — </a:t>
            </a:r>
            <a:r>
              <a:rPr lang="uk-UA" sz="2400" dirty="0" smtClean="0"/>
              <a:t>80 - </a:t>
            </a:r>
            <a:r>
              <a:rPr lang="uk-UA" sz="2400" dirty="0"/>
              <a:t>98</a:t>
            </a:r>
            <a:r>
              <a:rPr lang="uk-UA" sz="2400" dirty="0" smtClean="0"/>
              <a:t>%,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400" dirty="0" smtClean="0"/>
              <a:t>Етан </a:t>
            </a:r>
            <a:r>
              <a:rPr lang="uk-UA" sz="2400" dirty="0"/>
              <a:t> (</a:t>
            </a:r>
            <a:r>
              <a:rPr lang="en-US" sz="2400" dirty="0"/>
              <a:t>C</a:t>
            </a:r>
            <a:r>
              <a:rPr lang="en-US" sz="2400" baseline="-25000" dirty="0"/>
              <a:t>2</a:t>
            </a:r>
            <a:r>
              <a:rPr lang="en-US" sz="2400" dirty="0"/>
              <a:t>H</a:t>
            </a:r>
            <a:r>
              <a:rPr lang="en-US" sz="2400" baseline="-25000" dirty="0"/>
              <a:t>6</a:t>
            </a:r>
            <a:r>
              <a:rPr lang="en-US" sz="2400" dirty="0" smtClean="0"/>
              <a:t>)</a:t>
            </a:r>
            <a:r>
              <a:rPr lang="uk-UA" sz="2400" dirty="0" smtClean="0"/>
              <a:t> – 0.5-4%</a:t>
            </a: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400" dirty="0" smtClean="0"/>
              <a:t>Пропан (</a:t>
            </a:r>
            <a:r>
              <a:rPr lang="en-US" sz="2400" dirty="0"/>
              <a:t>C</a:t>
            </a:r>
            <a:r>
              <a:rPr lang="en-US" sz="2400" baseline="-25000" dirty="0"/>
              <a:t>3</a:t>
            </a:r>
            <a:r>
              <a:rPr lang="en-US" sz="2400" dirty="0"/>
              <a:t>H</a:t>
            </a:r>
            <a:r>
              <a:rPr lang="en-US" sz="2400" baseline="-25000" dirty="0"/>
              <a:t>8</a:t>
            </a:r>
            <a:r>
              <a:rPr lang="en-US" sz="2400" dirty="0" smtClean="0"/>
              <a:t>)</a:t>
            </a:r>
            <a:r>
              <a:rPr lang="uk-UA" sz="2400" dirty="0" smtClean="0"/>
              <a:t> – 0.2 – 1.5%</a:t>
            </a: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400" dirty="0" smtClean="0"/>
              <a:t>Бутан (</a:t>
            </a:r>
            <a:r>
              <a:rPr lang="en-US" sz="2400" dirty="0"/>
              <a:t>C</a:t>
            </a:r>
            <a:r>
              <a:rPr lang="en-US" sz="2400" baseline="-25000" dirty="0"/>
              <a:t>4</a:t>
            </a:r>
            <a:r>
              <a:rPr lang="en-US" sz="2400" dirty="0"/>
              <a:t>H</a:t>
            </a:r>
            <a:r>
              <a:rPr lang="en-US" sz="2400" baseline="-25000" dirty="0"/>
              <a:t>10</a:t>
            </a:r>
            <a:r>
              <a:rPr lang="en-US" sz="2400" dirty="0" smtClean="0"/>
              <a:t>)</a:t>
            </a:r>
            <a:r>
              <a:rPr lang="uk-UA" sz="2400" dirty="0" smtClean="0"/>
              <a:t> – 0.1 – 1%</a:t>
            </a: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400" dirty="0" smtClean="0"/>
              <a:t>Водень (</a:t>
            </a:r>
            <a:r>
              <a:rPr lang="en-US" sz="2400" dirty="0"/>
              <a:t>H</a:t>
            </a:r>
            <a:r>
              <a:rPr lang="en-US" sz="2400" baseline="-25000" dirty="0"/>
              <a:t>2</a:t>
            </a:r>
            <a:r>
              <a:rPr lang="en-US" sz="2400" dirty="0" smtClean="0"/>
              <a:t>)</a:t>
            </a: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400" dirty="0" smtClean="0"/>
              <a:t>Сірководень (</a:t>
            </a:r>
            <a:r>
              <a:rPr lang="en-US" sz="2400" dirty="0"/>
              <a:t>H</a:t>
            </a:r>
            <a:r>
              <a:rPr lang="en-US" sz="2400" baseline="-25000" dirty="0"/>
              <a:t>2</a:t>
            </a:r>
            <a:r>
              <a:rPr lang="en-US" sz="2400" dirty="0"/>
              <a:t>S</a:t>
            </a:r>
            <a:r>
              <a:rPr lang="en-US" sz="2400" dirty="0" smtClean="0"/>
              <a:t>)</a:t>
            </a: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400" dirty="0" smtClean="0"/>
              <a:t>Диоксид вуглецю(</a:t>
            </a:r>
            <a:r>
              <a:rPr lang="en-US" sz="2400" dirty="0"/>
              <a:t>CO</a:t>
            </a:r>
            <a:r>
              <a:rPr lang="en-US" sz="2400" baseline="-25000" dirty="0"/>
              <a:t>2</a:t>
            </a:r>
            <a:r>
              <a:rPr lang="en-US" sz="2400" dirty="0" smtClean="0"/>
              <a:t>)</a:t>
            </a: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400" dirty="0" smtClean="0"/>
              <a:t>Азот (</a:t>
            </a:r>
            <a:r>
              <a:rPr lang="en-US" sz="2400" dirty="0"/>
              <a:t>N</a:t>
            </a:r>
            <a:r>
              <a:rPr lang="en-US" sz="2400" baseline="-25000" dirty="0"/>
              <a:t>2</a:t>
            </a:r>
            <a:r>
              <a:rPr lang="en-US" sz="2400" dirty="0" smtClean="0"/>
              <a:t>)</a:t>
            </a: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400" dirty="0" smtClean="0"/>
              <a:t>Гелій (Не</a:t>
            </a:r>
            <a:r>
              <a:rPr lang="uk-UA" sz="2400" baseline="-25000" dirty="0" smtClean="0"/>
              <a:t>2</a:t>
            </a:r>
            <a:r>
              <a:rPr lang="uk-UA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6039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Властивості </a:t>
            </a:r>
            <a:br>
              <a:rPr lang="uk-UA" dirty="0" smtClean="0"/>
            </a:br>
            <a:r>
              <a:rPr lang="uk-UA" dirty="0" smtClean="0"/>
              <a:t>природнього газу:</a:t>
            </a:r>
            <a:endParaRPr lang="uk-UA" dirty="0"/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395536" y="1700808"/>
            <a:ext cx="3754760" cy="4526280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Фізичні:</a:t>
            </a:r>
          </a:p>
          <a:p>
            <a:pPr marL="0" indent="0">
              <a:buNone/>
            </a:pPr>
            <a:r>
              <a:rPr lang="ru-RU" altLang="uk-UA" dirty="0" smtClean="0"/>
              <a:t>-</a:t>
            </a:r>
            <a:r>
              <a:rPr lang="ru-RU" altLang="uk-UA" dirty="0"/>
              <a:t>	</a:t>
            </a:r>
            <a:r>
              <a:rPr lang="ru-RU" altLang="uk-UA" dirty="0" err="1"/>
              <a:t>Густина</a:t>
            </a:r>
            <a:r>
              <a:rPr lang="ru-RU" altLang="uk-UA" dirty="0"/>
              <a:t>: </a:t>
            </a:r>
            <a:r>
              <a:rPr lang="el-GR" altLang="uk-UA" dirty="0"/>
              <a:t>ρ = 0,7 </a:t>
            </a:r>
            <a:r>
              <a:rPr lang="ru-RU" altLang="uk-UA" dirty="0"/>
              <a:t>кг/м³ (</a:t>
            </a:r>
            <a:r>
              <a:rPr lang="ru-RU" altLang="uk-UA" dirty="0" err="1"/>
              <a:t>сухий</a:t>
            </a:r>
            <a:r>
              <a:rPr lang="ru-RU" altLang="uk-UA" dirty="0"/>
              <a:t> </a:t>
            </a:r>
            <a:r>
              <a:rPr lang="ru-RU" altLang="uk-UA" dirty="0" err="1"/>
              <a:t>газоподібний</a:t>
            </a:r>
            <a:r>
              <a:rPr lang="ru-RU" altLang="uk-UA" dirty="0"/>
              <a:t>) </a:t>
            </a:r>
            <a:r>
              <a:rPr lang="ru-RU" altLang="uk-UA" dirty="0" err="1"/>
              <a:t>або</a:t>
            </a:r>
            <a:r>
              <a:rPr lang="ru-RU" altLang="uk-UA" dirty="0"/>
              <a:t> 400 кг/м³ </a:t>
            </a:r>
            <a:r>
              <a:rPr lang="ru-RU" altLang="uk-UA" dirty="0" err="1"/>
              <a:t>рідкий</a:t>
            </a:r>
            <a:endParaRPr lang="ru-RU" altLang="uk-UA" dirty="0"/>
          </a:p>
          <a:p>
            <a:r>
              <a:rPr lang="ru-RU" altLang="uk-UA" dirty="0" smtClean="0"/>
              <a:t>-Температура </a:t>
            </a:r>
            <a:r>
              <a:rPr lang="ru-RU" altLang="uk-UA" dirty="0" err="1"/>
              <a:t>займання</a:t>
            </a:r>
            <a:r>
              <a:rPr lang="ru-RU" altLang="uk-UA" dirty="0"/>
              <a:t>: </a:t>
            </a:r>
            <a:r>
              <a:rPr lang="en-US" altLang="uk-UA" dirty="0"/>
              <a:t>t = 650 °C</a:t>
            </a:r>
          </a:p>
          <a:p>
            <a:r>
              <a:rPr lang="en-US" altLang="uk-UA" dirty="0" smtClean="0"/>
              <a:t>-</a:t>
            </a:r>
            <a:r>
              <a:rPr lang="ru-RU" altLang="uk-UA" dirty="0" smtClean="0"/>
              <a:t>Теплота </a:t>
            </a:r>
            <a:r>
              <a:rPr lang="ru-RU" altLang="uk-UA" dirty="0" err="1"/>
              <a:t>згоряння</a:t>
            </a:r>
            <a:r>
              <a:rPr lang="ru-RU" altLang="uk-UA" dirty="0"/>
              <a:t>: 16 — 34 МДж/м³ (для </a:t>
            </a:r>
            <a:r>
              <a:rPr lang="ru-RU" altLang="uk-UA" dirty="0" err="1"/>
              <a:t>газоподібного</a:t>
            </a:r>
            <a:r>
              <a:rPr lang="ru-RU" altLang="uk-UA" dirty="0"/>
              <a:t>)</a:t>
            </a:r>
          </a:p>
          <a:p>
            <a:r>
              <a:rPr lang="ru-RU" altLang="uk-UA" dirty="0" smtClean="0"/>
              <a:t>-</a:t>
            </a:r>
            <a:r>
              <a:rPr lang="ru-RU" altLang="uk-UA" dirty="0" err="1" smtClean="0"/>
              <a:t>Октанове</a:t>
            </a:r>
            <a:r>
              <a:rPr lang="ru-RU" altLang="uk-UA" dirty="0" smtClean="0"/>
              <a:t> </a:t>
            </a:r>
            <a:r>
              <a:rPr lang="ru-RU" altLang="uk-UA" dirty="0"/>
              <a:t>число при </a:t>
            </a:r>
            <a:r>
              <a:rPr lang="ru-RU" altLang="uk-UA" dirty="0" err="1"/>
              <a:t>використанні</a:t>
            </a:r>
            <a:r>
              <a:rPr lang="ru-RU" altLang="uk-UA" dirty="0"/>
              <a:t> на </a:t>
            </a:r>
            <a:r>
              <a:rPr lang="ru-RU" altLang="uk-UA" dirty="0" err="1"/>
              <a:t>двигунах</a:t>
            </a:r>
            <a:r>
              <a:rPr lang="ru-RU" altLang="uk-UA" dirty="0"/>
              <a:t> </a:t>
            </a:r>
            <a:r>
              <a:rPr lang="ru-RU" altLang="uk-UA" dirty="0" err="1"/>
              <a:t>згоряння</a:t>
            </a:r>
            <a:r>
              <a:rPr lang="ru-RU" altLang="uk-UA" dirty="0"/>
              <a:t>: 120 — 130</a:t>
            </a:r>
          </a:p>
          <a:p>
            <a:pPr>
              <a:buFont typeface="Wingdings" panose="05000000000000000000" pitchFamily="2" charset="2"/>
              <a:buChar char="q"/>
            </a:pPr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916832"/>
            <a:ext cx="3929259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13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Тотошка\Desktop\article621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30911">
            <a:off x="4816211" y="3066801"/>
            <a:ext cx="3426092" cy="2742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60516" y="836712"/>
            <a:ext cx="410445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altLang="uk-UA" sz="2800" dirty="0"/>
              <a:t>Природний газ знаходиться в землі на глибині від 1000 метрів до декількох кілометрів</a:t>
            </a:r>
            <a:r>
              <a:rPr lang="uk-UA" altLang="uk-UA" sz="2800" dirty="0" smtClean="0"/>
              <a:t>.</a:t>
            </a:r>
            <a:r>
              <a:rPr lang="uk-UA" altLang="uk-UA" sz="2800" dirty="0"/>
              <a:t> Газ добувають з надр землі за допомогою свердловин. Шпари намагаються розмістити рівномірно по всій території </a:t>
            </a:r>
            <a:r>
              <a:rPr lang="uk-UA" altLang="uk-UA" sz="2800" dirty="0" smtClean="0"/>
              <a:t>родовища.</a:t>
            </a:r>
            <a:endParaRPr lang="uk-UA" altLang="uk-UA" sz="2800" dirty="0"/>
          </a:p>
          <a:p>
            <a:endParaRPr lang="uk-UA" altLang="uk-UA" dirty="0"/>
          </a:p>
        </p:txBody>
      </p:sp>
    </p:spTree>
    <p:extLst>
      <p:ext uri="{BB962C8B-B14F-4D97-AF65-F5344CB8AC3E}">
        <p14:creationId xmlns:p14="http://schemas.microsoft.com/office/powerpoint/2010/main" val="133859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отошка\Desktop\38343420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84984"/>
            <a:ext cx="5027372" cy="3363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15616" y="836712"/>
            <a:ext cx="7128793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altLang="uk-UA" sz="2800" dirty="0"/>
              <a:t>В даний час основним видом транспорту є трубопровідний. Газ під тиском, як правило, до 75 </a:t>
            </a:r>
            <a:r>
              <a:rPr lang="uk-UA" altLang="uk-UA" sz="2800" dirty="0" err="1"/>
              <a:t>атмосфер</a:t>
            </a:r>
            <a:r>
              <a:rPr lang="uk-UA" altLang="uk-UA" sz="2800" dirty="0"/>
              <a:t> (кгс/см2) рухається по трубах діаметром до 1420 мм.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0393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Тотошка\Desktop\p_62093_1_gallery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5511"/>
            <a:ext cx="4536504" cy="3296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11560" y="3645024"/>
            <a:ext cx="813690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altLang="uk-UA" sz="2800" dirty="0"/>
              <a:t>Газопроводи великого діаметру, призначені для транспортування газу на великі відстані, називаються магістральними.</a:t>
            </a:r>
          </a:p>
          <a:p>
            <a:r>
              <a:rPr lang="uk-UA" altLang="uk-UA" sz="2800" dirty="0"/>
              <a:t> Загальна довжина магістральних газопроводів в Україні становить 35,6 </a:t>
            </a:r>
            <a:r>
              <a:rPr lang="uk-UA" altLang="uk-UA" sz="2800" dirty="0" err="1"/>
              <a:t>тис.км</a:t>
            </a:r>
            <a:r>
              <a:rPr lang="uk-UA" alt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215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46237"/>
            <a:ext cx="4042792" cy="452628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altLang="uk-UA" dirty="0"/>
              <a:t>Крім трубопровідного транспорту використовують спеціальні танкери — газовози. Це спеціальні кораблі, на яких газ перевозиться в стиснутому або скрапленому стані при визначених термобаричних умовах. </a:t>
            </a:r>
          </a:p>
          <a:p>
            <a:endParaRPr lang="uk-UA" dirty="0"/>
          </a:p>
        </p:txBody>
      </p:sp>
      <p:pic>
        <p:nvPicPr>
          <p:cNvPr id="5" name="Picture 2" descr="C:\Users\Тотошка\Desktop\Methanier_aspher_LNGRIVE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980728"/>
            <a:ext cx="4327202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224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46237"/>
            <a:ext cx="3970784" cy="45262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altLang="uk-UA" dirty="0"/>
              <a:t>Природний газ широко використовується в хімічній промисловості як вихідна сировина . Також використовується як пальне, для опалення житлових будинків, паливо для машин, електростанцій і ін. </a:t>
            </a: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Picture 2" descr="C:\Users\Тотошка\Desktop\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053" y="548680"/>
            <a:ext cx="3803575" cy="2494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&amp;Zcy;&amp;acy;&amp;pcy;&amp;rcy;&amp;acy;&amp;vcy;&amp;kcy;&amp;a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806" y="3296352"/>
            <a:ext cx="3842343" cy="2868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684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варня">
  <a:themeElements>
    <a:clrScheme name="Ливарн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варн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варн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59</TotalTime>
  <Words>164</Words>
  <Application>Microsoft Office PowerPoint</Application>
  <PresentationFormat>Екран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1" baseType="lpstr">
      <vt:lpstr>Ливарня</vt:lpstr>
      <vt:lpstr>Природній газ</vt:lpstr>
      <vt:lpstr>Природний газ  — суміш газів, що утворилася в надрах землі при анаеробному розклада-нні органічних речовин. Це суміш газоподібних вуглеводнів (метану, етану, пропану, бутану тощо), що утворюється в земній корі та широко використовується як високоекономічне паливо на електростанціях.</vt:lpstr>
      <vt:lpstr>Хімічний склад  природнього газу:</vt:lpstr>
      <vt:lpstr>Властивості  природнього газу: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Природній газ</dc:title>
  <dc:creator>Sara Yasmeen (Wipro Technologies)</dc:creator>
  <cp:lastModifiedBy>Brody</cp:lastModifiedBy>
  <cp:revision>4</cp:revision>
  <dcterms:created xsi:type="dcterms:W3CDTF">2010-02-23T11:30:32Z</dcterms:created>
  <dcterms:modified xsi:type="dcterms:W3CDTF">2013-11-04T16:23:14Z</dcterms:modified>
</cp:coreProperties>
</file>