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C0D-E926-4E31-A148-C3C959F630D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917BC11-FEFE-431D-9AC7-FEF7DC21F0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C0D-E926-4E31-A148-C3C959F630D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BC11-FEFE-431D-9AC7-FEF7DC21F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C0D-E926-4E31-A148-C3C959F630D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BC11-FEFE-431D-9AC7-FEF7DC21F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C0D-E926-4E31-A148-C3C959F630D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BC11-FEFE-431D-9AC7-FEF7DC21F0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C0D-E926-4E31-A148-C3C959F630D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917BC11-FEFE-431D-9AC7-FEF7DC21F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C0D-E926-4E31-A148-C3C959F630D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BC11-FEFE-431D-9AC7-FEF7DC21F0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C0D-E926-4E31-A148-C3C959F630D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BC11-FEFE-431D-9AC7-FEF7DC21F0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C0D-E926-4E31-A148-C3C959F630D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BC11-FEFE-431D-9AC7-FEF7DC21F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C0D-E926-4E31-A148-C3C959F630D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BC11-FEFE-431D-9AC7-FEF7DC21F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C0D-E926-4E31-A148-C3C959F630D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BC11-FEFE-431D-9AC7-FEF7DC21F0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C0D-E926-4E31-A148-C3C959F630D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917BC11-FEFE-431D-9AC7-FEF7DC21F0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793BC0D-E926-4E31-A148-C3C959F630D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917BC11-FEFE-431D-9AC7-FEF7DC21F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5%D0%A5" TargetMode="External"/><Relationship Id="rId3" Type="http://schemas.openxmlformats.org/officeDocument/2006/relationships/hyperlink" Target="http://uk.wikipedia.org/wiki/%D0%97%D0%B0%D1%85%D1%96%D0%B4%D0%BD%D0%B8%D0%B9_%D0%BD%D0%B0%D1%84%D1%82%D0%BE%D0%B3%D0%B0%D0%B7%D0%BE%D0%BD%D0%BE%D1%81%D0%BD%D0%B8%D0%B9_%D1%80%D0%B5%D0%B3%D1%96%D0%BE%D0%BD_%D0%A3%D0%BA%D1%80%D0%B0%D1%97%D0%BD%D0%B8" TargetMode="External"/><Relationship Id="rId7" Type="http://schemas.openxmlformats.org/officeDocument/2006/relationships/hyperlink" Target="http://uk.wikipedia.org/wiki/%D0%90%D0%B7%D0%BE%D0%B2%D1%81%D1%8C%D0%BA%D0%B5_%D0%BC%D0%BE%D1%80%D0%B5" TargetMode="External"/><Relationship Id="rId2" Type="http://schemas.openxmlformats.org/officeDocument/2006/relationships/hyperlink" Target="http://uk.wikipedia.org/wiki/%D0%A3%D0%BA%D1%80%D0%B0%D1%97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7%D0%BE%D1%80%D0%BD%D0%B5_%D0%BC%D0%BE%D1%80%D0%B5" TargetMode="External"/><Relationship Id="rId5" Type="http://schemas.openxmlformats.org/officeDocument/2006/relationships/hyperlink" Target="http://uk.wikipedia.org/wiki/%D0%A8%D0%B5%D0%BB%D1%8C%D1%84" TargetMode="External"/><Relationship Id="rId4" Type="http://schemas.openxmlformats.org/officeDocument/2006/relationships/hyperlink" Target="http://uk.wikipedia.org/wiki/%D0%A1%D1%85%D1%96%D0%B4%D0%BD%D0%B8%D0%B9_%D0%BD%D0%B0%D1%84%D1%82%D0%BE%D0%B3%D0%B0%D0%B7%D0%BE%D0%BD%D0%BE%D1%81%D0%BD%D0%B8%D0%B9_%D1%80%D0%B5%D0%B3%D1%96%D0%BE%D0%BD_%D0%A3%D0%BA%D1%80%D0%B0%D1%97%D0%BD%D0%B8" TargetMode="External"/><Relationship Id="rId9" Type="http://schemas.openxmlformats.org/officeDocument/2006/relationships/hyperlink" Target="http://uk.wikipedia.org/wiki/%D0%9A%D0%BE%D0%BD%D0%B4%D0%B5%D0%BD%D1%81%D0%B0%D1%82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1%96%D1%80%D0%BA%D0%B0" TargetMode="External"/><Relationship Id="rId13" Type="http://schemas.openxmlformats.org/officeDocument/2006/relationships/hyperlink" Target="http://uk.wikipedia.org/wiki/%D0%9C%D0%B0%D1%81%D1%82%D0%B8%D0%BB%D0%BE" TargetMode="External"/><Relationship Id="rId3" Type="http://schemas.openxmlformats.org/officeDocument/2006/relationships/hyperlink" Target="http://uk.wikipedia.org/wiki/%D0%A1%D1%83%D0%BC%D1%96%D1%88" TargetMode="External"/><Relationship Id="rId7" Type="http://schemas.openxmlformats.org/officeDocument/2006/relationships/hyperlink" Target="http://uk.wikipedia.org/wiki/%D0%92%D0%BE%D0%B4%D0%B5%D0%BD%D1%8C" TargetMode="External"/><Relationship Id="rId12" Type="http://schemas.openxmlformats.org/officeDocument/2006/relationships/hyperlink" Target="http://uk.wikipedia.org/wiki/%D0%9F%D0%B0%D0%BB%D0%B8%D0%B2%D0%BE" TargetMode="External"/><Relationship Id="rId2" Type="http://schemas.openxmlformats.org/officeDocument/2006/relationships/hyperlink" Target="http://uk.wikipedia.org/wiki/%D0%9A%D0%BE%D1%80%D0%B8%D1%81%D0%BD%D0%B0_%D0%BA%D0%BE%D0%BF%D0%B0%D0%BB%D0%B8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2%D1%83%D0%B3%D0%BB%D0%B5%D1%86%D1%8C" TargetMode="External"/><Relationship Id="rId11" Type="http://schemas.openxmlformats.org/officeDocument/2006/relationships/hyperlink" Target="http://uk.wikipedia.org/wiki/%D0%93%D1%83%D1%81%D1%82%D0%B8%D0%BD%D0%B0" TargetMode="External"/><Relationship Id="rId5" Type="http://schemas.openxmlformats.org/officeDocument/2006/relationships/hyperlink" Target="http://uk.wikipedia.org/wiki/%D0%A0%D1%96%D0%B4%D0%B8%D0%BD%D0%B0" TargetMode="External"/><Relationship Id="rId10" Type="http://schemas.openxmlformats.org/officeDocument/2006/relationships/hyperlink" Target="http://uk.wikipedia.org/wiki/%D0%90%D0%B7%D0%BE%D1%82" TargetMode="External"/><Relationship Id="rId4" Type="http://schemas.openxmlformats.org/officeDocument/2006/relationships/hyperlink" Target="http://uk.wikipedia.org/wiki/%D0%92%D1%83%D0%B3%D0%BB%D0%B5%D0%B2%D0%BE%D0%B4%D0%BD%D1%96" TargetMode="External"/><Relationship Id="rId9" Type="http://schemas.openxmlformats.org/officeDocument/2006/relationships/hyperlink" Target="http://uk.wikipedia.org/wiki/%D0%9A%D0%B8%D1%81%D0%B5%D0%BD%D1%8C" TargetMode="External"/><Relationship Id="rId14" Type="http://schemas.openxmlformats.org/officeDocument/2006/relationships/hyperlink" Target="http://uk.wikipedia.org/wiki/%D0%A1%D0%B8%D1%80%D0%BE%D0%B2%D0%B8%D0%BD%D0%B0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1%D0%BE%D1%80%D0%B8%D1%81%D0%BB%D0%B0%D0%B2" TargetMode="External"/><Relationship Id="rId3" Type="http://schemas.openxmlformats.org/officeDocument/2006/relationships/hyperlink" Target="http://uk.wikipedia.org/wiki/%D0%9D%D0%B0%D1%84%D1%82%D0%B0" TargetMode="External"/><Relationship Id="rId7" Type="http://schemas.openxmlformats.org/officeDocument/2006/relationships/hyperlink" Target="http://uk.wikipedia.org/wiki/1861" TargetMode="External"/><Relationship Id="rId2" Type="http://schemas.openxmlformats.org/officeDocument/2006/relationships/hyperlink" Target="http://uk.wikipedia.org/wiki/%D0%A2%D0%B5%D1%85%D0%BD%D0%BE%D0%BB%D0%BE%D0%B3%D1%96%D1%87%D0%BD%D0%B8%D0%B9_%D0%BF%D1%80%D0%BE%D1%86%D0%B5%D1%8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853" TargetMode="External"/><Relationship Id="rId5" Type="http://schemas.openxmlformats.org/officeDocument/2006/relationships/hyperlink" Target="http://uk.wikipedia.org/wiki/%D0%93%D0%B0%D0%BB%D0%B8%D1%87%D0%B8%D0%BD%D0%B0" TargetMode="External"/><Relationship Id="rId4" Type="http://schemas.openxmlformats.org/officeDocument/2006/relationships/hyperlink" Target="http://uk.wikipedia.org/wiki/%D0%A3%D0%BA%D1%80%D0%B0%D1%97%D0%BD%D0%B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 учениця 11 Б класу</a:t>
            </a:r>
          </a:p>
          <a:p>
            <a:r>
              <a:rPr lang="uk-UA" dirty="0" err="1" smtClean="0"/>
              <a:t>Кандибка</a:t>
            </a:r>
            <a:r>
              <a:rPr lang="uk-UA" dirty="0" smtClean="0"/>
              <a:t> Ольга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Нафта, сланцевий газ, екологія середовища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507288" cy="51125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території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Україна"/>
              </a:rPr>
              <a:t>України</a:t>
            </a:r>
            <a:r>
              <a:rPr lang="ru-RU" dirty="0" smtClean="0"/>
              <a:t> </a:t>
            </a:r>
            <a:r>
              <a:rPr lang="ru-RU" dirty="0" err="1" smtClean="0"/>
              <a:t>поклади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у </a:t>
            </a:r>
            <a:r>
              <a:rPr lang="ru-RU" dirty="0" err="1" smtClean="0">
                <a:hlinkClick r:id="rId3" tooltip="Західний нафтогазоносний регіон України"/>
              </a:rPr>
              <a:t>Передкарпатті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Східний нафтогазоносний регіон України"/>
              </a:rPr>
              <a:t>Дніпровсько-Донецькій</a:t>
            </a:r>
            <a:r>
              <a:rPr lang="ru-RU" dirty="0" smtClean="0"/>
              <a:t> областях та на </a:t>
            </a:r>
            <a:r>
              <a:rPr lang="ru-RU" dirty="0" err="1" smtClean="0">
                <a:hlinkClick r:id="rId5" tooltip="Шельф"/>
              </a:rPr>
              <a:t>шельфі</a:t>
            </a:r>
            <a:r>
              <a:rPr lang="ru-RU" dirty="0" smtClean="0"/>
              <a:t> </a:t>
            </a:r>
            <a:r>
              <a:rPr lang="ru-RU" dirty="0" smtClean="0">
                <a:hlinkClick r:id="rId6" tooltip="Чорне море"/>
              </a:rPr>
              <a:t>Чорного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>
                <a:hlinkClick r:id="rId7" tooltip="Азовське море"/>
              </a:rPr>
              <a:t>Азовського</a:t>
            </a:r>
            <a:r>
              <a:rPr lang="ru-RU" dirty="0" smtClean="0"/>
              <a:t> </a:t>
            </a:r>
            <a:r>
              <a:rPr lang="ru-RU" dirty="0" err="1" smtClean="0"/>
              <a:t>морів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(за </a:t>
            </a:r>
            <a:r>
              <a:rPr lang="ru-RU" dirty="0" err="1" smtClean="0"/>
              <a:t>деякими</a:t>
            </a:r>
            <a:r>
              <a:rPr lang="ru-RU" dirty="0" smtClean="0"/>
              <a:t> </a:t>
            </a:r>
            <a:r>
              <a:rPr lang="ru-RU" dirty="0" err="1" smtClean="0"/>
              <a:t>даними</a:t>
            </a:r>
            <a:r>
              <a:rPr lang="ru-RU" dirty="0" smtClean="0"/>
              <a:t> тут </a:t>
            </a:r>
            <a:r>
              <a:rPr lang="ru-RU" dirty="0" err="1" smtClean="0"/>
              <a:t>найбільші</a:t>
            </a:r>
            <a:r>
              <a:rPr lang="ru-RU" dirty="0" smtClean="0"/>
              <a:t> — 3 </a:t>
            </a:r>
            <a:r>
              <a:rPr lang="ru-RU" dirty="0" err="1" smtClean="0"/>
              <a:t>трильйони</a:t>
            </a:r>
            <a:r>
              <a:rPr lang="ru-RU" dirty="0" smtClean="0"/>
              <a:t> </a:t>
            </a:r>
            <a:r>
              <a:rPr lang="ru-RU" dirty="0" err="1" smtClean="0"/>
              <a:t>умовних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ru-RU" dirty="0" smtClean="0"/>
              <a:t> газу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, 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 — 25-30%).</a:t>
            </a:r>
            <a:br>
              <a:rPr lang="ru-RU" dirty="0" smtClean="0"/>
            </a:br>
            <a:r>
              <a:rPr lang="ru-RU" dirty="0" smtClean="0"/>
              <a:t>Станом на </a:t>
            </a:r>
            <a:r>
              <a:rPr lang="ru-RU" dirty="0" err="1" smtClean="0"/>
              <a:t>кінець</a:t>
            </a:r>
            <a:r>
              <a:rPr lang="ru-RU" dirty="0" smtClean="0"/>
              <a:t> </a:t>
            </a:r>
            <a:r>
              <a:rPr lang="ru-RU" dirty="0" smtClean="0">
                <a:hlinkClick r:id="rId8" tooltip="ХХ"/>
              </a:rPr>
              <a:t>ХХ</a:t>
            </a:r>
            <a:r>
              <a:rPr lang="ru-RU" dirty="0" smtClean="0"/>
              <a:t> ст. </a:t>
            </a:r>
            <a:r>
              <a:rPr lang="ru-RU" dirty="0" err="1" smtClean="0"/>
              <a:t>початкові</a:t>
            </a:r>
            <a:r>
              <a:rPr lang="ru-RU" dirty="0" smtClean="0"/>
              <a:t> </a:t>
            </a:r>
            <a:r>
              <a:rPr lang="ru-RU" dirty="0" err="1" smtClean="0"/>
              <a:t>потенційні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оцінювалися</a:t>
            </a:r>
            <a:r>
              <a:rPr lang="ru-RU" dirty="0" smtClean="0"/>
              <a:t> в 1,33 </a:t>
            </a:r>
            <a:r>
              <a:rPr lang="ru-RU" dirty="0" err="1" smtClean="0"/>
              <a:t>млрд</a:t>
            </a:r>
            <a:r>
              <a:rPr lang="ru-RU" dirty="0" smtClean="0"/>
              <a:t> т, а газового конденсату — 376,2 </a:t>
            </a:r>
            <a:r>
              <a:rPr lang="ru-RU" dirty="0" err="1" smtClean="0"/>
              <a:t>млн</a:t>
            </a:r>
            <a:r>
              <a:rPr lang="ru-RU" dirty="0" smtClean="0"/>
              <a:t> т. </a:t>
            </a:r>
            <a:r>
              <a:rPr lang="ru-RU" dirty="0" err="1" smtClean="0"/>
              <a:t>Державним</a:t>
            </a:r>
            <a:r>
              <a:rPr lang="ru-RU" dirty="0" smtClean="0"/>
              <a:t> балансом </a:t>
            </a:r>
            <a:r>
              <a:rPr lang="ru-RU" dirty="0" err="1" smtClean="0"/>
              <a:t>враховано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130 </a:t>
            </a:r>
            <a:r>
              <a:rPr lang="ru-RU" dirty="0" err="1" smtClean="0"/>
              <a:t>родовищ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151 </a:t>
            </a:r>
            <a:r>
              <a:rPr lang="ru-RU" dirty="0" err="1" smtClean="0"/>
              <a:t>газового</a:t>
            </a:r>
            <a:r>
              <a:rPr lang="ru-RU" dirty="0" err="1" smtClean="0">
                <a:hlinkClick r:id="rId9" tooltip="Конденсат"/>
              </a:rPr>
              <a:t>конденсату</a:t>
            </a:r>
            <a:r>
              <a:rPr lang="ru-RU" dirty="0" smtClean="0"/>
              <a:t>. </a:t>
            </a:r>
            <a:r>
              <a:rPr lang="ru-RU" dirty="0" err="1" smtClean="0"/>
              <a:t>Розвіданість</a:t>
            </a:r>
            <a:r>
              <a:rPr lang="ru-RU" dirty="0" smtClean="0"/>
              <a:t> </a:t>
            </a:r>
            <a:r>
              <a:rPr lang="ru-RU" dirty="0" err="1" smtClean="0"/>
              <a:t>початкових</a:t>
            </a:r>
            <a:r>
              <a:rPr lang="ru-RU" dirty="0" smtClean="0"/>
              <a:t> </a:t>
            </a:r>
            <a:r>
              <a:rPr lang="ru-RU" dirty="0" err="1" smtClean="0"/>
              <a:t>потенційних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становить 33,0%, газового конденсату — 37,0%, а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виробленості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21,6% та 15,9%.</a:t>
            </a:r>
          </a:p>
          <a:p>
            <a:pPr>
              <a:buNone/>
            </a:pPr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10-12% </a:t>
            </a:r>
            <a:r>
              <a:rPr lang="ru-RU" dirty="0" err="1" smtClean="0"/>
              <a:t>забезпечена</a:t>
            </a:r>
            <a:r>
              <a:rPr lang="ru-RU" dirty="0" smtClean="0"/>
              <a:t> </a:t>
            </a:r>
            <a:r>
              <a:rPr lang="ru-RU" dirty="0" err="1" smtClean="0"/>
              <a:t>нафтою</a:t>
            </a:r>
            <a:r>
              <a:rPr lang="ru-RU" dirty="0" smtClean="0"/>
              <a:t> </a:t>
            </a:r>
            <a:r>
              <a:rPr lang="ru-RU" dirty="0" err="1" smtClean="0"/>
              <a:t>власного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60648"/>
            <a:ext cx="81369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Нафта в Україні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qclub.org.ua/i/energy_resources/oil-development-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8496944" cy="59466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640960" cy="525658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За складом</a:t>
            </a:r>
            <a:r>
              <a:rPr lang="ru-RU" dirty="0" smtClean="0"/>
              <a:t> </a:t>
            </a:r>
            <a:r>
              <a:rPr lang="ru-RU" dirty="0" err="1" smtClean="0"/>
              <a:t>дистилятної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ділять</a:t>
            </a:r>
            <a:r>
              <a:rPr lang="ru-RU" dirty="0" smtClean="0"/>
              <a:t> на </a:t>
            </a:r>
            <a:r>
              <a:rPr lang="ru-RU" dirty="0" err="1" smtClean="0"/>
              <a:t>п'ять</a:t>
            </a:r>
            <a:r>
              <a:rPr lang="ru-RU" dirty="0" smtClean="0"/>
              <a:t> </a:t>
            </a:r>
            <a:r>
              <a:rPr lang="ru-RU" dirty="0" err="1" smtClean="0"/>
              <a:t>класів</a:t>
            </a:r>
            <a:r>
              <a:rPr lang="ru-RU" dirty="0" smtClean="0"/>
              <a:t>: </a:t>
            </a:r>
            <a:r>
              <a:rPr lang="ru-RU" dirty="0" err="1" smtClean="0"/>
              <a:t>метанова</a:t>
            </a:r>
            <a:r>
              <a:rPr lang="ru-RU" dirty="0" smtClean="0"/>
              <a:t>, </a:t>
            </a:r>
            <a:r>
              <a:rPr lang="ru-RU" dirty="0" err="1" smtClean="0"/>
              <a:t>метано-нафтенова</a:t>
            </a:r>
            <a:r>
              <a:rPr lang="ru-RU" dirty="0" smtClean="0"/>
              <a:t>, </a:t>
            </a:r>
            <a:r>
              <a:rPr lang="ru-RU" dirty="0" err="1" smtClean="0"/>
              <a:t>нафтенова</a:t>
            </a:r>
            <a:r>
              <a:rPr lang="ru-RU" dirty="0" smtClean="0"/>
              <a:t>, </a:t>
            </a:r>
            <a:r>
              <a:rPr lang="ru-RU" dirty="0" err="1" smtClean="0"/>
              <a:t>метано-нафтено-ароматична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нафтено-ароматична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За </a:t>
            </a:r>
            <a:r>
              <a:rPr lang="ru-RU" b="1" dirty="0" err="1" smtClean="0"/>
              <a:t>вмістом</a:t>
            </a:r>
            <a:r>
              <a:rPr lang="ru-RU" b="1" dirty="0" smtClean="0"/>
              <a:t> </a:t>
            </a:r>
            <a:r>
              <a:rPr lang="ru-RU" b="1" dirty="0" err="1" smtClean="0"/>
              <a:t>сірки</a:t>
            </a:r>
            <a:r>
              <a:rPr lang="ru-RU" dirty="0" smtClean="0"/>
              <a:t> </a:t>
            </a:r>
            <a:r>
              <a:rPr lang="ru-RU" dirty="0" err="1" smtClean="0"/>
              <a:t>нафту</a:t>
            </a:r>
            <a:r>
              <a:rPr lang="ru-RU" dirty="0" smtClean="0"/>
              <a:t> </a:t>
            </a:r>
            <a:r>
              <a:rPr lang="ru-RU" dirty="0" err="1" smtClean="0"/>
              <a:t>ділять</a:t>
            </a:r>
            <a:r>
              <a:rPr lang="ru-RU" dirty="0" smtClean="0"/>
              <a:t> на </a:t>
            </a:r>
            <a:r>
              <a:rPr lang="ru-RU" dirty="0" err="1" smtClean="0"/>
              <a:t>малосірчисту</a:t>
            </a:r>
            <a:r>
              <a:rPr lang="ru-RU" dirty="0" smtClean="0"/>
              <a:t> (до 0,5%), </a:t>
            </a:r>
            <a:r>
              <a:rPr lang="ru-RU" dirty="0" err="1" smtClean="0"/>
              <a:t>сірчисту</a:t>
            </a:r>
            <a:r>
              <a:rPr lang="ru-RU" dirty="0" smtClean="0"/>
              <a:t> (0,5-2%)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високосірчисту</a:t>
            </a:r>
            <a:r>
              <a:rPr lang="ru-RU" dirty="0" smtClean="0"/>
              <a:t> (</a:t>
            </a:r>
            <a:r>
              <a:rPr lang="ru-RU" dirty="0" err="1" smtClean="0"/>
              <a:t>понад</a:t>
            </a:r>
            <a:r>
              <a:rPr lang="ru-RU" dirty="0" smtClean="0"/>
              <a:t> 2%).</a:t>
            </a:r>
          </a:p>
          <a:p>
            <a:r>
              <a:rPr lang="ru-RU" b="1" dirty="0" smtClean="0"/>
              <a:t>За </a:t>
            </a:r>
            <a:r>
              <a:rPr lang="ru-RU" b="1" dirty="0" err="1" smtClean="0"/>
              <a:t>вмістом</a:t>
            </a:r>
            <a:r>
              <a:rPr lang="ru-RU" b="1" dirty="0" smtClean="0"/>
              <a:t> </a:t>
            </a:r>
            <a:r>
              <a:rPr lang="ru-RU" b="1" dirty="0" err="1" smtClean="0"/>
              <a:t>фракцій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википають</a:t>
            </a:r>
            <a:r>
              <a:rPr lang="ru-RU" b="1" dirty="0" smtClean="0"/>
              <a:t> при </a:t>
            </a:r>
            <a:r>
              <a:rPr lang="ru-RU" b="1" dirty="0" err="1" smtClean="0"/>
              <a:t>перегонці</a:t>
            </a:r>
            <a:r>
              <a:rPr lang="ru-RU" b="1" dirty="0" smtClean="0"/>
              <a:t> до </a:t>
            </a:r>
            <a:r>
              <a:rPr lang="ru-RU" b="1" dirty="0" err="1" smtClean="0"/>
              <a:t>температури</a:t>
            </a:r>
            <a:r>
              <a:rPr lang="ru-RU" b="1" dirty="0" smtClean="0"/>
              <a:t> 350°С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ділять</a:t>
            </a:r>
            <a:r>
              <a:rPr lang="ru-RU" dirty="0" smtClean="0"/>
              <a:t> на </a:t>
            </a:r>
            <a:r>
              <a:rPr lang="ru-RU" dirty="0" err="1" smtClean="0"/>
              <a:t>типи</a:t>
            </a:r>
            <a:r>
              <a:rPr lang="ru-RU" dirty="0" smtClean="0"/>
              <a:t>: Т1 (</a:t>
            </a:r>
            <a:r>
              <a:rPr lang="ru-RU" dirty="0" err="1" smtClean="0"/>
              <a:t>понад</a:t>
            </a:r>
            <a:r>
              <a:rPr lang="ru-RU" dirty="0" smtClean="0"/>
              <a:t> 45%), Т2 (30-45%), Т3 (</a:t>
            </a:r>
            <a:r>
              <a:rPr lang="ru-RU" dirty="0" err="1" smtClean="0"/>
              <a:t>менше</a:t>
            </a:r>
            <a:r>
              <a:rPr lang="ru-RU" dirty="0" smtClean="0"/>
              <a:t> 30%).</a:t>
            </a:r>
          </a:p>
          <a:p>
            <a:r>
              <a:rPr lang="ru-RU" b="1" dirty="0" smtClean="0"/>
              <a:t>За </a:t>
            </a:r>
            <a:r>
              <a:rPr lang="ru-RU" b="1" dirty="0" err="1" smtClean="0"/>
              <a:t>вмістом</a:t>
            </a:r>
            <a:r>
              <a:rPr lang="ru-RU" b="1" dirty="0" smtClean="0"/>
              <a:t> </a:t>
            </a:r>
            <a:r>
              <a:rPr lang="ru-RU" b="1" dirty="0" err="1" smtClean="0"/>
              <a:t>базових</a:t>
            </a:r>
            <a:r>
              <a:rPr lang="ru-RU" b="1" dirty="0" smtClean="0"/>
              <a:t> </a:t>
            </a:r>
            <a:r>
              <a:rPr lang="ru-RU" b="1" dirty="0" err="1" smtClean="0"/>
              <a:t>мастил</a:t>
            </a:r>
            <a:r>
              <a:rPr lang="ru-RU" dirty="0" smtClean="0"/>
              <a:t> 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ділять</a:t>
            </a:r>
            <a:r>
              <a:rPr lang="ru-RU" dirty="0" smtClean="0"/>
              <a:t> на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: М1 (</a:t>
            </a:r>
            <a:r>
              <a:rPr lang="ru-RU" dirty="0" err="1" smtClean="0"/>
              <a:t>понад</a:t>
            </a:r>
            <a:r>
              <a:rPr lang="ru-RU" dirty="0" smtClean="0"/>
              <a:t> 25%), М2 (20-25%), М3 (15-20%) </a:t>
            </a:r>
            <a:r>
              <a:rPr lang="ru-RU" dirty="0" err="1" smtClean="0"/>
              <a:t>і</a:t>
            </a:r>
            <a:r>
              <a:rPr lang="ru-RU" dirty="0" smtClean="0"/>
              <a:t> М4 (</a:t>
            </a:r>
            <a:r>
              <a:rPr lang="ru-RU" dirty="0" err="1" smtClean="0"/>
              <a:t>менше</a:t>
            </a:r>
            <a:r>
              <a:rPr lang="ru-RU" dirty="0" smtClean="0"/>
              <a:t> 15%).</a:t>
            </a:r>
          </a:p>
          <a:p>
            <a:r>
              <a:rPr lang="ru-RU" b="1" dirty="0" smtClean="0"/>
              <a:t>За </a:t>
            </a:r>
            <a:r>
              <a:rPr lang="ru-RU" b="1" dirty="0" err="1" smtClean="0"/>
              <a:t>вмістом</a:t>
            </a:r>
            <a:r>
              <a:rPr lang="ru-RU" b="1" dirty="0" smtClean="0"/>
              <a:t> </a:t>
            </a:r>
            <a:r>
              <a:rPr lang="ru-RU" b="1" dirty="0" err="1" smtClean="0"/>
              <a:t>твердих</a:t>
            </a:r>
            <a:r>
              <a:rPr lang="ru-RU" b="1" dirty="0" smtClean="0"/>
              <a:t> </a:t>
            </a:r>
            <a:r>
              <a:rPr lang="ru-RU" b="1" dirty="0" err="1" smtClean="0"/>
              <a:t>парафінів</a:t>
            </a:r>
            <a:r>
              <a:rPr lang="ru-RU" dirty="0" smtClean="0"/>
              <a:t> 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ділять</a:t>
            </a:r>
            <a:r>
              <a:rPr lang="ru-RU" dirty="0" smtClean="0"/>
              <a:t> на три </a:t>
            </a:r>
            <a:r>
              <a:rPr lang="ru-RU" dirty="0" err="1" smtClean="0"/>
              <a:t>види</a:t>
            </a:r>
            <a:r>
              <a:rPr lang="ru-RU" dirty="0" smtClean="0"/>
              <a:t>: П1 (</a:t>
            </a:r>
            <a:r>
              <a:rPr lang="ru-RU" dirty="0" err="1" smtClean="0"/>
              <a:t>менше</a:t>
            </a:r>
            <a:r>
              <a:rPr lang="ru-RU" dirty="0" smtClean="0"/>
              <a:t> 1,5%), П2 (1,5-6%), П3 (</a:t>
            </a:r>
            <a:r>
              <a:rPr lang="ru-RU" dirty="0" err="1" smtClean="0"/>
              <a:t>понад</a:t>
            </a:r>
            <a:r>
              <a:rPr lang="ru-RU" dirty="0" smtClean="0"/>
              <a:t> 6%).</a:t>
            </a:r>
          </a:p>
          <a:p>
            <a:r>
              <a:rPr lang="ru-RU" b="1" dirty="0" smtClean="0"/>
              <a:t>За </a:t>
            </a:r>
            <a:r>
              <a:rPr lang="ru-RU" b="1" dirty="0" err="1" smtClean="0"/>
              <a:t>вмістом</a:t>
            </a:r>
            <a:r>
              <a:rPr lang="ru-RU" b="1" dirty="0" smtClean="0"/>
              <a:t> смол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асфальтенів</a:t>
            </a:r>
            <a:r>
              <a:rPr lang="ru-RU" dirty="0" smtClean="0"/>
              <a:t> </a:t>
            </a:r>
            <a:r>
              <a:rPr lang="ru-RU" dirty="0" err="1" smtClean="0"/>
              <a:t>нафту</a:t>
            </a:r>
            <a:r>
              <a:rPr lang="ru-RU" dirty="0" smtClean="0"/>
              <a:t> </a:t>
            </a:r>
            <a:r>
              <a:rPr lang="ru-RU" dirty="0" err="1" smtClean="0"/>
              <a:t>ділять</a:t>
            </a:r>
            <a:r>
              <a:rPr lang="ru-RU" dirty="0" smtClean="0"/>
              <a:t> на </a:t>
            </a:r>
            <a:r>
              <a:rPr lang="ru-RU" dirty="0" err="1" smtClean="0"/>
              <a:t>малосмолисту</a:t>
            </a:r>
            <a:r>
              <a:rPr lang="ru-RU" dirty="0" smtClean="0"/>
              <a:t> (до 10%), </a:t>
            </a:r>
            <a:r>
              <a:rPr lang="ru-RU" dirty="0" err="1" smtClean="0"/>
              <a:t>смолисту</a:t>
            </a:r>
            <a:r>
              <a:rPr lang="ru-RU" dirty="0" smtClean="0"/>
              <a:t> (10-20%)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високосмолисту</a:t>
            </a:r>
            <a:r>
              <a:rPr lang="ru-RU" dirty="0" smtClean="0"/>
              <a:t> (</a:t>
            </a:r>
            <a:r>
              <a:rPr lang="ru-RU" dirty="0" err="1" smtClean="0"/>
              <a:t>понад</a:t>
            </a:r>
            <a:r>
              <a:rPr lang="ru-RU" dirty="0" smtClean="0"/>
              <a:t> 20%).</a:t>
            </a:r>
          </a:p>
          <a:p>
            <a:pPr>
              <a:buNone/>
            </a:pPr>
            <a:r>
              <a:rPr lang="ru-RU" dirty="0" smtClean="0"/>
              <a:t>У </a:t>
            </a:r>
            <a:r>
              <a:rPr lang="ru-RU" dirty="0" err="1" smtClean="0"/>
              <a:t>практиці</a:t>
            </a:r>
            <a:r>
              <a:rPr lang="ru-RU" dirty="0" smtClean="0"/>
              <a:t> </a:t>
            </a:r>
            <a:r>
              <a:rPr lang="ru-RU" dirty="0" err="1" smtClean="0"/>
              <a:t>вживається</a:t>
            </a:r>
            <a:r>
              <a:rPr lang="ru-RU" dirty="0" smtClean="0"/>
              <a:t> </a:t>
            </a:r>
            <a:r>
              <a:rPr lang="ru-RU" dirty="0" err="1" smtClean="0"/>
              <a:t>умовний</a:t>
            </a:r>
            <a:r>
              <a:rPr lang="ru-RU" dirty="0" smtClean="0"/>
              <a:t> </a:t>
            </a:r>
            <a:r>
              <a:rPr lang="ru-RU" b="1" dirty="0" err="1" smtClean="0"/>
              <a:t>поділ</a:t>
            </a:r>
            <a:r>
              <a:rPr lang="ru-RU" b="1" dirty="0" smtClean="0"/>
              <a:t> </a:t>
            </a:r>
            <a:r>
              <a:rPr lang="ru-RU" b="1" dirty="0" err="1" smtClean="0"/>
              <a:t>нафти</a:t>
            </a:r>
            <a:r>
              <a:rPr lang="ru-RU" b="1" dirty="0" smtClean="0"/>
              <a:t> на </a:t>
            </a:r>
            <a:r>
              <a:rPr lang="ru-RU" b="1" dirty="0" err="1" smtClean="0"/>
              <a:t>легку</a:t>
            </a:r>
            <a:r>
              <a:rPr lang="ru-RU" b="1" dirty="0" smtClean="0"/>
              <a:t>, </a:t>
            </a:r>
            <a:r>
              <a:rPr lang="ru-RU" b="1" dirty="0" err="1" smtClean="0"/>
              <a:t>середню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важку</a:t>
            </a:r>
            <a:r>
              <a:rPr lang="ru-RU" dirty="0" smtClean="0"/>
              <a:t> </a:t>
            </a:r>
            <a:r>
              <a:rPr lang="ru-RU" dirty="0" err="1" smtClean="0"/>
              <a:t>відповідно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густиною</a:t>
            </a:r>
            <a:r>
              <a:rPr lang="ru-RU" dirty="0" smtClean="0"/>
              <a:t> до 850, 850–950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950 кг/м3.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60648"/>
            <a:ext cx="77048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Класифікація нафти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msu.kharkov.ua/tc/zasady/img/stat_cruderis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msu.kharkov.ua/tc/zasady/img/stat_cruderis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424936" cy="5149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/>
              <a:t>Нафта</a:t>
            </a:r>
            <a:r>
              <a:rPr lang="ru-RU" dirty="0" smtClean="0"/>
              <a:t> — </a:t>
            </a:r>
            <a:r>
              <a:rPr lang="ru-RU" dirty="0" err="1" smtClean="0"/>
              <a:t>найважливіше</a:t>
            </a:r>
            <a:r>
              <a:rPr lang="ru-RU" dirty="0" smtClean="0"/>
              <a:t> </a:t>
            </a:r>
            <a:r>
              <a:rPr lang="ru-RU" dirty="0" err="1" smtClean="0"/>
              <a:t>джерело</a:t>
            </a:r>
            <a:r>
              <a:rPr lang="ru-RU" dirty="0" smtClean="0"/>
              <a:t> </a:t>
            </a:r>
            <a:r>
              <a:rPr lang="ru-RU" dirty="0" err="1" smtClean="0"/>
              <a:t>рідкого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, </a:t>
            </a:r>
            <a:r>
              <a:rPr lang="ru-RU" dirty="0" err="1" smtClean="0"/>
              <a:t>мастил</a:t>
            </a:r>
            <a:r>
              <a:rPr lang="ru-RU" dirty="0" smtClean="0"/>
              <a:t>, </a:t>
            </a:r>
            <a:r>
              <a:rPr lang="ru-RU" dirty="0" err="1" smtClean="0"/>
              <a:t>сировина</a:t>
            </a:r>
            <a:r>
              <a:rPr lang="ru-RU" dirty="0" smtClean="0"/>
              <a:t> для </a:t>
            </a:r>
            <a:r>
              <a:rPr lang="ru-RU" dirty="0" err="1" smtClean="0"/>
              <a:t>синтетичних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Нафта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провідне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світовому</a:t>
            </a:r>
            <a:r>
              <a:rPr lang="ru-RU" dirty="0" smtClean="0"/>
              <a:t> </a:t>
            </a:r>
            <a:r>
              <a:rPr lang="ru-RU" dirty="0" err="1" smtClean="0"/>
              <a:t>паливно-енергетичному</a:t>
            </a:r>
            <a:r>
              <a:rPr lang="ru-RU" dirty="0" smtClean="0"/>
              <a:t> </a:t>
            </a:r>
            <a:r>
              <a:rPr lang="ru-RU" dirty="0" err="1" smtClean="0"/>
              <a:t>господарстві</a:t>
            </a:r>
            <a:r>
              <a:rPr lang="ru-RU" dirty="0" smtClean="0"/>
              <a:t>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в </a:t>
            </a:r>
            <a:r>
              <a:rPr lang="ru-RU" dirty="0" err="1" smtClean="0"/>
              <a:t>загальному</a:t>
            </a:r>
            <a:r>
              <a:rPr lang="ru-RU" dirty="0" smtClean="0"/>
              <a:t> </a:t>
            </a:r>
            <a:r>
              <a:rPr lang="ru-RU" dirty="0" err="1" smtClean="0"/>
              <a:t>споживанні</a:t>
            </a:r>
            <a:r>
              <a:rPr lang="ru-RU" dirty="0" smtClean="0"/>
              <a:t> </a:t>
            </a:r>
            <a:r>
              <a:rPr lang="ru-RU" dirty="0" err="1" smtClean="0"/>
              <a:t>енергоресурсів</a:t>
            </a:r>
            <a:r>
              <a:rPr lang="ru-RU" dirty="0" smtClean="0"/>
              <a:t> </a:t>
            </a:r>
            <a:r>
              <a:rPr lang="ru-RU" dirty="0" err="1" smtClean="0"/>
              <a:t>безперервно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: 3% в 1900 р., 5% перед </a:t>
            </a:r>
            <a:r>
              <a:rPr lang="ru-RU" dirty="0" err="1" smtClean="0"/>
              <a:t>Першою</a:t>
            </a:r>
            <a:r>
              <a:rPr lang="ru-RU" dirty="0" smtClean="0"/>
              <a:t> </a:t>
            </a:r>
            <a:r>
              <a:rPr lang="ru-RU" dirty="0" err="1" smtClean="0"/>
              <a:t>світовою</a:t>
            </a:r>
            <a:r>
              <a:rPr lang="ru-RU" dirty="0" smtClean="0"/>
              <a:t> </a:t>
            </a:r>
            <a:r>
              <a:rPr lang="ru-RU" dirty="0" err="1" smtClean="0"/>
              <a:t>війною</a:t>
            </a:r>
            <a:r>
              <a:rPr lang="ru-RU" dirty="0" smtClean="0"/>
              <a:t> 1914–1918 </a:t>
            </a:r>
            <a:r>
              <a:rPr lang="ru-RU" dirty="0" err="1" smtClean="0"/>
              <a:t>рр</a:t>
            </a:r>
            <a:r>
              <a:rPr lang="ru-RU" dirty="0" smtClean="0"/>
              <a:t>., 17,5% </a:t>
            </a:r>
            <a:r>
              <a:rPr lang="ru-RU" dirty="0" err="1" smtClean="0"/>
              <a:t>напередодні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1939–1945 </a:t>
            </a:r>
            <a:r>
              <a:rPr lang="ru-RU" dirty="0" err="1" smtClean="0"/>
              <a:t>рр</a:t>
            </a:r>
            <a:r>
              <a:rPr lang="ru-RU" dirty="0" smtClean="0"/>
              <a:t>., 24% у 1950 р., 41,5% у 1972 р., 48% в 2004 р. У </a:t>
            </a:r>
            <a:r>
              <a:rPr lang="ru-RU" dirty="0" err="1" smtClean="0"/>
              <a:t>перспективі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буде </a:t>
            </a:r>
            <a:r>
              <a:rPr lang="ru-RU" dirty="0" err="1" smtClean="0"/>
              <a:t>меншати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атомної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вартості</a:t>
            </a:r>
            <a:r>
              <a:rPr lang="ru-RU" dirty="0" smtClean="0"/>
              <a:t> </a:t>
            </a:r>
            <a:r>
              <a:rPr lang="ru-RU" dirty="0" err="1" smtClean="0"/>
              <a:t>видобутку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332656"/>
            <a:ext cx="78488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Застосування нафти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900igr.net/datas/ekonomika/Nafta/0015-015-Zastosuvannja-naftoprodukt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784976" cy="5400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даними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статистичної</a:t>
            </a:r>
            <a:r>
              <a:rPr lang="ru-RU" dirty="0" smtClean="0"/>
              <a:t> </a:t>
            </a:r>
            <a:r>
              <a:rPr lang="ru-RU" dirty="0" err="1" smtClean="0"/>
              <a:t>звітності</a:t>
            </a:r>
            <a:r>
              <a:rPr lang="ru-RU" dirty="0" smtClean="0"/>
              <a:t> </a:t>
            </a:r>
            <a:r>
              <a:rPr lang="ru-RU" dirty="0" err="1" smtClean="0"/>
              <a:t>основну</a:t>
            </a:r>
            <a:r>
              <a:rPr lang="ru-RU" dirty="0" smtClean="0"/>
              <a:t> </a:t>
            </a:r>
            <a:r>
              <a:rPr lang="ru-RU" dirty="0" err="1" smtClean="0"/>
              <a:t>частку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smtClean="0"/>
              <a:t>(95</a:t>
            </a:r>
            <a:r>
              <a:rPr lang="ru-RU" dirty="0" smtClean="0"/>
              <a:t>%) </a:t>
            </a:r>
            <a:r>
              <a:rPr lang="ru-RU" dirty="0" err="1" smtClean="0"/>
              <a:t>стаціонарними</a:t>
            </a:r>
            <a:r>
              <a:rPr lang="ru-RU" dirty="0" smtClean="0"/>
              <a:t> </a:t>
            </a:r>
            <a:r>
              <a:rPr lang="ru-RU" dirty="0" err="1" smtClean="0"/>
              <a:t>джерелами</a:t>
            </a:r>
            <a:r>
              <a:rPr lang="ru-RU" dirty="0" smtClean="0"/>
              <a:t> (</a:t>
            </a:r>
            <a:r>
              <a:rPr lang="ru-RU" dirty="0" err="1" smtClean="0"/>
              <a:t>газоперекачувальні</a:t>
            </a:r>
            <a:r>
              <a:rPr lang="ru-RU" dirty="0" smtClean="0"/>
              <a:t> </a:t>
            </a:r>
            <a:r>
              <a:rPr lang="ru-RU" dirty="0" err="1" smtClean="0"/>
              <a:t>агрегати</a:t>
            </a:r>
            <a:r>
              <a:rPr lang="ru-RU" dirty="0" smtClean="0"/>
              <a:t>, </a:t>
            </a:r>
            <a:r>
              <a:rPr lang="ru-RU" dirty="0" err="1" smtClean="0"/>
              <a:t>резервуарні</a:t>
            </a:r>
            <a:r>
              <a:rPr lang="ru-RU" dirty="0" smtClean="0"/>
              <a:t> парки, </a:t>
            </a:r>
            <a:r>
              <a:rPr lang="ru-RU" dirty="0" err="1" smtClean="0"/>
              <a:t>котельні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 в </a:t>
            </a:r>
            <a:r>
              <a:rPr lang="ru-RU" dirty="0" err="1" smtClean="0"/>
              <a:t>навколишнє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газоподібні</a:t>
            </a:r>
            <a:r>
              <a:rPr lang="ru-RU" dirty="0" smtClean="0"/>
              <a:t> та </a:t>
            </a:r>
            <a:r>
              <a:rPr lang="ru-RU" dirty="0" err="1" smtClean="0"/>
              <a:t>рідкі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, а </a:t>
            </a:r>
            <a:r>
              <a:rPr lang="ru-RU" dirty="0" err="1" smtClean="0"/>
              <a:t>саме</a:t>
            </a:r>
            <a:r>
              <a:rPr lang="ru-RU" dirty="0" smtClean="0"/>
              <a:t>: </a:t>
            </a:r>
            <a:r>
              <a:rPr lang="ru-RU" dirty="0" err="1" smtClean="0"/>
              <a:t>неметанові</a:t>
            </a:r>
            <a:r>
              <a:rPr lang="ru-RU" dirty="0" smtClean="0"/>
              <a:t> </a:t>
            </a:r>
            <a:r>
              <a:rPr lang="ru-RU" dirty="0" err="1" smtClean="0"/>
              <a:t>леткі</a:t>
            </a:r>
            <a:r>
              <a:rPr lang="ru-RU" dirty="0" smtClean="0"/>
              <a:t> </a:t>
            </a:r>
            <a:r>
              <a:rPr lang="ru-RU" dirty="0" err="1" smtClean="0"/>
              <a:t>органічні</a:t>
            </a:r>
            <a:r>
              <a:rPr lang="ru-RU" dirty="0" smtClean="0"/>
              <a:t> </a:t>
            </a:r>
            <a:r>
              <a:rPr lang="ru-RU" dirty="0" err="1" smtClean="0"/>
              <a:t>сполуки</a:t>
            </a:r>
            <a:r>
              <a:rPr lang="ru-RU" dirty="0" smtClean="0"/>
              <a:t>, метан, </a:t>
            </a:r>
            <a:r>
              <a:rPr lang="ru-RU" dirty="0" err="1" smtClean="0"/>
              <a:t>сполуки</a:t>
            </a:r>
            <a:r>
              <a:rPr lang="ru-RU" dirty="0" smtClean="0"/>
              <a:t> азоту, </a:t>
            </a:r>
            <a:r>
              <a:rPr lang="ru-RU" dirty="0" err="1" smtClean="0"/>
              <a:t>вуглецю</a:t>
            </a:r>
            <a:r>
              <a:rPr lang="ru-RU" dirty="0" smtClean="0"/>
              <a:t>, </a:t>
            </a:r>
            <a:r>
              <a:rPr lang="ru-RU" dirty="0" err="1" smtClean="0"/>
              <a:t>сірки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Обсяг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забруднюючих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видобутку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, газу </a:t>
            </a:r>
            <a:r>
              <a:rPr lang="ru-RU" dirty="0" err="1" smtClean="0"/>
              <a:t>і</a:t>
            </a:r>
            <a:r>
              <a:rPr lang="ru-RU" dirty="0" smtClean="0"/>
              <a:t> конденсату у 2005 </a:t>
            </a:r>
            <a:r>
              <a:rPr lang="ru-RU" dirty="0" err="1" smtClean="0"/>
              <a:t>році</a:t>
            </a:r>
            <a:r>
              <a:rPr lang="ru-RU" dirty="0" smtClean="0"/>
              <a:t> становив 46,8 </a:t>
            </a:r>
            <a:r>
              <a:rPr lang="ru-RU" dirty="0" err="1" smtClean="0"/>
              <a:t>тис.тонн</a:t>
            </a:r>
            <a:r>
              <a:rPr lang="ru-RU" dirty="0" smtClean="0"/>
              <a:t>. За результатами </a:t>
            </a:r>
            <a:r>
              <a:rPr lang="ru-RU" dirty="0" err="1" smtClean="0"/>
              <a:t>проведеного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,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невжиття</a:t>
            </a:r>
            <a:r>
              <a:rPr lang="ru-RU" dirty="0" smtClean="0"/>
              <a:t> 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модернізації</a:t>
            </a:r>
            <a:r>
              <a:rPr lang="ru-RU" dirty="0" smtClean="0"/>
              <a:t> та ремонту </a:t>
            </a:r>
            <a:r>
              <a:rPr lang="ru-RU" dirty="0" err="1" smtClean="0"/>
              <a:t>обладнання</a:t>
            </a:r>
            <a:r>
              <a:rPr lang="ru-RU" dirty="0" smtClean="0"/>
              <a:t>, за </a:t>
            </a:r>
            <a:r>
              <a:rPr lang="ru-RU" dirty="0" err="1" smtClean="0"/>
              <a:t>незначного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 </a:t>
            </a:r>
            <a:r>
              <a:rPr lang="ru-RU" dirty="0" err="1" smtClean="0"/>
              <a:t>видобутку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, газу </a:t>
            </a:r>
            <a:r>
              <a:rPr lang="ru-RU" dirty="0" err="1" smtClean="0"/>
              <a:t>і</a:t>
            </a:r>
            <a:r>
              <a:rPr lang="ru-RU" dirty="0" smtClean="0"/>
              <a:t> конденсату </a:t>
            </a:r>
            <a:r>
              <a:rPr lang="ru-RU" dirty="0" err="1" smtClean="0"/>
              <a:t>обсяги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щороку</a:t>
            </a:r>
            <a:r>
              <a:rPr lang="ru-RU" dirty="0" smtClean="0"/>
              <a:t> </a:t>
            </a:r>
            <a:r>
              <a:rPr lang="ru-RU" dirty="0" err="1" smtClean="0"/>
              <a:t>зростатимуть</a:t>
            </a:r>
            <a:r>
              <a:rPr lang="ru-RU" dirty="0" smtClean="0"/>
              <a:t> на 3 </a:t>
            </a:r>
            <a:r>
              <a:rPr lang="ru-RU" dirty="0" err="1" smtClean="0"/>
              <a:t>тис.тонн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у 2010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зрости</a:t>
            </a:r>
            <a:r>
              <a:rPr lang="ru-RU" dirty="0" smtClean="0"/>
              <a:t> до 68 </a:t>
            </a:r>
            <a:r>
              <a:rPr lang="ru-RU" dirty="0" err="1" smtClean="0"/>
              <a:t>тис.тонн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Обсяг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транспортування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у 2005 р. </a:t>
            </a:r>
            <a:r>
              <a:rPr lang="ru-RU" dirty="0" err="1" smtClean="0"/>
              <a:t>склав</a:t>
            </a:r>
            <a:r>
              <a:rPr lang="ru-RU" dirty="0" smtClean="0"/>
              <a:t> 1,9 </a:t>
            </a:r>
            <a:r>
              <a:rPr lang="ru-RU" dirty="0" err="1" smtClean="0"/>
              <a:t>тис.тонн</a:t>
            </a:r>
            <a:r>
              <a:rPr lang="ru-RU" dirty="0" smtClean="0"/>
              <a:t>. За </a:t>
            </a:r>
            <a:r>
              <a:rPr lang="ru-RU" dirty="0" err="1" smtClean="0"/>
              <a:t>оцінками</a:t>
            </a:r>
            <a:r>
              <a:rPr lang="ru-RU" dirty="0" smtClean="0"/>
              <a:t>, </a:t>
            </a:r>
            <a:r>
              <a:rPr lang="ru-RU" dirty="0" err="1" smtClean="0"/>
              <a:t>завдяки</a:t>
            </a:r>
            <a:r>
              <a:rPr lang="ru-RU" dirty="0" smtClean="0"/>
              <a:t> комплексу </a:t>
            </a:r>
            <a:r>
              <a:rPr lang="ru-RU" dirty="0" err="1" smtClean="0"/>
              <a:t>інноваційних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,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 </a:t>
            </a:r>
            <a:r>
              <a:rPr lang="ru-RU" dirty="0" err="1" smtClean="0"/>
              <a:t>транспортування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у 2010 - 2030 </a:t>
            </a:r>
            <a:r>
              <a:rPr lang="ru-RU" dirty="0" err="1" smtClean="0"/>
              <a:t>рр</a:t>
            </a:r>
            <a:r>
              <a:rPr lang="ru-RU" dirty="0" smtClean="0"/>
              <a:t>. не </a:t>
            </a:r>
            <a:r>
              <a:rPr lang="ru-RU" dirty="0" err="1" smtClean="0"/>
              <a:t>призведе</a:t>
            </a:r>
            <a:r>
              <a:rPr lang="ru-RU" dirty="0" smtClean="0"/>
              <a:t> до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забруднюючих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856895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НАФТА І ЕКОЛОГІЯ. ЗАБРУДНЕННЯ НАВКОЛИШНЬОГО СЕРЕДОВИЩА</a:t>
            </a:r>
            <a:endParaRPr lang="ru-RU" sz="32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image.tsn.ua/media/images2/608xX/May2010/843e915806_2238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3779912" cy="2924944"/>
          </a:xfrm>
          <a:prstGeom prst="rect">
            <a:avLst/>
          </a:prstGeom>
          <a:noFill/>
        </p:spPr>
      </p:pic>
      <p:pic>
        <p:nvPicPr>
          <p:cNvPr id="27652" name="Picture 4" descr="http://www.ukrinform.ua/files/news/ukr/images/659/871/middle_9ea9fd34b6756398fbde6cf56ca69ae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077072"/>
            <a:ext cx="3312368" cy="2530971"/>
          </a:xfrm>
          <a:prstGeom prst="rect">
            <a:avLst/>
          </a:prstGeom>
          <a:noFill/>
        </p:spPr>
      </p:pic>
      <p:pic>
        <p:nvPicPr>
          <p:cNvPr id="27654" name="Picture 6" descr="http://image.tsn.ua/media/images2/original/Feb2012/38356549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60648"/>
            <a:ext cx="4362450" cy="3267075"/>
          </a:xfrm>
          <a:prstGeom prst="rect">
            <a:avLst/>
          </a:prstGeom>
          <a:noFill/>
        </p:spPr>
      </p:pic>
      <p:pic>
        <p:nvPicPr>
          <p:cNvPr id="27656" name="Picture 8" descr="http://image.tsn.ua/media/images2/original/Feb2008/4234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429000"/>
            <a:ext cx="4032448" cy="32404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628800"/>
            <a:ext cx="8712968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err="1" smtClean="0"/>
              <a:t>Сланцевий</a:t>
            </a:r>
            <a:r>
              <a:rPr lang="ru-RU" b="1" dirty="0" smtClean="0"/>
              <a:t> газ </a:t>
            </a:r>
            <a:r>
              <a:rPr lang="ru-RU" dirty="0" smtClean="0"/>
              <a:t>- не </a:t>
            </a:r>
            <a:r>
              <a:rPr lang="ru-RU" dirty="0" err="1" smtClean="0"/>
              <a:t>врятує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технологія</a:t>
            </a:r>
            <a:r>
              <a:rPr lang="ru-RU" dirty="0" smtClean="0"/>
              <a:t> </a:t>
            </a:r>
            <a:r>
              <a:rPr lang="ru-RU" dirty="0" err="1" smtClean="0"/>
              <a:t>видобування</a:t>
            </a:r>
            <a:r>
              <a:rPr lang="ru-RU" dirty="0" smtClean="0"/>
              <a:t> </a:t>
            </a:r>
            <a:r>
              <a:rPr lang="ru-RU" dirty="0" err="1" smtClean="0"/>
              <a:t>його</a:t>
            </a:r>
            <a:r>
              <a:rPr lang="ru-RU" dirty="0" smtClean="0"/>
              <a:t> в </a:t>
            </a:r>
            <a:r>
              <a:rPr lang="ru-RU" dirty="0" err="1" smtClean="0"/>
              <a:t>середньому</a:t>
            </a:r>
            <a:r>
              <a:rPr lang="ru-RU" dirty="0" smtClean="0"/>
              <a:t> </a:t>
            </a:r>
            <a:r>
              <a:rPr lang="ru-RU" dirty="0" err="1" smtClean="0"/>
              <a:t>вдвічі</a:t>
            </a:r>
            <a:r>
              <a:rPr lang="ru-RU" dirty="0" smtClean="0"/>
              <a:t> </a:t>
            </a:r>
            <a:r>
              <a:rPr lang="ru-RU" dirty="0" err="1" smtClean="0"/>
              <a:t>дорожче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традиційного</a:t>
            </a:r>
            <a:r>
              <a:rPr lang="ru-RU" dirty="0" smtClean="0"/>
              <a:t>. </a:t>
            </a:r>
            <a:r>
              <a:rPr lang="ru-RU" dirty="0" err="1" smtClean="0"/>
              <a:t>Експерти</a:t>
            </a:r>
            <a:r>
              <a:rPr lang="ru-RU" dirty="0" smtClean="0"/>
              <a:t> </a:t>
            </a:r>
            <a:r>
              <a:rPr lang="ru-RU" dirty="0" err="1" smtClean="0"/>
              <a:t>пояснюють</a:t>
            </a:r>
            <a:r>
              <a:rPr lang="ru-RU" dirty="0" smtClean="0"/>
              <a:t>, для того, </a:t>
            </a:r>
            <a:r>
              <a:rPr lang="ru-RU" dirty="0" err="1" smtClean="0"/>
              <a:t>щоб</a:t>
            </a:r>
            <a:r>
              <a:rPr lang="ru-RU" dirty="0" smtClean="0"/>
              <a:t> провести </a:t>
            </a:r>
            <a:r>
              <a:rPr lang="ru-RU" dirty="0" err="1" smtClean="0"/>
              <a:t>пілотний</a:t>
            </a:r>
            <a:r>
              <a:rPr lang="ru-RU" dirty="0" smtClean="0"/>
              <a:t> проект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видобутку</a:t>
            </a:r>
            <a:r>
              <a:rPr lang="ru-RU" dirty="0" smtClean="0"/>
              <a:t>,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пробурити</a:t>
            </a:r>
            <a:r>
              <a:rPr lang="ru-RU" dirty="0" smtClean="0"/>
              <a:t>  5-10 </a:t>
            </a:r>
            <a:r>
              <a:rPr lang="ru-RU" dirty="0" err="1" smtClean="0"/>
              <a:t>вертикальних</a:t>
            </a:r>
            <a:r>
              <a:rPr lang="ru-RU" dirty="0" smtClean="0"/>
              <a:t> </a:t>
            </a:r>
            <a:r>
              <a:rPr lang="ru-RU" dirty="0" err="1" smtClean="0"/>
              <a:t>свердловин</a:t>
            </a:r>
            <a:r>
              <a:rPr lang="ru-RU" dirty="0" smtClean="0"/>
              <a:t>. Одна </a:t>
            </a:r>
            <a:r>
              <a:rPr lang="ru-RU" dirty="0" err="1" smtClean="0"/>
              <a:t>коштує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10-ти </a:t>
            </a:r>
            <a:r>
              <a:rPr lang="ru-RU" dirty="0" err="1" smtClean="0"/>
              <a:t>мільйонів</a:t>
            </a:r>
            <a:r>
              <a:rPr lang="ru-RU" dirty="0" smtClean="0"/>
              <a:t> </a:t>
            </a:r>
            <a:r>
              <a:rPr lang="ru-RU" dirty="0" err="1" smtClean="0"/>
              <a:t>доларів</a:t>
            </a:r>
            <a:r>
              <a:rPr lang="ru-RU" dirty="0" smtClean="0"/>
              <a:t>. </a:t>
            </a:r>
            <a:r>
              <a:rPr lang="ru-RU" dirty="0" err="1" smtClean="0"/>
              <a:t>Додатково</a:t>
            </a:r>
            <a:r>
              <a:rPr lang="ru-RU" dirty="0" smtClean="0"/>
              <a:t> </a:t>
            </a:r>
            <a:r>
              <a:rPr lang="ru-RU" dirty="0" err="1" smtClean="0"/>
              <a:t>передбачено</a:t>
            </a:r>
            <a:r>
              <a:rPr lang="ru-RU" dirty="0" smtClean="0"/>
              <a:t> </a:t>
            </a:r>
            <a:r>
              <a:rPr lang="ru-RU" dirty="0" err="1" smtClean="0"/>
              <a:t>будівництво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горизонтальних</a:t>
            </a:r>
            <a:r>
              <a:rPr lang="ru-RU" dirty="0" smtClean="0"/>
              <a:t>.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збільшує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</a:t>
            </a:r>
            <a:r>
              <a:rPr lang="ru-RU" dirty="0" err="1" smtClean="0"/>
              <a:t>вдвічі</a:t>
            </a:r>
            <a:r>
              <a:rPr lang="ru-RU" dirty="0" smtClean="0"/>
              <a:t>. </a:t>
            </a:r>
            <a:r>
              <a:rPr lang="ru-RU" dirty="0" err="1" smtClean="0"/>
              <a:t>Промисловий</a:t>
            </a:r>
            <a:r>
              <a:rPr lang="ru-RU" dirty="0" smtClean="0"/>
              <a:t> масштаб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буріння</a:t>
            </a:r>
            <a:r>
              <a:rPr lang="ru-RU" dirty="0" smtClean="0"/>
              <a:t>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свердловин</a:t>
            </a:r>
            <a:r>
              <a:rPr lang="ru-RU" dirty="0" smtClean="0"/>
              <a:t>, </a:t>
            </a:r>
            <a:r>
              <a:rPr lang="ru-RU" dirty="0" err="1" smtClean="0"/>
              <a:t>тож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вартість</a:t>
            </a:r>
            <a:r>
              <a:rPr lang="ru-RU" dirty="0" smtClean="0"/>
              <a:t> проекту </a:t>
            </a:r>
            <a:r>
              <a:rPr lang="ru-RU" dirty="0" err="1" smtClean="0"/>
              <a:t>дорівнюватиме</a:t>
            </a:r>
            <a:r>
              <a:rPr lang="ru-RU" dirty="0" smtClean="0"/>
              <a:t> </a:t>
            </a:r>
            <a:r>
              <a:rPr lang="ru-RU" dirty="0" err="1" smtClean="0"/>
              <a:t>кільком</a:t>
            </a:r>
            <a:r>
              <a:rPr lang="ru-RU" dirty="0" smtClean="0"/>
              <a:t> десяткам </a:t>
            </a:r>
            <a:r>
              <a:rPr lang="ru-RU" dirty="0" err="1" smtClean="0"/>
              <a:t>мільярдів</a:t>
            </a:r>
            <a:r>
              <a:rPr lang="ru-RU" dirty="0" smtClean="0"/>
              <a:t> </a:t>
            </a:r>
            <a:r>
              <a:rPr lang="ru-RU" dirty="0" err="1" smtClean="0"/>
              <a:t>доларів</a:t>
            </a:r>
            <a:r>
              <a:rPr lang="ru-RU" dirty="0" smtClean="0"/>
              <a:t>. За словами </a:t>
            </a:r>
            <a:r>
              <a:rPr lang="ru-RU" dirty="0" err="1" smtClean="0"/>
              <a:t>вчених</a:t>
            </a:r>
            <a:r>
              <a:rPr lang="ru-RU" dirty="0" smtClean="0"/>
              <a:t>, для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перспективний</a:t>
            </a:r>
            <a:r>
              <a:rPr lang="ru-RU" dirty="0" smtClean="0"/>
              <a:t> </a:t>
            </a:r>
            <a:r>
              <a:rPr lang="ru-RU" dirty="0" err="1" smtClean="0"/>
              <a:t>видобуток</a:t>
            </a:r>
            <a:r>
              <a:rPr lang="ru-RU" dirty="0" smtClean="0"/>
              <a:t> метану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вугільних</a:t>
            </a:r>
            <a:r>
              <a:rPr lang="ru-RU" dirty="0" smtClean="0"/>
              <a:t> </a:t>
            </a:r>
            <a:r>
              <a:rPr lang="ru-RU" dirty="0" err="1" smtClean="0"/>
              <a:t>пластів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332656"/>
            <a:ext cx="734481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СЛАНЦЕВИЙ ГАЗ ДОБУВАТИ НЕ </a:t>
            </a:r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ВИГІДНО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vi-VN" b="1" dirty="0" smtClean="0">
                <a:latin typeface="Calibri" pitchFamily="34" charset="0"/>
              </a:rPr>
              <a:t>На́фта</a:t>
            </a:r>
            <a:r>
              <a:rPr lang="vi-VN" dirty="0">
                <a:latin typeface="Calibri" pitchFamily="34" charset="0"/>
              </a:rPr>
              <a:t> — горюча </a:t>
            </a:r>
            <a:r>
              <a:rPr lang="vi-VN" dirty="0">
                <a:latin typeface="Calibri" pitchFamily="34" charset="0"/>
                <a:hlinkClick r:id="rId2" tooltip="Корисна копалина"/>
              </a:rPr>
              <a:t>корисна копалина</a:t>
            </a:r>
            <a:r>
              <a:rPr lang="vi-VN" dirty="0">
                <a:latin typeface="Calibri" pitchFamily="34" charset="0"/>
              </a:rPr>
              <a:t>, складна </a:t>
            </a:r>
            <a:r>
              <a:rPr lang="vi-VN" dirty="0">
                <a:latin typeface="Calibri" pitchFamily="34" charset="0"/>
                <a:hlinkClick r:id="rId3" tooltip="Суміш"/>
              </a:rPr>
              <a:t>суміш</a:t>
            </a:r>
            <a:r>
              <a:rPr lang="vi-VN" dirty="0">
                <a:latin typeface="Calibri" pitchFamily="34" charset="0"/>
              </a:rPr>
              <a:t> </a:t>
            </a:r>
            <a:r>
              <a:rPr lang="vi-VN" dirty="0">
                <a:latin typeface="Calibri" pitchFamily="34" charset="0"/>
                <a:hlinkClick r:id="rId4" tooltip="Вуглеводні"/>
              </a:rPr>
              <a:t>вуглеводнів</a:t>
            </a:r>
            <a:r>
              <a:rPr lang="vi-VN" dirty="0">
                <a:latin typeface="Calibri" pitchFamily="34" charset="0"/>
              </a:rPr>
              <a:t> різних класів з невеликою кількістю органічних кисневих, сірчистих і азотних сполук, що являє собою густу маслянисту </a:t>
            </a:r>
            <a:r>
              <a:rPr lang="vi-VN" dirty="0">
                <a:latin typeface="Calibri" pitchFamily="34" charset="0"/>
                <a:hlinkClick r:id="rId5" tooltip="Рідина"/>
              </a:rPr>
              <a:t>рідину</a:t>
            </a:r>
            <a:r>
              <a:rPr lang="vi-VN" dirty="0">
                <a:latin typeface="Calibri" pitchFamily="34" charset="0"/>
              </a:rPr>
              <a:t>. Забарвлення в неї червоно-коричневе, буває жовто-зелене і чорне, іноді зустрічається безбарвна </a:t>
            </a:r>
            <a:r>
              <a:rPr lang="vi-VN" dirty="0" smtClean="0">
                <a:latin typeface="Calibri" pitchFamily="34" charset="0"/>
              </a:rPr>
              <a:t>нафта.Нафта </a:t>
            </a:r>
            <a:r>
              <a:rPr lang="vi-VN" dirty="0">
                <a:latin typeface="Calibri" pitchFamily="34" charset="0"/>
              </a:rPr>
              <a:t>має характерний запах, легша за воду, у воді нерозчинна.</a:t>
            </a:r>
          </a:p>
          <a:p>
            <a:pPr>
              <a:buNone/>
            </a:pPr>
            <a:r>
              <a:rPr lang="vi-VN" b="1" dirty="0">
                <a:latin typeface="Calibri" pitchFamily="34" charset="0"/>
              </a:rPr>
              <a:t>Елементний склад, %</a:t>
            </a:r>
            <a:r>
              <a:rPr lang="vi-VN" dirty="0">
                <a:latin typeface="Calibri" pitchFamily="34" charset="0"/>
              </a:rPr>
              <a:t>: </a:t>
            </a:r>
            <a:r>
              <a:rPr lang="vi-VN" dirty="0">
                <a:latin typeface="Calibri" pitchFamily="34" charset="0"/>
                <a:hlinkClick r:id="rId6" tooltip="Вуглець"/>
              </a:rPr>
              <a:t>вуглець</a:t>
            </a:r>
            <a:r>
              <a:rPr lang="vi-VN" dirty="0">
                <a:latin typeface="Calibri" pitchFamily="34" charset="0"/>
              </a:rPr>
              <a:t> 80-88, </a:t>
            </a:r>
            <a:r>
              <a:rPr lang="vi-VN" dirty="0">
                <a:latin typeface="Calibri" pitchFamily="34" charset="0"/>
                <a:hlinkClick r:id="rId7" tooltip="Водень"/>
              </a:rPr>
              <a:t>водень</a:t>
            </a:r>
            <a:r>
              <a:rPr lang="vi-VN" dirty="0">
                <a:latin typeface="Calibri" pitchFamily="34" charset="0"/>
              </a:rPr>
              <a:t> 11-14,5, </a:t>
            </a:r>
            <a:r>
              <a:rPr lang="vi-VN" dirty="0">
                <a:latin typeface="Calibri" pitchFamily="34" charset="0"/>
                <a:hlinkClick r:id="rId8" tooltip="Сірка"/>
              </a:rPr>
              <a:t>сірка</a:t>
            </a:r>
            <a:r>
              <a:rPr lang="vi-VN" dirty="0">
                <a:latin typeface="Calibri" pitchFamily="34" charset="0"/>
              </a:rPr>
              <a:t> 0,01-5, </a:t>
            </a:r>
            <a:r>
              <a:rPr lang="vi-VN" dirty="0">
                <a:latin typeface="Calibri" pitchFamily="34" charset="0"/>
                <a:hlinkClick r:id="rId9" tooltip="Кисень"/>
              </a:rPr>
              <a:t>кисень</a:t>
            </a:r>
            <a:r>
              <a:rPr lang="vi-VN" dirty="0">
                <a:latin typeface="Calibri" pitchFamily="34" charset="0"/>
              </a:rPr>
              <a:t> 0,05-0,7, </a:t>
            </a:r>
            <a:r>
              <a:rPr lang="vi-VN" dirty="0">
                <a:latin typeface="Calibri" pitchFamily="34" charset="0"/>
                <a:hlinkClick r:id="rId10" tooltip="Азот"/>
              </a:rPr>
              <a:t>азот</a:t>
            </a:r>
            <a:r>
              <a:rPr lang="vi-VN" dirty="0">
                <a:latin typeface="Calibri" pitchFamily="34" charset="0"/>
              </a:rPr>
              <a:t> 0,01-0,6.</a:t>
            </a:r>
          </a:p>
          <a:p>
            <a:pPr>
              <a:buNone/>
            </a:pPr>
            <a:r>
              <a:rPr lang="vi-VN" b="1" dirty="0">
                <a:latin typeface="Calibri" pitchFamily="34" charset="0"/>
                <a:hlinkClick r:id="rId11" tooltip="Густина"/>
              </a:rPr>
              <a:t>Густина</a:t>
            </a:r>
            <a:r>
              <a:rPr lang="vi-VN" dirty="0">
                <a:latin typeface="Calibri" pitchFamily="34" charset="0"/>
              </a:rPr>
              <a:t> — 760–990 кг/м³</a:t>
            </a:r>
          </a:p>
          <a:p>
            <a:pPr>
              <a:buNone/>
            </a:pPr>
            <a:r>
              <a:rPr lang="vi-VN" b="1" dirty="0">
                <a:latin typeface="Calibri" pitchFamily="34" charset="0"/>
              </a:rPr>
              <a:t>Теплота згоряння</a:t>
            </a:r>
            <a:r>
              <a:rPr lang="vi-VN" dirty="0">
                <a:latin typeface="Calibri" pitchFamily="34" charset="0"/>
              </a:rPr>
              <a:t> — 43,7-46,2 МДж/кг.</a:t>
            </a:r>
          </a:p>
          <a:p>
            <a:pPr>
              <a:buNone/>
            </a:pPr>
            <a:r>
              <a:rPr lang="ru-RU" dirty="0" err="1">
                <a:latin typeface="Calibri" pitchFamily="34" charset="0"/>
                <a:cs typeface="Arial" pitchFamily="34" charset="0"/>
              </a:rPr>
              <a:t>Найважливіше</a:t>
            </a:r>
            <a:r>
              <a:rPr lang="ru-RU" dirty="0">
                <a:latin typeface="Calibri" pitchFamily="34" charset="0"/>
                <a:cs typeface="Arial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Arial" pitchFamily="34" charset="0"/>
              </a:rPr>
              <a:t>джерело</a:t>
            </a:r>
            <a:r>
              <a:rPr lang="ru-RU" dirty="0">
                <a:latin typeface="Calibri" pitchFamily="34" charset="0"/>
                <a:cs typeface="Arial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Arial" pitchFamily="34" charset="0"/>
              </a:rPr>
              <a:t>рідкого</a:t>
            </a:r>
            <a:r>
              <a:rPr lang="ru-RU" dirty="0">
                <a:latin typeface="Calibri" pitchFamily="34" charset="0"/>
                <a:cs typeface="Arial" pitchFamily="34" charset="0"/>
              </a:rPr>
              <a:t> </a:t>
            </a:r>
            <a:r>
              <a:rPr lang="ru-RU" dirty="0" err="1">
                <a:latin typeface="Calibri" pitchFamily="34" charset="0"/>
                <a:cs typeface="Arial" pitchFamily="34" charset="0"/>
                <a:hlinkClick r:id="rId12" tooltip="Паливо"/>
              </a:rPr>
              <a:t>палива</a:t>
            </a:r>
            <a:r>
              <a:rPr lang="ru-RU" dirty="0">
                <a:latin typeface="Calibri" pitchFamily="34" charset="0"/>
                <a:cs typeface="Arial" pitchFamily="34" charset="0"/>
              </a:rPr>
              <a:t>, </a:t>
            </a:r>
            <a:r>
              <a:rPr lang="ru-RU" dirty="0" err="1">
                <a:latin typeface="Calibri" pitchFamily="34" charset="0"/>
                <a:cs typeface="Arial" pitchFamily="34" charset="0"/>
                <a:hlinkClick r:id="rId13" tooltip="Мастило"/>
              </a:rPr>
              <a:t>мастил</a:t>
            </a:r>
            <a:r>
              <a:rPr lang="ru-RU" dirty="0">
                <a:latin typeface="Calibri" pitchFamily="34" charset="0"/>
                <a:cs typeface="Arial" pitchFamily="34" charset="0"/>
              </a:rPr>
              <a:t>, </a:t>
            </a:r>
            <a:r>
              <a:rPr lang="ru-RU" dirty="0" err="1">
                <a:latin typeface="Calibri" pitchFamily="34" charset="0"/>
                <a:cs typeface="Arial" pitchFamily="34" charset="0"/>
                <a:hlinkClick r:id="rId14" tooltip="Сировина"/>
              </a:rPr>
              <a:t>сировина</a:t>
            </a:r>
            <a:r>
              <a:rPr lang="ru-RU" dirty="0">
                <a:latin typeface="Calibri" pitchFamily="34" charset="0"/>
                <a:cs typeface="Arial" pitchFamily="34" charset="0"/>
              </a:rPr>
              <a:t> для </a:t>
            </a:r>
            <a:r>
              <a:rPr lang="ru-RU" dirty="0" err="1">
                <a:latin typeface="Calibri" pitchFamily="34" charset="0"/>
                <a:cs typeface="Arial" pitchFamily="34" charset="0"/>
              </a:rPr>
              <a:t>синтетичних</a:t>
            </a:r>
            <a:r>
              <a:rPr lang="ru-RU" dirty="0">
                <a:latin typeface="Calibri" pitchFamily="34" charset="0"/>
                <a:cs typeface="Arial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Arial" pitchFamily="34" charset="0"/>
              </a:rPr>
              <a:t>матеріалів</a:t>
            </a:r>
            <a:r>
              <a:rPr lang="ru-RU" dirty="0">
                <a:latin typeface="Calibri" pitchFamily="34" charset="0"/>
                <a:cs typeface="Arial" pitchFamily="34" charset="0"/>
              </a:rPr>
              <a:t> </a:t>
            </a:r>
            <a:r>
              <a:rPr lang="ru-RU" dirty="0" err="1">
                <a:latin typeface="Calibri" pitchFamily="34" charset="0"/>
                <a:cs typeface="Arial" pitchFamily="34" charset="0"/>
              </a:rPr>
              <a:t>тощо</a:t>
            </a:r>
            <a:r>
              <a:rPr lang="ru-RU" dirty="0">
                <a:latin typeface="Calibri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32656"/>
            <a:ext cx="83529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</a:rPr>
              <a:t>Нафта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tvi.ua/image/data/news/2013/02/preview_128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640960" cy="6300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712968" cy="54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У час, коли стабільність є ключем до майбутнього, постає питання чи введення хімічних токсичних речовин під землею повинно бути дозволено чи, навпаки, – заборонено, оскільки така практика обмежить або виключить будь-яке пізніше використання забрудненого шару (наприклад, для геотермічних цілей), так як довготермінові ефекти впливу такої діяльності не досліджені. У діючих ділянках видобутку сланцевого газу на кожен 1 квадратний метр породи закачується приблизно 0,1 – 0,5 літрів хімікатів.</a:t>
            </a:r>
          </a:p>
          <a:p>
            <a:pPr>
              <a:buNone/>
            </a:pPr>
            <a:r>
              <a:rPr lang="uk-UA" dirty="0" smtClean="0"/>
              <a:t>Сьогоднішні пріоритети розробки і видобутку нафти і газу повинні бути переоцінені з огляду на той факт, що ризики і тягар негативного впливу на навколишнє середовище не компенсуються відповідними потенційними перевагами, оскільки показники виробництва такого газу є дуже низькими.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88640"/>
            <a:ext cx="82089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Висновки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eimg.pravda.com.ua/images/doc/7/e/7e51f-oil-on-wa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712968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vi-VN" b="1" dirty="0"/>
              <a:t>Нафтовидобува́ння</a:t>
            </a:r>
            <a:r>
              <a:rPr lang="vi-VN" dirty="0"/>
              <a:t> </a:t>
            </a:r>
            <a:r>
              <a:rPr lang="en-US" dirty="0"/>
              <a:t>- </a:t>
            </a:r>
            <a:r>
              <a:rPr lang="vi-VN" u="sng" dirty="0">
                <a:hlinkClick r:id="rId2"/>
              </a:rPr>
              <a:t>технологічний процес</a:t>
            </a:r>
            <a:r>
              <a:rPr lang="vi-VN" dirty="0"/>
              <a:t> видобування </a:t>
            </a:r>
            <a:r>
              <a:rPr lang="vi-VN" u="sng" dirty="0">
                <a:hlinkClick r:id="rId3"/>
              </a:rPr>
              <a:t>нафти</a:t>
            </a:r>
            <a:r>
              <a:rPr lang="vi-VN" dirty="0"/>
              <a:t> і супутних нафтових газів із земних надр, збирання цих продуктів і попереднє очищення їх від води та твердих домішок.</a:t>
            </a:r>
            <a:endParaRPr lang="ru-RU" dirty="0"/>
          </a:p>
          <a:p>
            <a:pPr>
              <a:buNone/>
            </a:pPr>
            <a:r>
              <a:rPr lang="vi-VN" b="1" dirty="0"/>
              <a:t>Основні способи нафтовидобування:</a:t>
            </a:r>
            <a:r>
              <a:rPr lang="vi-VN" dirty="0"/>
              <a:t> </a:t>
            </a:r>
            <a:r>
              <a:rPr lang="vi-VN" i="1" dirty="0"/>
              <a:t>фонтанний</a:t>
            </a:r>
            <a:r>
              <a:rPr lang="vi-VN" dirty="0"/>
              <a:t> (з використанням природного фонтанування нафти), </a:t>
            </a:r>
            <a:r>
              <a:rPr lang="vi-VN" i="1" dirty="0" smtClean="0"/>
              <a:t>компресорний</a:t>
            </a:r>
            <a:r>
              <a:rPr lang="ru-RU" i="1" dirty="0" smtClean="0"/>
              <a:t> </a:t>
            </a:r>
            <a:r>
              <a:rPr lang="vi-VN" dirty="0"/>
              <a:t> </a:t>
            </a:r>
            <a:r>
              <a:rPr lang="vi-VN" dirty="0" smtClean="0"/>
              <a:t>і</a:t>
            </a:r>
            <a:r>
              <a:rPr lang="ru-RU" dirty="0" smtClean="0"/>
              <a:t> </a:t>
            </a:r>
            <a:r>
              <a:rPr lang="vi-VN" i="1" dirty="0" smtClean="0"/>
              <a:t>глибинонасосний</a:t>
            </a:r>
            <a:r>
              <a:rPr lang="ru-RU" i="1" dirty="0" smtClean="0"/>
              <a:t>.</a:t>
            </a:r>
            <a:endParaRPr lang="ru-RU" dirty="0"/>
          </a:p>
          <a:p>
            <a:pPr>
              <a:buNone/>
            </a:pPr>
            <a:r>
              <a:rPr lang="vi-VN" dirty="0"/>
              <a:t>Промисловий видобуток нафти в </a:t>
            </a:r>
            <a:r>
              <a:rPr lang="vi-VN" u="sng" dirty="0">
                <a:hlinkClick r:id="rId4"/>
              </a:rPr>
              <a:t>Україні</a:t>
            </a:r>
            <a:r>
              <a:rPr lang="vi-VN" dirty="0"/>
              <a:t> (в </a:t>
            </a:r>
            <a:r>
              <a:rPr lang="vi-VN" u="sng" dirty="0">
                <a:hlinkClick r:id="rId5"/>
              </a:rPr>
              <a:t>Галичині</a:t>
            </a:r>
            <a:r>
              <a:rPr lang="vi-VN" dirty="0"/>
              <a:t>) розпочався з </a:t>
            </a:r>
            <a:r>
              <a:rPr lang="vi-VN" u="sng" dirty="0">
                <a:hlinkClick r:id="rId6"/>
              </a:rPr>
              <a:t>1853</a:t>
            </a:r>
            <a:r>
              <a:rPr lang="vi-VN" dirty="0"/>
              <a:t> р., а першу нафту механізованим способом (із свердловини) одержано </a:t>
            </a:r>
            <a:r>
              <a:rPr lang="vi-VN" u="sng" dirty="0">
                <a:hlinkClick r:id="rId7"/>
              </a:rPr>
              <a:t>1861</a:t>
            </a:r>
            <a:r>
              <a:rPr lang="vi-VN" dirty="0"/>
              <a:t> р. у м. </a:t>
            </a:r>
            <a:r>
              <a:rPr lang="vi-VN" u="sng" dirty="0">
                <a:hlinkClick r:id="rId8"/>
              </a:rPr>
              <a:t>Бориславі</a:t>
            </a:r>
            <a:r>
              <a:rPr lang="vi-VN" dirty="0"/>
              <a:t> на Прикарпатті.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32656"/>
            <a:ext cx="81996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Нафтовидобування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www.oilngases.ru/images/stories/Gaz/rew/dbchnftvmir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212976"/>
            <a:ext cx="4323978" cy="3348980"/>
          </a:xfrm>
          <a:prstGeom prst="rect">
            <a:avLst/>
          </a:prstGeom>
          <a:noFill/>
        </p:spPr>
      </p:pic>
      <p:pic>
        <p:nvPicPr>
          <p:cNvPr id="15366" name="Picture 6" descr="http://arsagera.ru/images/neft_06_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3" y="260648"/>
            <a:ext cx="4320479" cy="3645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568952" cy="53285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переробки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нагріванням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охолодженням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всебічного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теплових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нафтопродуктів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Чим </a:t>
            </a:r>
            <a:r>
              <a:rPr lang="ru-RU" dirty="0" err="1" smtClean="0"/>
              <a:t>легша</a:t>
            </a:r>
            <a:r>
              <a:rPr lang="ru-RU" dirty="0" smtClean="0"/>
              <a:t> </a:t>
            </a:r>
            <a:r>
              <a:rPr lang="ru-RU" dirty="0" err="1" smtClean="0"/>
              <a:t>нафта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фракція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коефіцієнта</a:t>
            </a:r>
            <a:r>
              <a:rPr lang="ru-RU" dirty="0" smtClean="0"/>
              <a:t> теплового </a:t>
            </a:r>
            <a:r>
              <a:rPr lang="ru-RU" dirty="0" err="1" smtClean="0"/>
              <a:t>розширення</a:t>
            </a:r>
            <a:r>
              <a:rPr lang="ru-RU" dirty="0" smtClean="0"/>
              <a:t>. </a:t>
            </a:r>
            <a:r>
              <a:rPr lang="ru-RU" dirty="0" err="1" smtClean="0"/>
              <a:t>Питома</a:t>
            </a:r>
            <a:r>
              <a:rPr lang="ru-RU" dirty="0" smtClean="0"/>
              <a:t> </a:t>
            </a:r>
            <a:r>
              <a:rPr lang="ru-RU" dirty="0" err="1" smtClean="0"/>
              <a:t>теплоємність</a:t>
            </a:r>
            <a:r>
              <a:rPr lang="ru-RU" dirty="0" smtClean="0"/>
              <a:t> </a:t>
            </a:r>
            <a:r>
              <a:rPr lang="ru-RU" dirty="0" err="1" smtClean="0"/>
              <a:t>нафт</a:t>
            </a:r>
            <a:r>
              <a:rPr lang="ru-RU" dirty="0" smtClean="0"/>
              <a:t> при температурах </a:t>
            </a:r>
            <a:r>
              <a:rPr lang="ru-RU" dirty="0" err="1" smtClean="0"/>
              <a:t>від</a:t>
            </a:r>
            <a:r>
              <a:rPr lang="ru-RU" dirty="0" smtClean="0"/>
              <a:t> 0 до 50 °</a:t>
            </a:r>
            <a:r>
              <a:rPr lang="en-US" dirty="0" smtClean="0"/>
              <a:t>C </a:t>
            </a:r>
            <a:r>
              <a:rPr lang="ru-RU" dirty="0" err="1" smtClean="0"/>
              <a:t>коливається</a:t>
            </a:r>
            <a:r>
              <a:rPr lang="ru-RU" dirty="0" smtClean="0"/>
              <a:t> у </a:t>
            </a:r>
            <a:r>
              <a:rPr lang="ru-RU" dirty="0" err="1" smtClean="0"/>
              <a:t>вузьких</a:t>
            </a:r>
            <a:r>
              <a:rPr lang="ru-RU" dirty="0" smtClean="0"/>
              <a:t> межах — </a:t>
            </a:r>
            <a:r>
              <a:rPr lang="ru-RU" dirty="0" err="1" smtClean="0"/>
              <a:t>від</a:t>
            </a:r>
            <a:r>
              <a:rPr lang="ru-RU" dirty="0" smtClean="0"/>
              <a:t> 1,7 до 2,1 Дж/кг.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підвищенням</a:t>
            </a:r>
            <a:r>
              <a:rPr lang="ru-RU" dirty="0" smtClean="0"/>
              <a:t> </a:t>
            </a:r>
            <a:r>
              <a:rPr lang="ru-RU" dirty="0" err="1" smtClean="0"/>
              <a:t>густини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вона </a:t>
            </a:r>
            <a:r>
              <a:rPr lang="ru-RU" dirty="0" err="1" smtClean="0"/>
              <a:t>зменшується</a:t>
            </a:r>
            <a:r>
              <a:rPr lang="ru-RU" dirty="0" smtClean="0"/>
              <a:t>. </a:t>
            </a:r>
            <a:r>
              <a:rPr lang="ru-RU" dirty="0" err="1" smtClean="0"/>
              <a:t>Теплоємність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відгонів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тієї</a:t>
            </a:r>
            <a:r>
              <a:rPr lang="ru-RU" dirty="0" smtClean="0"/>
              <a:t> ж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зменшується</a:t>
            </a:r>
            <a:r>
              <a:rPr lang="ru-RU" dirty="0" smtClean="0"/>
              <a:t> в </a:t>
            </a:r>
            <a:r>
              <a:rPr lang="ru-RU" dirty="0" err="1" smtClean="0"/>
              <a:t>міру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густини</a:t>
            </a:r>
            <a:r>
              <a:rPr lang="ru-RU" dirty="0" smtClean="0"/>
              <a:t>, </a:t>
            </a:r>
            <a:r>
              <a:rPr lang="ru-RU" dirty="0" err="1" smtClean="0"/>
              <a:t>молекулярної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фракцій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хімічного</a:t>
            </a:r>
            <a:r>
              <a:rPr lang="ru-RU" dirty="0" smtClean="0"/>
              <a:t> складу </a:t>
            </a:r>
            <a:r>
              <a:rPr lang="ru-RU" dirty="0" err="1" smtClean="0"/>
              <a:t>нафтопродукту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Для </a:t>
            </a:r>
            <a:r>
              <a:rPr lang="ru-RU" dirty="0" err="1" smtClean="0"/>
              <a:t>нафт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нафтопродуктів</a:t>
            </a:r>
            <a:r>
              <a:rPr lang="ru-RU" dirty="0" smtClean="0"/>
              <a:t>, як для </a:t>
            </a:r>
            <a:r>
              <a:rPr lang="ru-RU" dirty="0" err="1" smtClean="0"/>
              <a:t>складних</a:t>
            </a:r>
            <a:r>
              <a:rPr lang="ru-RU" dirty="0" smtClean="0"/>
              <a:t> </a:t>
            </a:r>
            <a:r>
              <a:rPr lang="ru-RU" dirty="0" err="1" smtClean="0"/>
              <a:t>сумішей</a:t>
            </a:r>
            <a:r>
              <a:rPr lang="ru-RU" dirty="0" smtClean="0"/>
              <a:t>,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точки </a:t>
            </a:r>
            <a:r>
              <a:rPr lang="ru-RU" dirty="0" err="1" smtClean="0"/>
              <a:t>затвердіння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точки</a:t>
            </a:r>
            <a:r>
              <a:rPr lang="ru-RU" dirty="0" smtClean="0"/>
              <a:t> </a:t>
            </a:r>
            <a:r>
              <a:rPr lang="ru-RU" dirty="0" err="1" smtClean="0"/>
              <a:t>плавлення</a:t>
            </a:r>
            <a:r>
              <a:rPr lang="ru-RU" dirty="0" smtClean="0"/>
              <a:t>, а характерна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температурних</a:t>
            </a:r>
            <a:r>
              <a:rPr lang="ru-RU" dirty="0" smtClean="0"/>
              <a:t> </a:t>
            </a:r>
            <a:r>
              <a:rPr lang="ru-RU" dirty="0" err="1" smtClean="0"/>
              <a:t>інтервалів</a:t>
            </a:r>
            <a:r>
              <a:rPr lang="ru-RU" dirty="0" smtClean="0"/>
              <a:t> </a:t>
            </a:r>
            <a:r>
              <a:rPr lang="ru-RU" dirty="0" err="1" smtClean="0"/>
              <a:t>затвердіння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плавлення</a:t>
            </a:r>
            <a:r>
              <a:rPr lang="ru-RU" dirty="0" smtClean="0"/>
              <a:t>. </a:t>
            </a:r>
            <a:r>
              <a:rPr lang="ru-RU" dirty="0" err="1" smtClean="0"/>
              <a:t>Рідка</a:t>
            </a:r>
            <a:r>
              <a:rPr lang="ru-RU" dirty="0" smtClean="0"/>
              <a:t> </a:t>
            </a:r>
            <a:r>
              <a:rPr lang="ru-RU" dirty="0" err="1" smtClean="0"/>
              <a:t>нафта</a:t>
            </a:r>
            <a:r>
              <a:rPr lang="ru-RU" dirty="0" smtClean="0"/>
              <a:t> </a:t>
            </a:r>
            <a:r>
              <a:rPr lang="ru-RU" dirty="0" err="1" smtClean="0"/>
              <a:t>звичайно</a:t>
            </a:r>
            <a:r>
              <a:rPr lang="ru-RU" dirty="0" smtClean="0"/>
              <a:t> </a:t>
            </a:r>
            <a:r>
              <a:rPr lang="ru-RU" dirty="0" err="1" smtClean="0"/>
              <a:t>застигає</a:t>
            </a:r>
            <a:r>
              <a:rPr lang="ru-RU" dirty="0" smtClean="0"/>
              <a:t> при </a:t>
            </a:r>
            <a:r>
              <a:rPr lang="ru-RU" dirty="0" err="1" smtClean="0"/>
              <a:t>температурі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−20 °</a:t>
            </a:r>
            <a:r>
              <a:rPr lang="en-US" dirty="0" smtClean="0"/>
              <a:t>C,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при +10 °</a:t>
            </a:r>
            <a:r>
              <a:rPr lang="en-US" dirty="0" smtClean="0"/>
              <a:t>C,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вмісту</a:t>
            </a:r>
            <a:r>
              <a:rPr lang="ru-RU" dirty="0" smtClean="0"/>
              <a:t> в 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твердих</a:t>
            </a:r>
            <a:r>
              <a:rPr lang="ru-RU" dirty="0" smtClean="0"/>
              <a:t> </a:t>
            </a:r>
            <a:r>
              <a:rPr lang="ru-RU" dirty="0" err="1" smtClean="0"/>
              <a:t>парафінів</a:t>
            </a:r>
            <a:r>
              <a:rPr lang="ru-RU" dirty="0" smtClean="0"/>
              <a:t>. </a:t>
            </a:r>
            <a:r>
              <a:rPr lang="ru-RU" dirty="0" err="1" smtClean="0"/>
              <a:t>Найнижчу</a:t>
            </a:r>
            <a:r>
              <a:rPr lang="ru-RU" dirty="0" smtClean="0"/>
              <a:t> температуру </a:t>
            </a:r>
            <a:r>
              <a:rPr lang="ru-RU" dirty="0" err="1" smtClean="0"/>
              <a:t>затвердіння</a:t>
            </a:r>
            <a:r>
              <a:rPr lang="ru-RU" dirty="0" smtClean="0"/>
              <a:t> (до −80 °</a:t>
            </a:r>
            <a:r>
              <a:rPr lang="en-US" dirty="0" smtClean="0"/>
              <a:t>C)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бензини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32656"/>
            <a:ext cx="79208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Переробка</a:t>
            </a:r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нафти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uk/2/26/%D0%9F%D0%B5%D1%80%D0%B5%D1%80%D0%BE%D0%B1%D0%BA%D0%B0_%D0%BD%D0%B0%D1%84%D1%82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280920" cy="63028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496944" cy="52565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err="1" smtClean="0"/>
              <a:t>Більша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нафтових</a:t>
            </a:r>
            <a:r>
              <a:rPr lang="ru-RU" dirty="0" smtClean="0"/>
              <a:t> </a:t>
            </a:r>
            <a:r>
              <a:rPr lang="ru-RU" dirty="0" err="1" smtClean="0"/>
              <a:t>родовищ</a:t>
            </a:r>
            <a:r>
              <a:rPr lang="ru-RU" dirty="0" smtClean="0"/>
              <a:t> </a:t>
            </a:r>
            <a:r>
              <a:rPr lang="ru-RU" dirty="0" err="1" smtClean="0"/>
              <a:t>розсереджена</a:t>
            </a:r>
            <a:r>
              <a:rPr lang="ru-RU" dirty="0" smtClean="0"/>
              <a:t> по семи </a:t>
            </a:r>
            <a:r>
              <a:rPr lang="ru-RU" dirty="0" err="1" smtClean="0"/>
              <a:t>регіонах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приурочена до </a:t>
            </a:r>
            <a:r>
              <a:rPr lang="ru-RU" dirty="0" err="1" smtClean="0"/>
              <a:t>внутрішньоматерикових</a:t>
            </a:r>
            <a:r>
              <a:rPr lang="ru-RU" dirty="0" smtClean="0"/>
              <a:t> </a:t>
            </a:r>
            <a:r>
              <a:rPr lang="ru-RU" dirty="0" err="1" smtClean="0"/>
              <a:t>депресій</a:t>
            </a:r>
            <a:r>
              <a:rPr lang="ru-RU" dirty="0" smtClean="0"/>
              <a:t> та </a:t>
            </a:r>
            <a:r>
              <a:rPr lang="ru-RU" dirty="0" err="1" smtClean="0"/>
              <a:t>окраїн</a:t>
            </a:r>
            <a:r>
              <a:rPr lang="ru-RU" dirty="0" smtClean="0"/>
              <a:t> </a:t>
            </a:r>
            <a:r>
              <a:rPr lang="ru-RU" dirty="0" err="1" smtClean="0"/>
              <a:t>материків</a:t>
            </a:r>
            <a:r>
              <a:rPr lang="ru-RU" dirty="0" smtClean="0"/>
              <a:t>: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Перська</a:t>
            </a:r>
            <a:r>
              <a:rPr lang="ru-RU" dirty="0" smtClean="0"/>
              <a:t> затока — </a:t>
            </a:r>
            <a:r>
              <a:rPr lang="ru-RU" dirty="0" err="1" smtClean="0"/>
              <a:t>Північна</a:t>
            </a:r>
            <a:r>
              <a:rPr lang="ru-RU" dirty="0" smtClean="0"/>
              <a:t> Африка;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Мексиканська</a:t>
            </a:r>
            <a:r>
              <a:rPr lang="ru-RU" dirty="0" smtClean="0"/>
              <a:t> затока — </a:t>
            </a:r>
            <a:r>
              <a:rPr lang="ru-RU" dirty="0" err="1" smtClean="0"/>
              <a:t>Карибське</a:t>
            </a:r>
            <a:r>
              <a:rPr lang="ru-RU" dirty="0" smtClean="0"/>
              <a:t> море (</a:t>
            </a:r>
            <a:r>
              <a:rPr lang="ru-RU" dirty="0" err="1" smtClean="0"/>
              <a:t>включаючи</a:t>
            </a:r>
            <a:r>
              <a:rPr lang="ru-RU" dirty="0" smtClean="0"/>
              <a:t> </a:t>
            </a:r>
            <a:r>
              <a:rPr lang="ru-RU" dirty="0" err="1" smtClean="0"/>
              <a:t>прибережні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Мексики, США, </a:t>
            </a:r>
            <a:r>
              <a:rPr lang="ru-RU" dirty="0" err="1" smtClean="0"/>
              <a:t>Колумбії</a:t>
            </a:r>
            <a:r>
              <a:rPr lang="ru-RU" dirty="0" smtClean="0"/>
              <a:t>, </a:t>
            </a:r>
            <a:r>
              <a:rPr lang="ru-RU" dirty="0" err="1" smtClean="0"/>
              <a:t>Венесуели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о.Тринідад</a:t>
            </a:r>
            <a:r>
              <a:rPr lang="ru-RU" dirty="0" smtClean="0"/>
              <a:t>);</a:t>
            </a:r>
          </a:p>
          <a:p>
            <a:r>
              <a:rPr lang="ru-RU" dirty="0" smtClean="0"/>
              <a:t>3) </a:t>
            </a:r>
            <a:r>
              <a:rPr lang="ru-RU" dirty="0" err="1" smtClean="0"/>
              <a:t>острови</a:t>
            </a:r>
            <a:r>
              <a:rPr lang="ru-RU" dirty="0" smtClean="0"/>
              <a:t> </a:t>
            </a:r>
            <a:r>
              <a:rPr lang="ru-RU" dirty="0" err="1" smtClean="0"/>
              <a:t>Малайського</a:t>
            </a:r>
            <a:r>
              <a:rPr lang="ru-RU" dirty="0" smtClean="0"/>
              <a:t> </a:t>
            </a:r>
            <a:r>
              <a:rPr lang="ru-RU" dirty="0" err="1" smtClean="0"/>
              <a:t>архіпелагу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Нова </a:t>
            </a:r>
            <a:r>
              <a:rPr lang="ru-RU" dirty="0" err="1" smtClean="0"/>
              <a:t>Гвінея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4) </a:t>
            </a:r>
            <a:r>
              <a:rPr lang="ru-RU" dirty="0" err="1" smtClean="0"/>
              <a:t>Західний</a:t>
            </a:r>
            <a:r>
              <a:rPr lang="ru-RU" dirty="0" smtClean="0"/>
              <a:t> </a:t>
            </a:r>
            <a:r>
              <a:rPr lang="ru-RU" dirty="0" err="1" smtClean="0"/>
              <a:t>Сибір</a:t>
            </a:r>
            <a:r>
              <a:rPr lang="ru-RU" dirty="0" smtClean="0"/>
              <a:t>;</a:t>
            </a:r>
          </a:p>
          <a:p>
            <a:r>
              <a:rPr lang="ru-RU" dirty="0" smtClean="0"/>
              <a:t>5) </a:t>
            </a:r>
            <a:r>
              <a:rPr lang="ru-RU" dirty="0" err="1" smtClean="0"/>
              <a:t>Північна</a:t>
            </a:r>
            <a:r>
              <a:rPr lang="ru-RU" dirty="0" smtClean="0"/>
              <a:t> Аляска;</a:t>
            </a:r>
          </a:p>
          <a:p>
            <a:r>
              <a:rPr lang="ru-RU" dirty="0" smtClean="0"/>
              <a:t>6) </a:t>
            </a:r>
            <a:r>
              <a:rPr lang="ru-RU" dirty="0" err="1" smtClean="0"/>
              <a:t>Північне</a:t>
            </a:r>
            <a:r>
              <a:rPr lang="ru-RU" dirty="0" smtClean="0"/>
              <a:t> море (</a:t>
            </a:r>
            <a:r>
              <a:rPr lang="ru-RU" dirty="0" err="1" smtClean="0"/>
              <a:t>головним</a:t>
            </a:r>
            <a:r>
              <a:rPr lang="ru-RU" dirty="0" smtClean="0"/>
              <a:t> чином </a:t>
            </a:r>
            <a:r>
              <a:rPr lang="ru-RU" dirty="0" err="1" smtClean="0"/>
              <a:t>норвезький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британський</a:t>
            </a:r>
            <a:r>
              <a:rPr lang="ru-RU" dirty="0" smtClean="0"/>
              <a:t> </a:t>
            </a:r>
            <a:r>
              <a:rPr lang="ru-RU" dirty="0" err="1" smtClean="0"/>
              <a:t>сектори</a:t>
            </a:r>
            <a:r>
              <a:rPr lang="ru-RU" dirty="0" smtClean="0"/>
              <a:t>);</a:t>
            </a:r>
          </a:p>
          <a:p>
            <a:r>
              <a:rPr lang="ru-RU" dirty="0" smtClean="0"/>
              <a:t>7) о. </a:t>
            </a:r>
            <a:r>
              <a:rPr lang="ru-RU" dirty="0" err="1" smtClean="0"/>
              <a:t>Сахалін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прилеглими</a:t>
            </a:r>
            <a:r>
              <a:rPr lang="ru-RU" dirty="0" smtClean="0"/>
              <a:t> </a:t>
            </a:r>
            <a:r>
              <a:rPr lang="ru-RU" dirty="0" err="1" smtClean="0"/>
              <a:t>ділянками</a:t>
            </a:r>
            <a:r>
              <a:rPr lang="ru-RU" dirty="0" smtClean="0"/>
              <a:t> шельфу.</a:t>
            </a:r>
          </a:p>
          <a:p>
            <a:pPr>
              <a:buNone/>
            </a:pPr>
            <a:r>
              <a:rPr lang="ru-RU" dirty="0" err="1" smtClean="0"/>
              <a:t>Світові</a:t>
            </a:r>
            <a:r>
              <a:rPr lang="ru-RU" dirty="0" smtClean="0"/>
              <a:t> запаси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137,5 </a:t>
            </a:r>
            <a:r>
              <a:rPr lang="ru-RU" dirty="0" err="1" smtClean="0"/>
              <a:t>млрд</a:t>
            </a:r>
            <a:r>
              <a:rPr lang="ru-RU" dirty="0" smtClean="0"/>
              <a:t> т (1998). 3 них 74% </a:t>
            </a:r>
            <a:r>
              <a:rPr lang="ru-RU" dirty="0" err="1" smtClean="0"/>
              <a:t>припадає</a:t>
            </a:r>
            <a:r>
              <a:rPr lang="ru-RU" dirty="0" smtClean="0"/>
              <a:t> на </a:t>
            </a:r>
            <a:r>
              <a:rPr lang="ru-RU" dirty="0" err="1" smtClean="0"/>
              <a:t>Азію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Близький</a:t>
            </a:r>
            <a:r>
              <a:rPr lang="ru-RU" dirty="0" smtClean="0"/>
              <a:t> </a:t>
            </a:r>
            <a:r>
              <a:rPr lang="ru-RU" dirty="0" err="1" smtClean="0"/>
              <a:t>Схід</a:t>
            </a:r>
            <a:r>
              <a:rPr lang="ru-RU" dirty="0" smtClean="0"/>
              <a:t> (</a:t>
            </a:r>
            <a:r>
              <a:rPr lang="ru-RU" dirty="0" err="1" smtClean="0"/>
              <a:t>понад</a:t>
            </a:r>
            <a:r>
              <a:rPr lang="ru-RU" dirty="0" smtClean="0"/>
              <a:t> 66%). </a:t>
            </a:r>
            <a:r>
              <a:rPr lang="ru-RU" dirty="0" err="1" smtClean="0"/>
              <a:t>Найбільшими</a:t>
            </a:r>
            <a:r>
              <a:rPr lang="ru-RU" dirty="0" smtClean="0"/>
              <a:t> запасами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володіють</a:t>
            </a:r>
            <a:r>
              <a:rPr lang="ru-RU" dirty="0" smtClean="0"/>
              <a:t> (у порядку </a:t>
            </a:r>
            <a:r>
              <a:rPr lang="ru-RU" dirty="0" err="1" smtClean="0"/>
              <a:t>зменшення</a:t>
            </a:r>
            <a:r>
              <a:rPr lang="ru-RU" dirty="0" smtClean="0"/>
              <a:t>): </a:t>
            </a:r>
            <a:r>
              <a:rPr lang="ru-RU" dirty="0" err="1" smtClean="0"/>
              <a:t>Саудівська</a:t>
            </a:r>
            <a:r>
              <a:rPr lang="ru-RU" dirty="0" smtClean="0"/>
              <a:t> </a:t>
            </a:r>
            <a:r>
              <a:rPr lang="ru-RU" dirty="0" err="1" smtClean="0"/>
              <a:t>Аравія</a:t>
            </a:r>
            <a:r>
              <a:rPr lang="ru-RU" dirty="0" smtClean="0"/>
              <a:t>, </a:t>
            </a:r>
            <a:r>
              <a:rPr lang="ru-RU" dirty="0" err="1" smtClean="0"/>
              <a:t>Росія</a:t>
            </a:r>
            <a:r>
              <a:rPr lang="ru-RU" dirty="0" smtClean="0"/>
              <a:t>, </a:t>
            </a:r>
            <a:r>
              <a:rPr lang="ru-RU" dirty="0" err="1" smtClean="0"/>
              <a:t>Ірак</a:t>
            </a:r>
            <a:r>
              <a:rPr lang="ru-RU" dirty="0" smtClean="0"/>
              <a:t>, ОАЕ, Кувейт, </a:t>
            </a:r>
            <a:r>
              <a:rPr lang="ru-RU" dirty="0" err="1" smtClean="0"/>
              <a:t>Іран</a:t>
            </a:r>
            <a:r>
              <a:rPr lang="ru-RU" dirty="0" smtClean="0"/>
              <a:t>, </a:t>
            </a:r>
            <a:r>
              <a:rPr lang="ru-RU" dirty="0" err="1" smtClean="0"/>
              <a:t>Венесуела</a:t>
            </a:r>
            <a:r>
              <a:rPr lang="ru-RU" dirty="0" smtClean="0"/>
              <a:t>, Мексика, </a:t>
            </a:r>
            <a:r>
              <a:rPr lang="ru-RU" dirty="0" err="1" smtClean="0"/>
              <a:t>Лівія</a:t>
            </a:r>
            <a:r>
              <a:rPr lang="ru-RU" dirty="0" smtClean="0"/>
              <a:t>, Китай, США, </a:t>
            </a:r>
            <a:r>
              <a:rPr lang="ru-RU" dirty="0" err="1" smtClean="0"/>
              <a:t>Нігерія</a:t>
            </a:r>
            <a:r>
              <a:rPr lang="ru-RU" dirty="0" smtClean="0"/>
              <a:t>, Азербайджан, Казахстан, </a:t>
            </a:r>
            <a:r>
              <a:rPr lang="ru-RU" dirty="0" err="1" smtClean="0"/>
              <a:t>Туркменістан</a:t>
            </a:r>
            <a:r>
              <a:rPr lang="ru-RU" dirty="0" smtClean="0"/>
              <a:t>, </a:t>
            </a:r>
            <a:r>
              <a:rPr lang="ru-RU" dirty="0" err="1" smtClean="0"/>
              <a:t>Норвегія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32656"/>
            <a:ext cx="849694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Світові запаси нафти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900igr.net/datas/ekonomika/Nafta/0012-012-Vidobutok-ta-zapasi-naf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84976" cy="6453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214</TotalTime>
  <Words>397</Words>
  <Application>Microsoft Office PowerPoint</Application>
  <PresentationFormat>Экран (4:3)</PresentationFormat>
  <Paragraphs>49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Справедливость</vt:lpstr>
      <vt:lpstr>Нафта, сланцевий газ, екологія середовища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</dc:creator>
  <cp:lastModifiedBy>Оля</cp:lastModifiedBy>
  <cp:revision>14</cp:revision>
  <dcterms:created xsi:type="dcterms:W3CDTF">2013-10-19T15:26:18Z</dcterms:created>
  <dcterms:modified xsi:type="dcterms:W3CDTF">2013-10-20T13:07:33Z</dcterms:modified>
</cp:coreProperties>
</file>