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B93BC9-459F-45A3-AD55-A5B056D08CD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D8DA61-0E18-46CF-9DDB-E88D69A7F9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uk-UA" dirty="0" smtClean="0"/>
              <a:t>Аспірин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6143644"/>
            <a:ext cx="5114778" cy="1101248"/>
          </a:xfrm>
        </p:spPr>
        <p:txBody>
          <a:bodyPr/>
          <a:lstStyle/>
          <a:p>
            <a:r>
              <a:rPr lang="uk-UA" dirty="0" smtClean="0"/>
              <a:t>Даниленко, </a:t>
            </a:r>
            <a:r>
              <a:rPr lang="uk-UA" dirty="0" err="1" smtClean="0"/>
              <a:t>Реутенко</a:t>
            </a:r>
            <a:r>
              <a:rPr lang="uk-UA" dirty="0" smtClean="0"/>
              <a:t>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7239000" cy="4846320"/>
          </a:xfrm>
        </p:spPr>
        <p:txBody>
          <a:bodyPr/>
          <a:lstStyle/>
          <a:p>
            <a:r>
              <a:rPr lang="uk-UA" dirty="0" smtClean="0"/>
              <a:t>Аспірин (ацетилсаліцилова кислота)</a:t>
            </a:r>
            <a:r>
              <a:rPr lang="ru-RU" dirty="0" smtClean="0"/>
              <a:t> —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голчасті</a:t>
            </a:r>
            <a:r>
              <a:rPr lang="ru-RU" dirty="0" smtClean="0"/>
              <a:t> </a:t>
            </a:r>
            <a:r>
              <a:rPr lang="ru-RU" dirty="0" err="1" smtClean="0"/>
              <a:t>кристали</a:t>
            </a:r>
            <a:r>
              <a:rPr lang="ru-RU" dirty="0" smtClean="0"/>
              <a:t> </a:t>
            </a:r>
            <a:r>
              <a:rPr lang="ru-RU" dirty="0" err="1" smtClean="0"/>
              <a:t>моноклінічної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upload.wikimedia.org/wikipedia/commons/thumb/d/dc/Acetylsalicyls%C3%A4ure2.svg/250px-Acetylsalicyls%C3%A4ure2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714620"/>
            <a:ext cx="4748769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Формула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/>
              <a:t>С</a:t>
            </a:r>
            <a:r>
              <a:rPr lang="uk-UA" sz="2400" dirty="0" smtClean="0"/>
              <a:t>9</a:t>
            </a:r>
            <a:r>
              <a:rPr lang="uk-UA" sz="4000" dirty="0" smtClean="0"/>
              <a:t>Н</a:t>
            </a:r>
            <a:r>
              <a:rPr lang="uk-UA" sz="2400" dirty="0" smtClean="0"/>
              <a:t>8</a:t>
            </a:r>
            <a:r>
              <a:rPr lang="uk-UA" sz="4000" dirty="0" smtClean="0"/>
              <a:t>О</a:t>
            </a:r>
            <a:r>
              <a:rPr lang="uk-UA" sz="2800" dirty="0" smtClean="0"/>
              <a:t>4</a:t>
            </a:r>
          </a:p>
          <a:p>
            <a:pPr algn="ctr">
              <a:buNone/>
            </a:pPr>
            <a:r>
              <a:rPr lang="uk-UA" sz="2800" dirty="0" smtClean="0"/>
              <a:t>Реакція добування </a:t>
            </a:r>
          </a:p>
          <a:p>
            <a:pPr>
              <a:buNone/>
            </a:pPr>
            <a:r>
              <a:rPr lang="uk-UA" sz="2800" dirty="0" smtClean="0"/>
              <a:t>   </a:t>
            </a:r>
            <a:r>
              <a:rPr lang="uk-UA" sz="2400" dirty="0" smtClean="0"/>
              <a:t>Ацетилсаліцилову кислоту </a:t>
            </a:r>
            <a:r>
              <a:rPr lang="ru-RU" sz="2400" dirty="0" err="1" smtClean="0"/>
              <a:t>одержують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взаємодією</a:t>
            </a:r>
            <a:r>
              <a:rPr lang="ru-RU" sz="2400" dirty="0" smtClean="0"/>
              <a:t> оцтового </a:t>
            </a:r>
            <a:r>
              <a:rPr lang="ru-RU" sz="2400" dirty="0" err="1" smtClean="0"/>
              <a:t>ангідриду</a:t>
            </a:r>
            <a:r>
              <a:rPr lang="ru-RU" sz="2400" dirty="0" smtClean="0"/>
              <a:t> та </a:t>
            </a:r>
            <a:r>
              <a:rPr lang="ru-RU" sz="2400" dirty="0" err="1" smtClean="0"/>
              <a:t>саліцилової</a:t>
            </a:r>
            <a:r>
              <a:rPr lang="ru-RU" sz="2400" dirty="0" smtClean="0"/>
              <a:t> </a:t>
            </a:r>
            <a:r>
              <a:rPr lang="ru-RU" sz="2400" dirty="0" smtClean="0"/>
              <a:t>кислоти.</a:t>
            </a:r>
            <a:endParaRPr lang="ru-RU" sz="2400" dirty="0"/>
          </a:p>
        </p:txBody>
      </p:sp>
      <p:pic>
        <p:nvPicPr>
          <p:cNvPr id="28676" name="Picture 4" descr="http://posibnyky.vntu.edu.ua/ch_/images/5/5.3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143380"/>
            <a:ext cx="816517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7239000" cy="1143000"/>
          </a:xfrm>
        </p:spPr>
        <p:txBody>
          <a:bodyPr/>
          <a:lstStyle/>
          <a:p>
            <a:pPr algn="ctr"/>
            <a:r>
              <a:rPr lang="uk-UA" dirty="0" smtClean="0"/>
              <a:t>Фізичні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358214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Аспірин</a:t>
            </a:r>
            <a:r>
              <a:rPr lang="ru-RU" sz="2400" dirty="0" smtClean="0"/>
              <a:t> у чистому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</a:t>
            </a:r>
            <a:r>
              <a:rPr lang="ru-RU" sz="2400" dirty="0" smtClean="0"/>
              <a:t>не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smtClean="0"/>
              <a:t>запаху,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у </a:t>
            </a:r>
            <a:r>
              <a:rPr lang="ru-RU" sz="2400" dirty="0" err="1" smtClean="0"/>
              <a:t>вологому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середовищі</a:t>
            </a:r>
            <a:r>
              <a:rPr lang="ru-RU" sz="2400" dirty="0" smtClean="0"/>
              <a:t> (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контакті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повітрям</a:t>
            </a:r>
            <a:r>
              <a:rPr lang="ru-RU" sz="2400" dirty="0" smtClean="0"/>
              <a:t>) </a:t>
            </a:r>
            <a:r>
              <a:rPr lang="ru-RU" sz="2400" dirty="0" err="1" smtClean="0"/>
              <a:t>набуває</a:t>
            </a:r>
            <a:r>
              <a:rPr lang="ru-RU" sz="2400" dirty="0" smtClean="0"/>
              <a:t> запаху оцтової </a:t>
            </a:r>
            <a:r>
              <a:rPr lang="ru-RU" sz="2400" dirty="0" smtClean="0"/>
              <a:t>кислоти.</a:t>
            </a:r>
            <a:r>
              <a:rPr lang="uk-UA" sz="2400" dirty="0" smtClean="0"/>
              <a:t> </a:t>
            </a:r>
            <a:r>
              <a:rPr lang="ru-RU" sz="2400" dirty="0" err="1" smtClean="0"/>
              <a:t>Розкладається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киплячій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 та при </a:t>
            </a:r>
            <a:r>
              <a:rPr lang="ru-RU" sz="2400" dirty="0" err="1" smtClean="0"/>
              <a:t>розчиненні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лужних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розчинах</a:t>
            </a:r>
            <a:r>
              <a:rPr lang="ru-RU" sz="2400" dirty="0" smtClean="0"/>
              <a:t>. Добре </a:t>
            </a:r>
            <a:r>
              <a:rPr lang="ru-RU" sz="2400" dirty="0" err="1" smtClean="0"/>
              <a:t>розчинні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неорганічні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солі</a:t>
            </a:r>
            <a:r>
              <a:rPr lang="ru-RU" sz="2400" dirty="0" smtClean="0"/>
              <a:t> </a:t>
            </a:r>
            <a:r>
              <a:rPr lang="ru-RU" sz="2400" dirty="0" err="1" smtClean="0"/>
              <a:t>ацетилсаліцилової</a:t>
            </a:r>
            <a:r>
              <a:rPr lang="ru-RU" sz="2400" dirty="0" smtClean="0"/>
              <a:t> кислоти,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нестійкі</a:t>
            </a:r>
            <a:r>
              <a:rPr lang="ru-RU" sz="2400" dirty="0" smtClean="0"/>
              <a:t> та за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ацетилсаліцилова</a:t>
            </a:r>
            <a:r>
              <a:rPr lang="ru-RU" sz="2400" dirty="0" smtClean="0"/>
              <a:t> кислота </a:t>
            </a:r>
            <a:r>
              <a:rPr lang="ru-RU" sz="2400" dirty="0" err="1" smtClean="0"/>
              <a:t>швидко</a:t>
            </a:r>
            <a:r>
              <a:rPr lang="ru-RU" sz="2400" dirty="0" smtClean="0"/>
              <a:t> </a:t>
            </a:r>
            <a:r>
              <a:rPr lang="ru-RU" sz="2400" dirty="0" err="1" smtClean="0"/>
              <a:t>гідролізується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7650" name="Picture 2" descr="http://www.diainfo2tip.com/img/aspir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643314"/>
            <a:ext cx="310385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7239000" cy="1143000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143900" cy="48463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знеболювальним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smtClean="0"/>
              <a:t>(аналгетик), </a:t>
            </a:r>
            <a:r>
              <a:rPr lang="ru-RU" dirty="0" err="1" smtClean="0"/>
              <a:t>розроблений</a:t>
            </a:r>
            <a:r>
              <a:rPr lang="ru-RU" dirty="0" smtClean="0"/>
              <a:t> в 20 </a:t>
            </a:r>
            <a:r>
              <a:rPr lang="ru-RU" dirty="0" err="1" smtClean="0"/>
              <a:t>столітті</a:t>
            </a:r>
            <a:r>
              <a:rPr lang="ru-RU" dirty="0" smtClean="0"/>
              <a:t> як </a:t>
            </a:r>
            <a:r>
              <a:rPr lang="ru-RU" dirty="0" err="1" smtClean="0"/>
              <a:t>лікарський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головного болю </a:t>
            </a:r>
            <a:r>
              <a:rPr lang="ru-RU" dirty="0" err="1" smtClean="0"/>
              <a:t>і</a:t>
            </a:r>
            <a:r>
              <a:rPr lang="ru-RU" dirty="0" smtClean="0"/>
              <a:t> артриту. 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smtClean="0"/>
              <a:t>синтез </a:t>
            </a:r>
            <a:r>
              <a:rPr lang="ru-RU" dirty="0" err="1" smtClean="0"/>
              <a:t>простагландинів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дерева білої </a:t>
            </a:r>
            <a:r>
              <a:rPr lang="ru-RU" dirty="0" err="1" smtClean="0"/>
              <a:t>верби</a:t>
            </a:r>
            <a:r>
              <a:rPr lang="ru-RU" dirty="0" smtClean="0"/>
              <a:t> (</a:t>
            </a:r>
            <a:r>
              <a:rPr lang="en-US" i="1" dirty="0" smtClean="0"/>
              <a:t>Salix alba</a:t>
            </a:r>
            <a:r>
              <a:rPr lang="en-US" dirty="0" smtClean="0"/>
              <a:t>). </a:t>
            </a:r>
            <a:r>
              <a:rPr lang="ru-RU" dirty="0" smtClean="0"/>
              <a:t>При </a:t>
            </a:r>
            <a:r>
              <a:rPr lang="ru-RU" dirty="0" err="1" smtClean="0"/>
              <a:t>тривалому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в </a:t>
            </a:r>
            <a:r>
              <a:rPr lang="ru-RU" dirty="0" err="1" smtClean="0"/>
              <a:t>помірних</a:t>
            </a:r>
            <a:r>
              <a:rPr lang="ru-RU" dirty="0" smtClean="0"/>
              <a:t> дозах 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 шлункову </a:t>
            </a:r>
            <a:r>
              <a:rPr lang="ru-RU" dirty="0" err="1" smtClean="0"/>
              <a:t>кровотечу</a:t>
            </a:r>
            <a:r>
              <a:rPr lang="ru-RU" dirty="0" smtClean="0"/>
              <a:t>,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нирок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дефекти</a:t>
            </a:r>
            <a:r>
              <a:rPr lang="ru-RU" dirty="0" smtClean="0"/>
              <a:t> слуху, тому </a:t>
            </a:r>
            <a:r>
              <a:rPr lang="ru-RU" dirty="0" err="1" smtClean="0"/>
              <a:t>аспірин</a:t>
            </a:r>
            <a:r>
              <a:rPr lang="ru-RU" dirty="0" smtClean="0"/>
              <a:t> не </a:t>
            </a:r>
            <a:r>
              <a:rPr lang="ru-RU" dirty="0" err="1" smtClean="0"/>
              <a:t>рекомендують</a:t>
            </a:r>
            <a:r>
              <a:rPr lang="ru-RU" dirty="0" smtClean="0"/>
              <a:t>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</a:t>
            </a:r>
            <a:r>
              <a:rPr lang="ru-RU" dirty="0" smtClean="0"/>
              <a:t>до 12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рідкісне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 </a:t>
            </a:r>
            <a:r>
              <a:rPr lang="ru-RU" dirty="0" smtClean="0"/>
              <a:t>- синдром </a:t>
            </a:r>
            <a:r>
              <a:rPr lang="ru-RU" dirty="0" smtClean="0"/>
              <a:t>Рея.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показують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аспірин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попередити</a:t>
            </a:r>
            <a:r>
              <a:rPr lang="ru-RU" dirty="0" smtClean="0"/>
              <a:t> інфаркт </a:t>
            </a:r>
            <a:r>
              <a:rPr lang="ru-RU" dirty="0" err="1" smtClean="0"/>
              <a:t>і</a:t>
            </a:r>
            <a:r>
              <a:rPr lang="ru-RU" dirty="0" smtClean="0"/>
              <a:t> тромбоз, тому </a:t>
            </a:r>
            <a:r>
              <a:rPr lang="ru-RU" dirty="0" err="1" smtClean="0"/>
              <a:t>схильним</a:t>
            </a:r>
            <a:r>
              <a:rPr lang="ru-RU" dirty="0" smtClean="0"/>
              <a:t> до </a:t>
            </a:r>
            <a:r>
              <a:rPr lang="ru-RU" dirty="0" err="1" smtClean="0"/>
              <a:t>серцево-судинних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людям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у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smtClean="0"/>
              <a:t>дозах </a:t>
            </a:r>
            <a:r>
              <a:rPr lang="ru-RU" dirty="0" smtClean="0"/>
              <a:t>(</a:t>
            </a:r>
            <a:r>
              <a:rPr lang="ru-RU" dirty="0" err="1" smtClean="0"/>
              <a:t>близько</a:t>
            </a:r>
            <a:r>
              <a:rPr lang="ru-RU" dirty="0" smtClean="0"/>
              <a:t> 80 мг на </a:t>
            </a:r>
            <a:r>
              <a:rPr lang="ru-RU" dirty="0" err="1" smtClean="0"/>
              <a:t>добу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nfosmi.net/images/stories/articles/2013/Zdorovie/05-2013/07/aspir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4857752" cy="3643314"/>
          </a:xfrm>
          <a:prstGeom prst="rect">
            <a:avLst/>
          </a:prstGeom>
          <a:noFill/>
        </p:spPr>
      </p:pic>
      <p:pic>
        <p:nvPicPr>
          <p:cNvPr id="29700" name="Picture 4" descr="http://www.american-personal-doctor.com/cart/photos/1051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879510"/>
            <a:ext cx="4214842" cy="29784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48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Аспірин</vt:lpstr>
      <vt:lpstr>Слайд 2</vt:lpstr>
      <vt:lpstr>Формула</vt:lpstr>
      <vt:lpstr>Фізичні властивості</vt:lpstr>
      <vt:lpstr>застосування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Аспірин</dc:title>
  <dc:creator>алена</dc:creator>
  <cp:lastModifiedBy>алена</cp:lastModifiedBy>
  <cp:revision>5</cp:revision>
  <dcterms:created xsi:type="dcterms:W3CDTF">2014-02-11T16:24:30Z</dcterms:created>
  <dcterms:modified xsi:type="dcterms:W3CDTF">2014-02-11T17:04:38Z</dcterms:modified>
</cp:coreProperties>
</file>