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8" r:id="rId5"/>
    <p:sldId id="269" r:id="rId6"/>
    <p:sldId id="270" r:id="rId7"/>
    <p:sldId id="271" r:id="rId8"/>
    <p:sldId id="272" r:id="rId9"/>
    <p:sldId id="274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E5EFF"/>
    <a:srgbClr val="0066FF"/>
    <a:srgbClr val="0000FF"/>
    <a:srgbClr val="0000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87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ECE4A-8007-43F5-BDC6-875CD041D4E2}" type="datetimeFigureOut">
              <a:rPr lang="ru-RU" smtClean="0"/>
              <a:pPr/>
              <a:t>13.03.2014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37CA4-172B-45A7-A55C-71A56726E7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5.jpe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iolog-himiya.jpg"/>
          <p:cNvPicPr>
            <a:picLocks noChangeAspect="1"/>
          </p:cNvPicPr>
          <p:nvPr/>
        </p:nvPicPr>
        <p:blipFill>
          <a:blip r:embed="rId4" cstate="print"/>
          <a:srcRect l="9287" r="9287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484785"/>
            <a:ext cx="9144000" cy="2376263"/>
          </a:xfrm>
          <a:prstGeom prst="roundRect">
            <a:avLst/>
          </a:prstGeom>
          <a:solidFill>
            <a:schemeClr val="tx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alatino Linotype" pitchFamily="18" charset="0"/>
              </a:rPr>
              <a:t>ТВОРЦІ  ХІМІЇ</a:t>
            </a:r>
            <a:endParaRPr lang="ru-RU" sz="66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Palatino Linotype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835696" y="3573016"/>
            <a:ext cx="5472608" cy="1152128"/>
          </a:xfrm>
          <a:prstGeom prst="roundRect">
            <a:avLst>
              <a:gd name="adj" fmla="val 41405"/>
            </a:avLst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tx1"/>
                </a:solidFill>
                <a:latin typeface="Mon Amour Two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7744" y="3739679"/>
            <a:ext cx="46085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Mon Amour One" pitchFamily="2" charset="0"/>
              </a:rPr>
              <a:t>З України</a:t>
            </a:r>
            <a:endParaRPr lang="ru-RU" sz="4800" dirty="0">
              <a:effectLst>
                <a:glow rad="101600">
                  <a:schemeClr val="bg1">
                    <a:lumMod val="75000"/>
                    <a:alpha val="60000"/>
                  </a:schemeClr>
                </a:glow>
              </a:effectLst>
              <a:latin typeface="Mon Amour One" pitchFamily="2" charset="0"/>
            </a:endParaRPr>
          </a:p>
        </p:txBody>
      </p:sp>
      <p:pic>
        <p:nvPicPr>
          <p:cNvPr id="2" name="ac9d7c5c5a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7583" y="51802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build="p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iolog-himiya.jpg"/>
          <p:cNvPicPr>
            <a:picLocks noChangeAspect="1"/>
          </p:cNvPicPr>
          <p:nvPr/>
        </p:nvPicPr>
        <p:blipFill>
          <a:blip r:embed="rId2" cstate="print"/>
          <a:srcRect l="9287" r="9287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3168353"/>
          </a:xfrm>
          <a:prstGeom prst="roundRect">
            <a:avLst/>
          </a:prstGeom>
          <a:solidFill>
            <a:schemeClr val="tx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alatino Linotype" pitchFamily="18" charset="0"/>
              </a:rPr>
              <a:t>ДЯКУЮ ЗА УВАГУ!</a:t>
            </a:r>
            <a:endParaRPr lang="ru-RU" sz="66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Palatino Linotype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107604" y="3573016"/>
            <a:ext cx="6928792" cy="1944216"/>
          </a:xfrm>
          <a:prstGeom prst="roundRect">
            <a:avLst>
              <a:gd name="adj" fmla="val 41405"/>
            </a:avLst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uk-UA" sz="3800" dirty="0" smtClean="0">
                <a:solidFill>
                  <a:schemeClr val="tx1"/>
                </a:solidFill>
                <a:latin typeface="Mon Amour One" pitchFamily="2" charset="0"/>
              </a:rPr>
              <a:t>Презентацію підготували Павлишин Марія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hemistry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7504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112" y="257767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uk-UA" sz="5400" b="1" dirty="0" smtClean="0">
                <a:effectLst/>
                <a:latin typeface="Palatino Linotype" pitchFamily="18" charset="0"/>
              </a:rPr>
              <a:t>ПЛАН</a:t>
            </a:r>
            <a:endParaRPr lang="ru-RU" sz="5400" b="1" dirty="0">
              <a:effectLst/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6512" y="1042278"/>
            <a:ext cx="49685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</a:t>
            </a:r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effectLst/>
                <a:latin typeface="Mon Amour One" pitchFamily="2" charset="0"/>
                <a:sym typeface="Wingdings"/>
              </a:rPr>
              <a:t>Вступ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  <a:latin typeface="Mon Amour One" pitchFamily="2" charset="0"/>
              </a:rPr>
              <a:t>  </a:t>
            </a:r>
            <a:r>
              <a:rPr lang="uk-UA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Життєвий шлях:</a:t>
            </a:r>
            <a:endParaRPr lang="uk-UA" sz="2800" dirty="0" smtClean="0">
              <a:solidFill>
                <a:schemeClr val="bg1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 </a:t>
            </a:r>
            <a:r>
              <a:rPr lang="uk-UA" sz="2800" dirty="0" smtClean="0">
                <a:solidFill>
                  <a:schemeClr val="bg1"/>
                </a:solidFill>
                <a:effectLst/>
                <a:latin typeface="Mon Amour One" pitchFamily="2" charset="0"/>
                <a:sym typeface="Wingdings"/>
              </a:rPr>
              <a:t>Вернадський В.</a:t>
            </a:r>
            <a:endParaRPr lang="uk-UA" sz="2800" dirty="0" smtClean="0">
              <a:solidFill>
                <a:schemeClr val="bg1"/>
              </a:solidFill>
              <a:effectLst/>
              <a:latin typeface="Mon Amour One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 </a:t>
            </a:r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</a:t>
            </a:r>
            <a:r>
              <a:rPr lang="uk-UA" sz="2800" dirty="0" smtClean="0">
                <a:solidFill>
                  <a:schemeClr val="bg1"/>
                </a:solidFill>
                <a:latin typeface="Mon Amour One" pitchFamily="2" charset="0"/>
                <a:sym typeface="Wingdings"/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latin typeface="Mon Amour One" pitchFamily="2" charset="0"/>
                <a:sym typeface="Wingdings"/>
              </a:rPr>
              <a:t>Горбачевський І.</a:t>
            </a:r>
            <a:endParaRPr lang="uk-UA" sz="2800" dirty="0" smtClean="0">
              <a:solidFill>
                <a:schemeClr val="bg1"/>
              </a:solidFill>
              <a:latin typeface="Mon Amour One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</a:t>
            </a:r>
            <a:r>
              <a:rPr lang="uk-UA" sz="2800" dirty="0" smtClean="0">
                <a:solidFill>
                  <a:schemeClr val="bg1"/>
                </a:solidFill>
                <a:latin typeface="Mon Amour One" pitchFamily="2" charset="0"/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latin typeface="Mon Amour One" pitchFamily="2" charset="0"/>
              </a:rPr>
              <a:t>Пилипенко А.</a:t>
            </a:r>
          </a:p>
          <a:p>
            <a:pPr>
              <a:lnSpc>
                <a:spcPct val="150000"/>
              </a:lnSpc>
            </a:pPr>
            <a:r>
              <a:rPr lang="uk-UA" sz="28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   </a:t>
            </a:r>
            <a:endParaRPr lang="uk-UA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01926648.jpg"/>
          <p:cNvPicPr>
            <a:picLocks noChangeAspect="1"/>
          </p:cNvPicPr>
          <p:nvPr/>
        </p:nvPicPr>
        <p:blipFill>
          <a:blip r:embed="rId2" cstate="print"/>
          <a:srcRect l="4156"/>
          <a:stretch>
            <a:fillRect/>
          </a:stretch>
        </p:blipFill>
        <p:spPr>
          <a:xfrm>
            <a:off x="0" y="0"/>
            <a:ext cx="9144000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-180528" y="1484784"/>
            <a:ext cx="9505056" cy="5373216"/>
          </a:xfrm>
          <a:prstGeom prst="roundRect">
            <a:avLst/>
          </a:prstGeom>
          <a:solidFill>
            <a:schemeClr val="tx1">
              <a:alpha val="84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4043" y="304780"/>
            <a:ext cx="31758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Palatino Linotype" pitchFamily="18" charset="0"/>
              </a:rPr>
              <a:t>ВСТУП</a:t>
            </a:r>
            <a:endParaRPr lang="ru-RU" sz="6600" b="1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4895528" y="-99392"/>
            <a:ext cx="4248472" cy="2160240"/>
          </a:xfrm>
          <a:prstGeom prst="roundRect">
            <a:avLst/>
          </a:prstGeom>
          <a:solidFill>
            <a:schemeClr val="tx1">
              <a:alpha val="84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59624" y="44624"/>
            <a:ext cx="3384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solidFill>
                  <a:schemeClr val="bg1"/>
                </a:solidFill>
                <a:latin typeface="Mon Amour One" pitchFamily="2" charset="0"/>
              </a:rPr>
              <a:t>От де, люде,</a:t>
            </a:r>
          </a:p>
          <a:p>
            <a:pPr algn="ctr"/>
            <a:r>
              <a:rPr lang="ru-RU" sz="2500" dirty="0" smtClean="0">
                <a:solidFill>
                  <a:schemeClr val="bg1"/>
                </a:solidFill>
                <a:latin typeface="Mon Amour One" pitchFamily="2" charset="0"/>
              </a:rPr>
              <a:t>наша слава,</a:t>
            </a:r>
          </a:p>
          <a:p>
            <a:pPr algn="ctr"/>
            <a:r>
              <a:rPr lang="ru-RU" sz="2500" dirty="0" smtClean="0">
                <a:solidFill>
                  <a:schemeClr val="bg1"/>
                </a:solidFill>
                <a:latin typeface="Mon Amour One" pitchFamily="2" charset="0"/>
              </a:rPr>
              <a:t>Слава України!</a:t>
            </a:r>
          </a:p>
          <a:p>
            <a:pPr algn="ctr"/>
            <a:r>
              <a:rPr lang="uk-UA" sz="2400" i="1" dirty="0" smtClean="0">
                <a:solidFill>
                  <a:schemeClr val="bg1"/>
                </a:solidFill>
                <a:latin typeface="Garamond" pitchFamily="18" charset="0"/>
              </a:rPr>
              <a:t>Тарас Шевченко</a:t>
            </a:r>
            <a:endParaRPr lang="ru-RU" sz="2400" i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12" y="1772816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території сучасної України хімічні виробництва існували споконвіку. 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 </a:t>
            </a:r>
            <a:r>
              <a:rPr lang="uk-UA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 </a:t>
            </a:r>
            <a:r>
              <a:rPr lang="uk-UA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Одним з найдавніших було чинбарство – чинення та дублення шкір. 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 </a:t>
            </a:r>
            <a:r>
              <a:rPr lang="uk-UA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</a:t>
            </a:r>
            <a:r>
              <a:rPr lang="uk-UA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uk-UA" i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  <a:sym typeface="Wingdings"/>
              </a:rPr>
              <a:t>2-3</a:t>
            </a:r>
            <a:r>
              <a:rPr lang="uk-UA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uk-UA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тисячоліття тому кіммерійці уже вміли виплавляти залізо. 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  </a:t>
            </a:r>
            <a:r>
              <a:rPr lang="uk-UA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добу середньовіччя в Україні високого рівня досягли технології фарбування   тканин, виготовлення ліків, барвників, винокуріння, скловаріння, а особливо – виробництва поташу, селітри та курного пороху. Так, запорізькі козаки у бою з ворогом у 1516 р. застосували дивовижний винахід – шестиступінчасті порохові ракети, що падаючи вибухали, летіли далі, знову падаючи вибухали, і так шість разів.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 </a:t>
            </a:r>
            <a:r>
              <a:rPr lang="uk-UA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</a:t>
            </a:r>
            <a:r>
              <a:rPr lang="uk-UA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uk-UA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другій половині ХІХ ст. в Україні почала бурхливо розвиватися нова галузь хіміко-харчової технології – цукроваріння.  </a:t>
            </a:r>
          </a:p>
          <a:p>
            <a:r>
              <a:rPr lang="uk-UA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 </a:t>
            </a:r>
            <a:r>
              <a:rPr lang="uk-UA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</a:t>
            </a:r>
            <a:r>
              <a:rPr lang="uk-UA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uk-UA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 на рубежі ХІХ і ХХ ст. почався інтенсивний видобуток кам’яного вугілля й залізної руди, набирала сили коксохімія.</a:t>
            </a:r>
          </a:p>
          <a:p>
            <a:r>
              <a:rPr lang="uk-UA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Сьогодні потужна хімічна індустрія в нашій країні розвивається, спираючись на хімічні ремесла минулих епох, здобутки світової науки, а також на досягнення наших українських учених-хіміків.</a:t>
            </a:r>
          </a:p>
          <a:p>
            <a:r>
              <a:rPr lang="uk-UA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 деяких з них я розкажу детальніше.</a:t>
            </a:r>
            <a:endParaRPr lang="uk-UA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6592" y="-531440"/>
            <a:ext cx="10729191" cy="773884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53047" y="476672"/>
            <a:ext cx="81099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  <a:effectLst>
                  <a:glow rad="241300">
                    <a:schemeClr val="tx2">
                      <a:lumMod val="50000"/>
                      <a:alpha val="59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r>
              <a:rPr lang="uk-UA" sz="4400" dirty="0" smtClean="0">
                <a:solidFill>
                  <a:schemeClr val="bg1"/>
                </a:solidFill>
                <a:effectLst>
                  <a:glow rad="63500">
                    <a:schemeClr val="tx1">
                      <a:alpha val="59000"/>
                    </a:schemeClr>
                  </a:glow>
                </a:effectLst>
                <a:latin typeface="Mon Amour One" pitchFamily="2" charset="0"/>
              </a:rPr>
              <a:t>Володимир</a:t>
            </a:r>
            <a:r>
              <a:rPr lang="ru-RU" sz="4400" dirty="0" smtClean="0">
                <a:solidFill>
                  <a:schemeClr val="bg1"/>
                </a:solidFill>
                <a:effectLst>
                  <a:glow rad="63500">
                    <a:schemeClr val="tx1">
                      <a:alpha val="59000"/>
                    </a:schemeClr>
                  </a:glow>
                </a:effectLst>
                <a:latin typeface="Mon Amour One" pitchFamily="2" charset="0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59000"/>
                    </a:schemeClr>
                  </a:glow>
                </a:effectLst>
                <a:latin typeface="Mon Amour One" pitchFamily="2" charset="0"/>
              </a:rPr>
              <a:t>Вернадський</a:t>
            </a:r>
            <a:r>
              <a:rPr lang="ru-RU" sz="4400" i="1" dirty="0" smtClean="0">
                <a:solidFill>
                  <a:schemeClr val="bg1"/>
                </a:solidFill>
                <a:effectLst>
                  <a:glow rad="241300">
                    <a:schemeClr val="tx2">
                      <a:lumMod val="50000"/>
                      <a:alpha val="59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endParaRPr lang="ru-RU" sz="4400" i="1" dirty="0">
              <a:solidFill>
                <a:schemeClr val="bg1"/>
              </a:solidFill>
              <a:effectLst>
                <a:glow rad="63500">
                  <a:schemeClr val="tx1">
                    <a:alpha val="59000"/>
                  </a:schemeClr>
                </a:glow>
              </a:effectLst>
              <a:latin typeface="Mon Amour One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268760"/>
            <a:ext cx="47525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tikvarika"/>
              </a:rPr>
              <a:t>§ 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Народився Володимир Іванович Вернадський </a:t>
            </a:r>
          </a:p>
          <a:p>
            <a:pPr algn="ctr"/>
            <a:r>
              <a:rPr lang="uk-UA" sz="14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12 березня 1863 р. Закінчив фізико-математичний факультет Петербурзького університету. У 1917-1921 рр. працював в Україні, організатор і перший президент Української Академії наук. </a:t>
            </a:r>
          </a:p>
          <a:p>
            <a:endParaRPr lang="uk-UA" sz="1400" i="1" dirty="0" smtClean="0">
              <a:solidFill>
                <a:schemeClr val="bg1"/>
              </a:solidFill>
              <a:latin typeface="Antikvarika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Antikvarika"/>
              </a:rPr>
              <a:t>§ </a:t>
            </a:r>
            <a:r>
              <a:rPr lang="uk-UA" sz="1400" i="1" dirty="0" smtClean="0">
                <a:solidFill>
                  <a:schemeClr val="bg1"/>
                </a:solidFill>
              </a:rPr>
              <a:t>На час першої російської революції В. І. Вернадський – відомий професор, а також борець за вільнодумство і демократію. На знак протесту проти урядової політики учений залишає Московський університет і переїжджає до Петербурга, продовжуючи наукову і політичну діяльність.</a:t>
            </a:r>
          </a:p>
          <a:p>
            <a:endParaRPr lang="uk-UA" sz="1400" i="1" dirty="0" smtClean="0">
              <a:solidFill>
                <a:schemeClr val="bg1"/>
              </a:solidFill>
              <a:latin typeface="Antikvarika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Antikvarika"/>
              </a:rPr>
              <a:t>§ </a:t>
            </a:r>
            <a:r>
              <a:rPr lang="uk-UA" sz="1400" i="1" dirty="0" smtClean="0">
                <a:solidFill>
                  <a:schemeClr val="bg1"/>
                </a:solidFill>
              </a:rPr>
              <a:t>Жовтневу революцію Володимир Іванович рішуче не сприйняв. Після приходу до влади більшовиків залишатися в Росії стало небезпечно і він переїхав в Україну. Згодом уряд гетьмана Скоропадського запросив ученого до Києва, де В. І. Вернадський очолив Комісію з організації Академії наук і Української національної бібліотеки, а також комісію з питань вищої школи. 27 листопада 1918 р. Володимира Івановича обирають першим президентом УАН. За його ініціативи почалося створення біогеохімічної лабораторії. Досліджуючи геохімію рослин, учений висунув гіпотезу про те, що в землі є вже відомі на той час 87 хімічних елементів.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00" y="1260326"/>
            <a:ext cx="3248025" cy="37528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94106"/>
            <a:ext cx="1998534" cy="25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9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6592" y="-531440"/>
            <a:ext cx="10729191" cy="773884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53047" y="476672"/>
            <a:ext cx="81099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  <a:effectLst>
                  <a:glow rad="241300">
                    <a:schemeClr val="tx2">
                      <a:lumMod val="50000"/>
                      <a:alpha val="59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r>
              <a:rPr lang="uk-UA" sz="4400" dirty="0" smtClean="0">
                <a:solidFill>
                  <a:schemeClr val="bg1"/>
                </a:solidFill>
                <a:effectLst>
                  <a:glow rad="63500">
                    <a:schemeClr val="tx1">
                      <a:alpha val="59000"/>
                    </a:schemeClr>
                  </a:glow>
                </a:effectLst>
                <a:latin typeface="Mon Amour One" pitchFamily="2" charset="0"/>
              </a:rPr>
              <a:t>Володимир</a:t>
            </a:r>
            <a:r>
              <a:rPr lang="ru-RU" sz="4400" dirty="0" smtClean="0">
                <a:solidFill>
                  <a:schemeClr val="bg1"/>
                </a:solidFill>
                <a:effectLst>
                  <a:glow rad="63500">
                    <a:schemeClr val="tx1">
                      <a:alpha val="59000"/>
                    </a:schemeClr>
                  </a:glow>
                </a:effectLst>
                <a:latin typeface="Mon Amour One" pitchFamily="2" charset="0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59000"/>
                    </a:schemeClr>
                  </a:glow>
                </a:effectLst>
                <a:latin typeface="Mon Amour One" pitchFamily="2" charset="0"/>
              </a:rPr>
              <a:t>Вернадський</a:t>
            </a:r>
            <a:r>
              <a:rPr lang="ru-RU" sz="4400" i="1" dirty="0" smtClean="0">
                <a:solidFill>
                  <a:schemeClr val="bg1"/>
                </a:solidFill>
                <a:effectLst>
                  <a:glow rad="241300">
                    <a:schemeClr val="tx2">
                      <a:lumMod val="50000"/>
                      <a:alpha val="59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endParaRPr lang="ru-RU" sz="4400" i="1" dirty="0">
              <a:solidFill>
                <a:schemeClr val="bg1"/>
              </a:solidFill>
              <a:effectLst>
                <a:glow rad="63500">
                  <a:schemeClr val="tx1">
                    <a:alpha val="59000"/>
                  </a:schemeClr>
                </a:glow>
              </a:effectLst>
              <a:latin typeface="Mon Amour One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268760"/>
            <a:ext cx="47525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i="1" dirty="0" smtClean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ntikvarika"/>
              </a:rPr>
              <a:t>§ 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Всі </a:t>
            </a:r>
            <a:r>
              <a:rPr lang="uk-UA" sz="1400" i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його наукові праці присвячено дослідженням хімічного складу земної кори, атмосфери, гідросфери, міграції хімічних елементів у земній корі, ролі і значення радіоактивних елементів в її еволюції. Він є творцем науки біогеохімії, засновником вітчизняної школи геохіміків, основоположником учення про біосферу та ноосферу, істориком науки, філософом, натуралістом</a:t>
            </a:r>
            <a:r>
              <a:rPr lang="uk-UA" sz="1400" i="1" dirty="0">
                <a:solidFill>
                  <a:schemeClr val="bg1"/>
                </a:solidFill>
              </a:rPr>
              <a:t>.</a:t>
            </a:r>
            <a:endParaRPr lang="uk-UA" sz="1400" dirty="0">
              <a:solidFill>
                <a:schemeClr val="bg1"/>
              </a:solidFill>
            </a:endParaRPr>
          </a:p>
          <a:p>
            <a:endParaRPr lang="uk-UA" sz="1400" i="1" dirty="0" smtClean="0">
              <a:solidFill>
                <a:schemeClr val="bg1"/>
              </a:solidFill>
              <a:latin typeface="Antikvarika"/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Antikvarika"/>
              </a:rPr>
              <a:t>§</a:t>
            </a:r>
            <a:r>
              <a:rPr lang="uk-UA" sz="1400" i="1" dirty="0" smtClean="0">
                <a:solidFill>
                  <a:schemeClr val="bg1"/>
                </a:solidFill>
              </a:rPr>
              <a:t> </a:t>
            </a:r>
            <a:r>
              <a:rPr lang="uk-UA" sz="1400" i="1" dirty="0">
                <a:solidFill>
                  <a:schemeClr val="bg1"/>
                </a:solidFill>
              </a:rPr>
              <a:t>Ім’ям видатного ученого і патріота України Володимира Івановича Вернадського названо кратер на зворотному боці Місяця, </a:t>
            </a:r>
            <a:r>
              <a:rPr lang="uk-UA" sz="1400" i="1" dirty="0" err="1">
                <a:solidFill>
                  <a:schemeClr val="bg1"/>
                </a:solidFill>
              </a:rPr>
              <a:t>підльодові</a:t>
            </a:r>
            <a:r>
              <a:rPr lang="uk-UA" sz="1400" i="1" dirty="0">
                <a:solidFill>
                  <a:schemeClr val="bg1"/>
                </a:solidFill>
              </a:rPr>
              <a:t> гори в Східній Антарктиді, підводний вулкан в Атлантичному океані, мінерал </a:t>
            </a:r>
            <a:r>
              <a:rPr lang="uk-UA" sz="1400" i="1" dirty="0" err="1">
                <a:solidFill>
                  <a:schemeClr val="bg1"/>
                </a:solidFill>
              </a:rPr>
              <a:t>вернадит</a:t>
            </a:r>
            <a:r>
              <a:rPr lang="uk-UA" sz="1400" i="1" dirty="0">
                <a:solidFill>
                  <a:schemeClr val="bg1"/>
                </a:solidFill>
              </a:rPr>
              <a:t>, діатомову водорість, рудник у районі озера Байкал, науково-дослідне судно НАН України, Національну бібліотеку України, українську наукову станцію в Антарктиді. </a:t>
            </a:r>
            <a:endParaRPr lang="uk-UA" sz="1400" i="1" dirty="0" smtClean="0">
              <a:solidFill>
                <a:schemeClr val="bg1"/>
              </a:solidFill>
            </a:endParaRPr>
          </a:p>
          <a:p>
            <a:endParaRPr lang="uk-UA" sz="1400" i="1" dirty="0">
              <a:solidFill>
                <a:schemeClr val="bg1"/>
              </a:solidFill>
            </a:endParaRPr>
          </a:p>
          <a:p>
            <a:r>
              <a:rPr lang="uk-UA" sz="1400" i="1" dirty="0" smtClean="0">
                <a:solidFill>
                  <a:schemeClr val="bg1"/>
                </a:solidFill>
                <a:latin typeface="Antikvarika"/>
              </a:rPr>
              <a:t>§ </a:t>
            </a:r>
            <a:r>
              <a:rPr lang="uk-UA" sz="1400" i="1" dirty="0" smtClean="0">
                <a:solidFill>
                  <a:schemeClr val="bg1"/>
                </a:solidFill>
              </a:rPr>
              <a:t>За </a:t>
            </a:r>
            <a:r>
              <a:rPr lang="uk-UA" sz="1400" i="1" dirty="0">
                <a:solidFill>
                  <a:schemeClr val="bg1"/>
                </a:solidFill>
              </a:rPr>
              <a:t>видатні наукові роботи в області мінералогії, геохімії і космохімії АН Росії і НАН України присуджують премії ім. В. Вернадського. У 2000 р. на Всеукраїнському шоу «Людина року» ученого назвали «Людиною століття»!</a:t>
            </a:r>
            <a:endParaRPr lang="uk-UA" sz="1400" dirty="0">
              <a:solidFill>
                <a:schemeClr val="bg1"/>
              </a:solidFill>
            </a:endParaRPr>
          </a:p>
          <a:p>
            <a:pPr algn="ctr"/>
            <a:endParaRPr lang="uk-UA" sz="1400" i="1" dirty="0" smtClean="0">
              <a:solidFill>
                <a:schemeClr val="bg1"/>
              </a:solidFill>
              <a:latin typeface="Antikvarika"/>
            </a:endParaRPr>
          </a:p>
          <a:p>
            <a:pPr algn="ctr"/>
            <a:r>
              <a:rPr lang="uk-UA" sz="1400" i="1" dirty="0" smtClean="0">
                <a:solidFill>
                  <a:schemeClr val="bg1"/>
                </a:solidFill>
                <a:latin typeface="Antikvarika"/>
              </a:rPr>
              <a:t>§ </a:t>
            </a:r>
            <a:r>
              <a:rPr lang="uk-UA" sz="1400" i="1" dirty="0" smtClean="0">
                <a:solidFill>
                  <a:schemeClr val="bg1"/>
                </a:solidFill>
              </a:rPr>
              <a:t>І </a:t>
            </a:r>
            <a:r>
              <a:rPr lang="uk-UA" sz="1400" i="1" dirty="0">
                <a:solidFill>
                  <a:schemeClr val="bg1"/>
                </a:solidFill>
              </a:rPr>
              <a:t>це далеко не все, що можна розповісти </a:t>
            </a:r>
            <a:endParaRPr lang="uk-UA" sz="1400" i="1" dirty="0" smtClean="0">
              <a:solidFill>
                <a:schemeClr val="bg1"/>
              </a:solidFill>
            </a:endParaRPr>
          </a:p>
          <a:p>
            <a:pPr algn="ctr"/>
            <a:r>
              <a:rPr lang="uk-UA" sz="1400" i="1" dirty="0" smtClean="0">
                <a:solidFill>
                  <a:schemeClr val="bg1"/>
                </a:solidFill>
              </a:rPr>
              <a:t>про </a:t>
            </a:r>
            <a:r>
              <a:rPr lang="uk-UA" sz="1400" i="1" dirty="0">
                <a:solidFill>
                  <a:schemeClr val="bg1"/>
                </a:solidFill>
              </a:rPr>
              <a:t>цю геніальну людину…</a:t>
            </a:r>
            <a:endParaRPr lang="uk-UA" sz="1400" dirty="0">
              <a:solidFill>
                <a:schemeClr val="bg1"/>
              </a:solidFill>
            </a:endParaRPr>
          </a:p>
          <a:p>
            <a:pPr algn="ctr"/>
            <a:endParaRPr lang="uk-UA" sz="1400" i="1" dirty="0" smtClean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54" y="3212976"/>
            <a:ext cx="2322714" cy="2682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6" l="1515" r="99394">
                        <a14:foregroundMark x1="53939" y1="21073" x2="53939" y2="21073"/>
                        <a14:foregroundMark x1="51818" y1="12696" x2="51818" y2="12696"/>
                        <a14:foregroundMark x1="51818" y1="7984" x2="51818" y2="7984"/>
                        <a14:foregroundMark x1="41818" y1="9424" x2="41818" y2="9424"/>
                        <a14:foregroundMark x1="36667" y1="12042" x2="36667" y2="12042"/>
                        <a14:foregroundMark x1="43636" y1="45419" x2="43636" y2="45419"/>
                        <a14:foregroundMark x1="44242" y1="49215" x2="44242" y2="49215"/>
                        <a14:foregroundMark x1="43636" y1="53272" x2="43636" y2="53272"/>
                        <a14:foregroundMark x1="48788" y1="54843" x2="48788" y2="54843"/>
                        <a14:foregroundMark x1="52424" y1="55236" x2="52424" y2="55236"/>
                        <a14:foregroundMark x1="52424" y1="59555" x2="52424" y2="59555"/>
                        <a14:foregroundMark x1="65152" y1="31414" x2="65152" y2="31414"/>
                        <a14:foregroundMark x1="63333" y1="43455" x2="63333" y2="43455"/>
                        <a14:foregroundMark x1="61515" y1="51047" x2="61515" y2="51047"/>
                        <a14:foregroundMark x1="68182" y1="7984" x2="68182" y2="7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523">
            <a:off x="-149713" y="2408371"/>
            <a:ext cx="1995836" cy="46206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2822016" cy="3540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918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Walls.com-15800.jpg"/>
          <p:cNvPicPr>
            <a:picLocks noChangeAspect="1"/>
          </p:cNvPicPr>
          <p:nvPr/>
        </p:nvPicPr>
        <p:blipFill>
          <a:blip r:embed="rId2" cstate="print"/>
          <a:srcRect b="2512"/>
          <a:stretch>
            <a:fillRect/>
          </a:stretch>
        </p:blipFill>
        <p:spPr>
          <a:xfrm>
            <a:off x="-1404664" y="-1611560"/>
            <a:ext cx="12025336" cy="9865096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28965" y="211287"/>
            <a:ext cx="64860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r>
              <a:rPr lang="ru-RU" sz="4400" i="1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Іван</a:t>
            </a:r>
            <a:r>
              <a:rPr lang="ru-RU" sz="4400" i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ru-RU" sz="4400" i="1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Горбачевський</a:t>
            </a:r>
            <a:r>
              <a:rPr lang="ru-RU" sz="4400" i="1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endParaRPr lang="ru-RU" sz="4400" i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Mon Amour One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32174"/>
            <a:ext cx="89289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5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tikvarika"/>
                <a:cs typeface="Arial" panose="020B0604020202020204" pitchFamily="34" charset="0"/>
              </a:rPr>
              <a:t>&amp;</a:t>
            </a:r>
            <a:r>
              <a:rPr lang="uk-UA" sz="15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ntikvarika"/>
                <a:cs typeface="Arial" panose="020B0604020202020204" pitchFamily="34" charset="0"/>
              </a:rPr>
              <a:t> </a:t>
            </a:r>
            <a:r>
              <a:rPr lang="uk-UA" sz="15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j-lt"/>
                <a:cs typeface="Arial" panose="020B0604020202020204" pitchFamily="34" charset="0"/>
              </a:rPr>
              <a:t>Народився </a:t>
            </a:r>
            <a:r>
              <a:rPr lang="uk-UA" sz="1500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майбутній учений 1854 року в селі Зарубинці (нині Збаразький район Тернопільської області) у сім’ї священика. Закінчивши 1872 р. Тернопільську гімназію, Іван поїхав здобувати медичну освіту до Відня. У 1875 р. він закінчив медичний </a:t>
            </a:r>
            <a:r>
              <a:rPr lang="uk-UA" sz="15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факультет </a:t>
            </a:r>
            <a:r>
              <a:rPr lang="uk-UA" sz="1500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Віденського університету і в цьому ж закладі почав свою викладацьку діяльність. </a:t>
            </a:r>
            <a:endParaRPr lang="uk-UA" sz="1500" i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500" i="1" dirty="0" smtClean="0">
                <a:solidFill>
                  <a:schemeClr val="bg1"/>
                </a:solidFill>
                <a:effectLst>
                  <a:glow rad="25400">
                    <a:schemeClr val="tx1">
                      <a:alpha val="3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500" b="1" i="1" dirty="0">
                <a:solidFill>
                  <a:schemeClr val="bg1"/>
                </a:solidFill>
                <a:effectLst>
                  <a:glow rad="292100">
                    <a:schemeClr val="tx1">
                      <a:alpha val="29000"/>
                    </a:schemeClr>
                  </a:glow>
                </a:effectLst>
                <a:latin typeface="Antikvarika"/>
                <a:cs typeface="Arial" panose="020B0604020202020204" pitchFamily="34" charset="0"/>
              </a:rPr>
              <a:t>&amp; </a:t>
            </a:r>
            <a:r>
              <a:rPr lang="uk-UA" sz="1500" i="1" dirty="0" smtClean="0">
                <a:solidFill>
                  <a:schemeClr val="bg1"/>
                </a:solidFill>
                <a:effectLst>
                  <a:glow rad="292100">
                    <a:schemeClr val="tx1">
                      <a:alpha val="2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Згодом </a:t>
            </a:r>
            <a:r>
              <a:rPr lang="uk-UA" sz="1500" i="1" dirty="0">
                <a:solidFill>
                  <a:schemeClr val="bg1"/>
                </a:solidFill>
                <a:effectLst>
                  <a:glow rad="292100">
                    <a:schemeClr val="tx1">
                      <a:alpha val="2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місцем його праці стає Інститут лікарської хімії. Тут Іван Якович розпочав цілеспрямовані дослідження над синтезом сечової кислоти, які привели його до відкриття світового значення. Відкриття Івана </a:t>
            </a:r>
            <a:r>
              <a:rPr lang="uk-UA" sz="1500" i="1" dirty="0" err="1">
                <a:solidFill>
                  <a:schemeClr val="bg1"/>
                </a:solidFill>
                <a:effectLst>
                  <a:glow rad="292100">
                    <a:schemeClr val="tx1">
                      <a:alpha val="2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Горбачевського</a:t>
            </a:r>
            <a:r>
              <a:rPr lang="uk-UA" sz="1500" i="1" dirty="0">
                <a:solidFill>
                  <a:schemeClr val="bg1"/>
                </a:solidFill>
                <a:effectLst>
                  <a:glow rad="292100">
                    <a:schemeClr val="tx1">
                      <a:alpha val="2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дозволило встановити джерела і шляхи утворення сечової кислоти в живому організмі, виявляючи її складники. Згодом це дозволить зробити дійовий метод діагностування </a:t>
            </a:r>
            <a:r>
              <a:rPr lang="uk-UA" sz="1500" i="1" dirty="0" smtClean="0">
                <a:solidFill>
                  <a:schemeClr val="bg1"/>
                </a:solidFill>
                <a:effectLst>
                  <a:glow rad="292100">
                    <a:schemeClr val="tx1">
                      <a:alpha val="2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захворювань.</a:t>
            </a:r>
            <a:endParaRPr lang="uk-UA" sz="1500" i="1" dirty="0">
              <a:solidFill>
                <a:schemeClr val="bg1"/>
              </a:solidFill>
              <a:effectLst>
                <a:glow rad="292100">
                  <a:schemeClr val="tx1">
                    <a:alpha val="29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500" b="1" i="1" dirty="0" smtClean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endParaRPr lang="uk-UA" sz="1500" b="1" i="1" dirty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endParaRPr lang="uk-UA" sz="1500" b="1" i="1" dirty="0" smtClean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endParaRPr lang="uk-UA" sz="1500" b="1" i="1" dirty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endParaRPr lang="uk-UA" sz="1500" b="1" i="1" dirty="0" smtClean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endParaRPr lang="uk-UA" sz="1500" b="1" i="1" dirty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endParaRPr lang="uk-UA" sz="1500" b="1" i="1" dirty="0" smtClean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endParaRPr lang="uk-UA" sz="1500" b="1" i="1" dirty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endParaRPr lang="uk-UA" sz="1500" b="1" i="1" dirty="0" smtClean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pPr algn="r"/>
            <a:r>
              <a:rPr lang="uk-UA" sz="1500" b="1" i="1" dirty="0" smtClean="0">
                <a:solidFill>
                  <a:schemeClr val="bg1"/>
                </a:solidFill>
                <a:latin typeface="Antikvarika"/>
                <a:cs typeface="Arial" panose="020B0604020202020204" pitchFamily="34" charset="0"/>
              </a:rPr>
              <a:t>&amp;</a:t>
            </a:r>
            <a:r>
              <a:rPr lang="uk-UA" sz="1500" i="1" dirty="0" smtClean="0">
                <a:solidFill>
                  <a:schemeClr val="bg1"/>
                </a:solidFill>
                <a:latin typeface="Antikvarika"/>
                <a:cs typeface="Arial" panose="020B0604020202020204" pitchFamily="34" charset="0"/>
              </a:rPr>
              <a:t> </a:t>
            </a:r>
            <a:r>
              <a:rPr lang="uk-UA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 йому </a:t>
            </a:r>
            <a:r>
              <a:rPr lang="uk-UA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належить ідея гідролізного розщеплення нуклеїнових кислот, відокремлення сечової кислоти від </a:t>
            </a:r>
            <a:r>
              <a:rPr lang="uk-UA" sz="15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ксантину</a:t>
            </a:r>
            <a:r>
              <a:rPr lang="uk-UA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гуаніну. Значення цих досліджень Івана Яковича можна повною мірою оцінити лише під сучасну пору, коли пильне та всебічне вивчення подвійної спіралі життя наближає нас до розкриття таємниць механізму відтворення і втілення генетичної інформації на молекулярному рівні. Вчений одним із перших виділив у чистому вигляді амінокислоти і показав, що вони є «будівельними цеглинками» </a:t>
            </a:r>
            <a:r>
              <a:rPr lang="uk-UA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білків. </a:t>
            </a:r>
            <a:endParaRPr lang="uk-UA" sz="1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3"/>
          <a:stretch/>
        </p:blipFill>
        <p:spPr>
          <a:xfrm>
            <a:off x="826252" y="3068960"/>
            <a:ext cx="1729524" cy="22322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56992"/>
            <a:ext cx="6192688" cy="16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65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Walls.com-15800.jpg"/>
          <p:cNvPicPr>
            <a:picLocks noChangeAspect="1"/>
          </p:cNvPicPr>
          <p:nvPr/>
        </p:nvPicPr>
        <p:blipFill>
          <a:blip r:embed="rId2" cstate="print"/>
          <a:srcRect b="2512"/>
          <a:stretch>
            <a:fillRect/>
          </a:stretch>
        </p:blipFill>
        <p:spPr>
          <a:xfrm>
            <a:off x="-1404664" y="-1611560"/>
            <a:ext cx="12025336" cy="9865096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28965" y="211287"/>
            <a:ext cx="64860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r>
              <a:rPr lang="ru-RU" sz="4400" i="1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Іван</a:t>
            </a:r>
            <a:r>
              <a:rPr lang="ru-RU" sz="4400" i="1" dirty="0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 </a:t>
            </a:r>
            <a:r>
              <a:rPr lang="ru-RU" sz="4400" i="1" dirty="0" err="1" smtClean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Горбачевський</a:t>
            </a:r>
            <a:r>
              <a:rPr lang="ru-RU" sz="4400" i="1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endParaRPr lang="ru-RU" sz="4400" i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Mon Amour One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657845"/>
            <a:ext cx="9217024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&amp;</a:t>
            </a:r>
            <a:r>
              <a:rPr lang="uk-UA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1921 р. І. </a:t>
            </a:r>
            <a:r>
              <a:rPr lang="uk-UA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Горбачевський</a:t>
            </a:r>
            <a:r>
              <a:rPr lang="uk-UA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став професором кафедри хімії щойно створеного у Відні Українського вільного університету, а через два роки – ректором такого ж закладу у Празі. Одночасно учений був одним із засновників і професорів Української господарської академії в </a:t>
            </a:r>
            <a:r>
              <a:rPr lang="uk-UA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Подебрадах</a:t>
            </a:r>
            <a:r>
              <a:rPr lang="uk-UA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</a:t>
            </a:r>
            <a:endParaRPr lang="uk-UA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endParaRPr lang="uk-UA" b="1" i="1" dirty="0" smtClean="0">
              <a:solidFill>
                <a:schemeClr val="bg1"/>
              </a:solidFill>
            </a:endParaRPr>
          </a:p>
          <a:p>
            <a:endParaRPr lang="uk-UA" b="1" i="1" dirty="0">
              <a:solidFill>
                <a:schemeClr val="bg1"/>
              </a:solidFill>
            </a:endParaRPr>
          </a:p>
          <a:p>
            <a:endParaRPr lang="uk-UA" b="1" i="1" dirty="0" smtClean="0">
              <a:solidFill>
                <a:schemeClr val="bg1"/>
              </a:solidFill>
            </a:endParaRPr>
          </a:p>
          <a:p>
            <a:endParaRPr lang="uk-UA" b="1" i="1" dirty="0">
              <a:solidFill>
                <a:schemeClr val="bg1"/>
              </a:solidFill>
            </a:endParaRPr>
          </a:p>
          <a:p>
            <a:endParaRPr lang="uk-UA" b="1" i="1" dirty="0" smtClean="0">
              <a:solidFill>
                <a:schemeClr val="bg1"/>
              </a:solidFill>
            </a:endParaRPr>
          </a:p>
          <a:p>
            <a:endParaRPr lang="uk-UA" b="1" i="1" dirty="0">
              <a:solidFill>
                <a:schemeClr val="bg1"/>
              </a:solidFill>
            </a:endParaRPr>
          </a:p>
          <a:p>
            <a:endParaRPr lang="uk-UA" b="1" i="1" dirty="0" smtClean="0">
              <a:solidFill>
                <a:schemeClr val="bg1"/>
              </a:solidFill>
            </a:endParaRPr>
          </a:p>
          <a:p>
            <a:endParaRPr lang="uk-UA" b="1" i="1" dirty="0">
              <a:solidFill>
                <a:schemeClr val="bg1"/>
              </a:solidFill>
            </a:endParaRPr>
          </a:p>
          <a:p>
            <a:endParaRPr lang="uk-UA" b="1" i="1" dirty="0" smtClean="0">
              <a:solidFill>
                <a:schemeClr val="bg1"/>
              </a:solidFill>
            </a:endParaRPr>
          </a:p>
          <a:p>
            <a:endParaRPr lang="uk-UA" b="1" i="1" dirty="0">
              <a:solidFill>
                <a:schemeClr val="bg1"/>
              </a:solidFill>
            </a:endParaRPr>
          </a:p>
          <a:p>
            <a:endParaRPr lang="uk-UA" b="1" i="1" dirty="0" smtClean="0">
              <a:solidFill>
                <a:schemeClr val="bg1"/>
              </a:solidFill>
            </a:endParaRPr>
          </a:p>
          <a:p>
            <a:pPr algn="ctr"/>
            <a:r>
              <a:rPr lang="uk-UA" b="1" i="1" dirty="0" smtClean="0">
                <a:solidFill>
                  <a:schemeClr val="bg1"/>
                </a:solidFill>
              </a:rPr>
              <a:t>&amp; </a:t>
            </a:r>
            <a:r>
              <a:rPr lang="uk-UA" i="1" dirty="0">
                <a:solidFill>
                  <a:schemeClr val="bg1"/>
                </a:solidFill>
              </a:rPr>
              <a:t>Учений ніколи не забував про свою Батьківщину. У 1924 р. він підготував кілька підручників з хімії: «Неорганічна хімія», «Органічна хімія», «Фізіологічна хімія», які були написані чеською та українською мовами. І. </a:t>
            </a:r>
            <a:r>
              <a:rPr lang="uk-UA" i="1" dirty="0" err="1">
                <a:solidFill>
                  <a:schemeClr val="bg1"/>
                </a:solidFill>
              </a:rPr>
              <a:t>Горбачевський</a:t>
            </a:r>
            <a:r>
              <a:rPr lang="uk-UA" i="1" dirty="0">
                <a:solidFill>
                  <a:schemeClr val="bg1"/>
                </a:solidFill>
              </a:rPr>
              <a:t> є автором майже п’ятдесяти наукових праць, значна частина яких не втратила свого наукового значення донині.</a:t>
            </a:r>
            <a:endParaRPr lang="uk-UA" dirty="0">
              <a:solidFill>
                <a:schemeClr val="bg1"/>
              </a:solidFill>
            </a:endParaRPr>
          </a:p>
          <a:p>
            <a:pPr algn="ctr"/>
            <a:r>
              <a:rPr lang="uk-UA" b="1" i="1" dirty="0">
                <a:solidFill>
                  <a:schemeClr val="bg1"/>
                </a:solidFill>
              </a:rPr>
              <a:t>&amp;</a:t>
            </a:r>
            <a:r>
              <a:rPr lang="uk-UA" i="1" dirty="0">
                <a:solidFill>
                  <a:schemeClr val="bg1"/>
                </a:solidFill>
              </a:rPr>
              <a:t> Про таку цікаву особистість, про його наукові відкриття </a:t>
            </a:r>
            <a:endParaRPr lang="uk-UA" i="1" dirty="0" smtClean="0">
              <a:solidFill>
                <a:schemeClr val="bg1"/>
              </a:solidFill>
            </a:endParaRPr>
          </a:p>
          <a:p>
            <a:pPr algn="ctr"/>
            <a:r>
              <a:rPr lang="uk-UA" i="1" dirty="0" smtClean="0">
                <a:solidFill>
                  <a:schemeClr val="bg1"/>
                </a:solidFill>
              </a:rPr>
              <a:t>можна </a:t>
            </a:r>
            <a:r>
              <a:rPr lang="uk-UA" i="1" dirty="0">
                <a:solidFill>
                  <a:schemeClr val="bg1"/>
                </a:solidFill>
              </a:rPr>
              <a:t>говорити ще багато</a:t>
            </a:r>
            <a:r>
              <a:rPr lang="uk-UA" i="1" dirty="0" smtClean="0">
                <a:solidFill>
                  <a:schemeClr val="bg1"/>
                </a:solidFill>
              </a:rPr>
              <a:t>…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798"/>
          <a:stretch/>
        </p:blipFill>
        <p:spPr>
          <a:xfrm>
            <a:off x="107504" y="2089522"/>
            <a:ext cx="4221577" cy="29535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427782" cy="295277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19013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34758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1"/>
            <a:ext cx="9180512" cy="6858000"/>
          </a:xfrm>
          <a:prstGeom prst="rect">
            <a:avLst/>
          </a:prstGeom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-36512" y="-171400"/>
            <a:ext cx="9180512" cy="7272808"/>
          </a:xfrm>
          <a:prstGeom prst="roundRect">
            <a:avLst>
              <a:gd name="adj" fmla="val 21448"/>
            </a:avLst>
          </a:prstGeom>
          <a:solidFill>
            <a:schemeClr val="tx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33674" y="499319"/>
            <a:ext cx="6882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r>
              <a:rPr lang="ru-RU" sz="4400" i="1" dirty="0" err="1" smtClean="0">
                <a:solidFill>
                  <a:schemeClr val="bg1"/>
                </a:solidFill>
                <a:effectLst/>
                <a:latin typeface="Mon Amour One" pitchFamily="2" charset="0"/>
                <a:sym typeface="Wingdings"/>
              </a:rPr>
              <a:t>Анатолій</a:t>
            </a:r>
            <a:r>
              <a:rPr lang="ru-RU" sz="4400" i="1" dirty="0" smtClean="0">
                <a:solidFill>
                  <a:schemeClr val="bg1"/>
                </a:solidFill>
                <a:effectLst/>
                <a:latin typeface="Mon Amour One" pitchFamily="2" charset="0"/>
                <a:sym typeface="Wingdings"/>
              </a:rPr>
              <a:t> Пилипенко</a:t>
            </a:r>
            <a:r>
              <a:rPr lang="ru-RU" sz="4400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endParaRPr lang="ru-RU" sz="4400" i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 Amour One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268760"/>
            <a:ext cx="47525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ntikvarika"/>
                <a:cs typeface="Arial" panose="020B0604020202020204" pitchFamily="34" charset="0"/>
              </a:rPr>
              <a:t>Q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ntikvarika"/>
                <a:cs typeface="Arial" panose="020B0604020202020204" pitchFamily="34" charset="0"/>
              </a:rPr>
              <a:t> 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Усе </a:t>
            </a:r>
            <a:r>
              <a:rPr lang="uk-UA" sz="1400" i="1" dirty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своє життя присвятив науці Анатолій Терентійович Пилипенко – академік НАН України, доктор хімічних наук, професор, заслужений діяч науки і техніки 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України, </a:t>
            </a:r>
            <a:r>
              <a:rPr lang="uk-UA" sz="1400" i="1" dirty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відомий учений у галузі аналітичної хімії та хімії комплексних 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сполук. Роботи </a:t>
            </a:r>
            <a:r>
              <a:rPr lang="uk-UA" sz="1400" i="1" dirty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uk-UA" sz="1400" i="1" dirty="0" err="1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Пилипенка</a:t>
            </a:r>
            <a:r>
              <a:rPr lang="uk-UA" sz="1400" i="1" dirty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та очолюваної ним школи хіміків-аналітиків сприяли тому, що Україна посіла одне з провідних місць у галузі 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спектрофотометричних та люмінесцентних аналізу</a:t>
            </a:r>
            <a:r>
              <a:rPr lang="uk-UA" sz="1400" i="1" dirty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uk-UA" sz="1400" i="1" dirty="0" smtClean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r>
              <a:rPr lang="en-US" sz="1400" i="1" dirty="0" smtClean="0">
                <a:solidFill>
                  <a:schemeClr val="bg1"/>
                </a:solidFill>
                <a:latin typeface="Antikvarika"/>
                <a:cs typeface="Arial" panose="020B0604020202020204" pitchFamily="34" charset="0"/>
              </a:rPr>
              <a:t>Q</a:t>
            </a:r>
            <a:r>
              <a:rPr lang="uk-UA" sz="1400" i="1" dirty="0" smtClean="0">
                <a:solidFill>
                  <a:schemeClr val="bg1"/>
                </a:solidFill>
                <a:latin typeface="Antikvarika"/>
                <a:cs typeface="Arial" panose="020B0604020202020204" pitchFamily="34" charset="0"/>
              </a:rPr>
              <a:t> </a:t>
            </a:r>
            <a:r>
              <a:rPr lang="uk-UA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Анатолій </a:t>
            </a:r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Терентійович Пилипенко народився 3 травня 1914 р. в с. Шевченкове (колишня Кирилівка) Звенигородського району Черкаської області в селянській родині. Після навчання у школі 1931 р. вступив на хімічний факультет Київського політехнічного інституту, успішно закінчив його і 1936 р. почав навчатися в аспірантурі на кафедрі аналітичної хімії. І вже через три роки йому було присуджено учений ступінь кандидата хімічних </a:t>
            </a:r>
            <a:r>
              <a:rPr lang="uk-UA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наук. З </a:t>
            </a:r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1939 року  вчений працював у Київському технологічному інституті силікатів. Його наукова діяльність перервалася через хворобу, а в 1944 р. він добровольцем пішов </a:t>
            </a:r>
            <a:r>
              <a:rPr lang="uk-UA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фронт.</a:t>
            </a:r>
          </a:p>
          <a:p>
            <a:endParaRPr lang="uk-UA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/>
          <a:stretch/>
        </p:blipFill>
        <p:spPr>
          <a:xfrm>
            <a:off x="5508104" y="4149080"/>
            <a:ext cx="3384376" cy="19617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56" y="1124744"/>
            <a:ext cx="2377968" cy="3433608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09234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34758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1"/>
            <a:ext cx="9180512" cy="6858000"/>
          </a:xfrm>
          <a:prstGeom prst="rect">
            <a:avLst/>
          </a:prstGeom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-36512" y="-171400"/>
            <a:ext cx="9180512" cy="7272808"/>
          </a:xfrm>
          <a:prstGeom prst="roundRect">
            <a:avLst>
              <a:gd name="adj" fmla="val 21448"/>
            </a:avLst>
          </a:prstGeom>
          <a:solidFill>
            <a:schemeClr val="tx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33674" y="499319"/>
            <a:ext cx="6882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r>
              <a:rPr lang="ru-RU" sz="4400" i="1" dirty="0" err="1" smtClean="0">
                <a:solidFill>
                  <a:schemeClr val="bg1"/>
                </a:solidFill>
                <a:effectLst/>
                <a:latin typeface="Mon Amour One" pitchFamily="2" charset="0"/>
                <a:sym typeface="Wingdings"/>
              </a:rPr>
              <a:t>Анатолій</a:t>
            </a:r>
            <a:r>
              <a:rPr lang="ru-RU" sz="4400" i="1" dirty="0" smtClean="0">
                <a:solidFill>
                  <a:schemeClr val="bg1"/>
                </a:solidFill>
                <a:effectLst/>
                <a:latin typeface="Mon Amour One" pitchFamily="2" charset="0"/>
                <a:sym typeface="Wingdings"/>
              </a:rPr>
              <a:t> Пилипенко</a:t>
            </a:r>
            <a:r>
              <a:rPr lang="ru-RU" sz="4400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 Amour One" pitchFamily="2" charset="0"/>
                <a:sym typeface="Wingdings"/>
              </a:rPr>
              <a:t></a:t>
            </a:r>
            <a:endParaRPr lang="ru-RU" sz="4400" i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 Amour One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1261784"/>
            <a:ext cx="475252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ntikvarika"/>
                <a:cs typeface="Arial" panose="020B0604020202020204" pitchFamily="34" charset="0"/>
              </a:rPr>
              <a:t>Q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88900">
                    <a:schemeClr val="accent2">
                      <a:lumMod val="50000"/>
                      <a:alpha val="68000"/>
                    </a:schemeClr>
                  </a:glow>
                </a:effectLst>
                <a:latin typeface="Antikvarika"/>
                <a:cs typeface="Arial" panose="020B0604020202020204" pitchFamily="34" charset="0"/>
              </a:rPr>
              <a:t> </a:t>
            </a:r>
            <a:r>
              <a:rPr lang="uk-UA" sz="1400" i="1" dirty="0" smtClean="0">
                <a:solidFill>
                  <a:schemeClr val="bg1"/>
                </a:solidFill>
                <a:effectLst>
                  <a:glow rad="127000">
                    <a:srgbClr val="800000">
                      <a:alpha val="1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Свою </a:t>
            </a:r>
            <a:r>
              <a:rPr lang="uk-UA" sz="1400" i="1" dirty="0">
                <a:solidFill>
                  <a:schemeClr val="bg1"/>
                </a:solidFill>
                <a:effectLst>
                  <a:glow rad="127000">
                    <a:srgbClr val="800000">
                      <a:alpha val="1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наукову діяльність у післявоєнні роки Анатолій Терентійович продовжив на кафедрі аналітичної хімії Київського державного університету ім. Т.Г. Шевченка, керівником якої був академік А. Бабко – талановитий учений, який створив в Україні велику школу хіміків аналітиків. Захистивши у 1960 р. докторську дисертацію, </a:t>
            </a:r>
            <a:endParaRPr lang="uk-UA" sz="1400" i="1" dirty="0" smtClean="0">
              <a:solidFill>
                <a:schemeClr val="bg1"/>
              </a:solidFill>
              <a:effectLst>
                <a:glow rad="127000">
                  <a:srgbClr val="800000">
                    <a:alpha val="13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400" i="1" dirty="0" smtClean="0">
                <a:solidFill>
                  <a:schemeClr val="bg1"/>
                </a:solidFill>
                <a:effectLst>
                  <a:glow rad="127000">
                    <a:srgbClr val="800000">
                      <a:alpha val="1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k-UA" sz="1400" i="1" dirty="0">
                <a:solidFill>
                  <a:schemeClr val="bg1"/>
                </a:solidFill>
                <a:effectLst>
                  <a:glow rad="127000">
                    <a:srgbClr val="800000">
                      <a:alpha val="13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Т. Пилипенко став професором цієї кафедри.</a:t>
            </a:r>
            <a:endParaRPr lang="uk-UA" sz="1400" dirty="0">
              <a:solidFill>
                <a:schemeClr val="bg1"/>
              </a:solidFill>
              <a:effectLst>
                <a:glow rad="127000">
                  <a:srgbClr val="800000">
                    <a:alpha val="13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1400" i="1" dirty="0" smtClean="0">
              <a:solidFill>
                <a:schemeClr val="bg1"/>
              </a:solidFill>
              <a:latin typeface="Antikvarika"/>
              <a:cs typeface="Arial" panose="020B0604020202020204" pitchFamily="34" charset="0"/>
            </a:endParaRPr>
          </a:p>
          <a:p>
            <a:pPr algn="r"/>
            <a:r>
              <a:rPr lang="en-US" sz="1400" i="1" dirty="0" smtClean="0">
                <a:solidFill>
                  <a:schemeClr val="bg1"/>
                </a:solidFill>
                <a:latin typeface="Antikvarika"/>
                <a:cs typeface="Arial" panose="020B0604020202020204" pitchFamily="34" charset="0"/>
              </a:rPr>
              <a:t>Q</a:t>
            </a:r>
            <a:r>
              <a:rPr lang="uk-UA" sz="1400" i="1" dirty="0" smtClean="0">
                <a:solidFill>
                  <a:schemeClr val="bg1"/>
                </a:solidFill>
                <a:latin typeface="Antikvarika"/>
                <a:cs typeface="Arial" panose="020B0604020202020204" pitchFamily="34" charset="0"/>
              </a:rPr>
              <a:t> </a:t>
            </a:r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1976 р. А. Пилипенко – директор Інституту колоїдної хімії та хімії води ім. А. Уманського АН УРСР та завідувач відділу аналітичної хімії інституту. У цьому ж році він став академіком АН УРСР. А.Т. Пилипенко віддав багато сил та енергії науковій та науково-організаційній роботі  в галузі охорони та раціонального використання водних ресурсів. До кінця життя він керував виконанням аналітичної частини державних програм «Чиста вода» та «Питна вода», брав  активну участь у ліквідації наслідків Чорнобильської трагедії, багато разів бував у Прип’яті, вирішував нагальні питання, пов’язані з очисткою води. У творчому доробку А.Т. </a:t>
            </a:r>
            <a:r>
              <a:rPr lang="uk-UA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Пилипенка</a:t>
            </a:r>
            <a:r>
              <a:rPr lang="uk-UA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більше 1000 робіт. </a:t>
            </a:r>
            <a:endParaRPr lang="uk-UA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15209"/>
            <a:ext cx="2998286" cy="21137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016"/>
            <a:ext cx="3265841" cy="256368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05232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1254</Words>
  <Application>Microsoft Office PowerPoint</Application>
  <PresentationFormat>Экран (4:3)</PresentationFormat>
  <Paragraphs>82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ТВОРЦІ  ХІМІЇ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38</cp:revision>
  <dcterms:created xsi:type="dcterms:W3CDTF">2014-02-19T17:58:49Z</dcterms:created>
  <dcterms:modified xsi:type="dcterms:W3CDTF">2014-03-13T19:11:24Z</dcterms:modified>
</cp:coreProperties>
</file>