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3.gif" ContentType="image/gif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ffff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91D131-F131-41F1-B101-215151319191}" type="slidenum">
              <a:rPr lang="ru-RU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ffff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ffffff"/>
                </a:solidFill>
                <a:latin typeface="Arial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Arial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Arial"/>
              </a:rPr>
              <a:t>Третий уровень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Arial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ffffff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3181F1-7151-4101-8181-E131212161B1}" type="slidenum">
              <a:rPr lang="ru-RU">
                <a:solidFill>
                  <a:srgbClr val="ffffff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39640" y="1123920"/>
            <a:ext cx="6119280" cy="840960"/>
          </a:xfrm>
          <a:prstGeom prst="rect">
            <a:avLst/>
          </a:prstGeom>
        </p:spPr>
      </p:sp>
      <p:sp>
        <p:nvSpPr>
          <p:cNvPr id="75" name="CustomShape 2"/>
          <p:cNvSpPr/>
          <p:nvPr/>
        </p:nvSpPr>
        <p:spPr>
          <a:xfrm>
            <a:off x="279000" y="192960"/>
            <a:ext cx="8864640" cy="1432440"/>
          </a:xfrm>
          <a:prstGeom prst="rect">
            <a:avLst/>
          </a:prstGeom>
        </p:spPr>
        <p:txBody>
          <a:bodyPr/>
          <a:p>
            <a:pPr algn="ctr"/>
            <a:r>
              <a:rPr b="1" lang="ru-RU" sz="4400">
                <a:solidFill>
                  <a:srgbClr val="ffffff"/>
                </a:solidFill>
                <a:latin typeface="Arial"/>
              </a:rPr>
              <a:t>Миючі засоби в побуті. Мило. Првальні порошки</a:t>
            </a:r>
            <a:endParaRPr/>
          </a:p>
        </p:txBody>
      </p:sp>
      <p:pic>
        <p:nvPicPr>
          <p:cNvPr descr="" id="7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09280" y="2061000"/>
            <a:ext cx="5865840" cy="39301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>
                  <p:par>
                    <p:cTn fill="freeze" id="3">
                      <p:stCondLst>
                        <p:cond delay="indefinite"/>
                      </p:stCondLst>
                      <p:childTnLst>
                        <p:par>
                          <p:cTn fill="freeze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8">
                      <p:stCondLst>
                        <p:cond delay="indefinite"/>
                      </p:stCondLst>
                      <p:childTnLst>
                        <p:par>
                          <p:cTn fill="freeze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6003000" y="2925720"/>
            <a:ext cx="2588760" cy="3452040"/>
          </a:xfrm>
          <a:prstGeom prst="rect">
            <a:avLst/>
          </a:prstGeom>
        </p:spPr>
      </p:pic>
      <p:sp>
        <p:nvSpPr>
          <p:cNvPr id="103" name="CustomShape 1"/>
          <p:cNvSpPr/>
          <p:nvPr/>
        </p:nvSpPr>
        <p:spPr>
          <a:xfrm>
            <a:off x="467640" y="260640"/>
            <a:ext cx="8280720" cy="2834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Для зв'язування солей твердості до складу СМЗ уводять спеціальні добавки: поліфосфати, силікати, кальциновану соду, деякі інші солі. Нагадаю, що при пранні господарським милом ці добавки в миючий розчин ви повинні вводити самі. У цьому випадку можна скористатися нашатирним спиртом, тринатрийфосфатом і кальцинованою содою. Отже, перевага СМЗ полягає в тім, що їхні кальцієві солі розчинні у воді. Тому на відміну від звичайного мила вони не втрачають миючу дію й у твердій воді. </a:t>
            </a:r>
            <a:endParaRPr/>
          </a:p>
        </p:txBody>
      </p:sp>
      <p:pic>
        <p:nvPicPr>
          <p:cNvPr descr="" id="10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04000" y="3363840"/>
            <a:ext cx="2791440" cy="2689920"/>
          </a:xfrm>
          <a:prstGeom prst="rect">
            <a:avLst/>
          </a:prstGeom>
        </p:spPr>
      </p:pic>
      <p:pic>
        <p:nvPicPr>
          <p:cNvPr descr="" id="10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1440" y="3514680"/>
            <a:ext cx="3285000" cy="2467440"/>
          </a:xfrm>
          <a:prstGeom prst="rect">
            <a:avLst/>
          </a:prstGeom>
        </p:spPr>
      </p:pic>
    </p:spTree>
  </p:cSld>
  <p:timing>
    <p:tnLst>
      <p:par>
        <p:cTn dur="indefinite" id="149" nodeType="tmRoot" restart="never">
          <p:childTnLst>
            <p:seq>
              <p:cTn dur="indefinite" id="150" nodeType="mainSeq">
                <p:childTnLst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55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6">
                      <p:stCondLst>
                        <p:cond delay="indefinite"/>
                      </p:stCondLst>
                      <p:childTnLst>
                        <p:par>
                          <p:cTn fill="hold" id="157">
                            <p:stCondLst>
                              <p:cond delay="0"/>
                            </p:stCondLst>
                            <p:childTnLst>
                              <p:par>
                                <p:cTn fill="hold" id="15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>
                            <p:stCondLst>
                              <p:cond delay="500"/>
                            </p:stCondLst>
                            <p:childTnLst>
                              <p:par>
                                <p:cTn fill="hold" id="162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5">
                            <p:stCondLst>
                              <p:cond delay="1000"/>
                            </p:stCondLst>
                            <p:childTnLst>
                              <p:par>
                                <p:cTn fill="hold" id="166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51640" y="636480"/>
            <a:ext cx="3240000" cy="5274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Миючі засоби містять також і лужні добавки (зокрема, кальциновану соду), що сприяють руйнуванню жирових забруднень. У деякі засоби для прання бавовни і льону вводять хімічні відбілювачі, у більшості випадків перборат натрію. При температурі вище 65ос ця сполука виділяє кисень, що знебарвлює й окисляє органічні сполуки, одночасно дезінфікуючи виріб.</a:t>
            </a: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88280" y="636480"/>
            <a:ext cx="4517280" cy="5714640"/>
          </a:xfrm>
          <a:prstGeom prst="rect">
            <a:avLst/>
          </a:prstGeom>
        </p:spPr>
      </p:pic>
    </p:spTree>
  </p:cSld>
  <p:timing>
    <p:tnLst>
      <p:par>
        <p:cTn dur="indefinite" id="169" nodeType="tmRoot" restart="never">
          <p:childTnLst>
            <p:seq>
              <p:cTn dur="indefinite" id="170" nodeType="mainSeq">
                <p:childTnLst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7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6">
                      <p:stCondLst>
                        <p:cond delay="indefinite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id="17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8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95640" y="332640"/>
            <a:ext cx="8424720" cy="700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Щоб у випраної білизни був приємний запах, в усі миючі засоби вводять парфумерні віддушки.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395640" y="1196640"/>
            <a:ext cx="2952000" cy="58838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Деякі речовини сприяють утворенню   в миючому розчині рясної піни;  їх вводять у миючі засоби, призначені головним чином для ручного прання. Введення до складу СМЗ таких речовин –  у більшості випадках данина смакам минулого, коли прали милом і при цьому вважалося, що в миючому розчині повинно бути багато піни.</a:t>
            </a:r>
            <a:endParaRPr/>
          </a:p>
        </p:txBody>
      </p:sp>
      <p:pic>
        <p:nvPicPr>
          <p:cNvPr descr="" id="11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7431840" y="1767240"/>
            <a:ext cx="1608480" cy="4490640"/>
          </a:xfrm>
          <a:prstGeom prst="rect">
            <a:avLst/>
          </a:prstGeom>
        </p:spPr>
      </p:pic>
      <p:pic>
        <p:nvPicPr>
          <p:cNvPr descr=""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48000" y="1975320"/>
            <a:ext cx="4016520" cy="4074480"/>
          </a:xfrm>
          <a:prstGeom prst="rect">
            <a:avLst/>
          </a:prstGeom>
        </p:spPr>
      </p:pic>
    </p:spTree>
  </p:cSld>
  <p:timing>
    <p:tnLst>
      <p:par>
        <p:cTn dur="indefinite" id="181" nodeType="tmRoot" restart="never">
          <p:childTnLst>
            <p:seq>
              <p:cTn dur="indefinite" id="182" nodeType="mainSeq">
                <p:childTnLst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8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9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97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8">
                      <p:stCondLst>
                        <p:cond delay="indefinite"/>
                      </p:stCondLst>
                      <p:childTnLst>
                        <p:par>
                          <p:cTn fill="hold" id="199">
                            <p:stCondLst>
                              <p:cond delay="0"/>
                            </p:stCondLst>
                            <p:childTnLst>
                              <p:par>
                                <p:cTn fill="hold" id="20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0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67640" y="260640"/>
            <a:ext cx="4464000" cy="64936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Деякі забруднення білкового походження (кров, піт, молоко, соуси, яйця) відпираються особливо важко.  Для видалення забруднень білкового походження існують особливі пральні засоби, що містять ферменти – речовини біологічного походження, що при температурі не вище 40</a:t>
            </a:r>
            <a:r>
              <a:rPr b="1" lang="ru-RU" sz="2000">
                <a:solidFill>
                  <a:srgbClr val="ffffff"/>
                </a:solidFill>
                <a:latin typeface="Arial"/>
              </a:rPr>
              <a:t>о</a:t>
            </a:r>
            <a:r>
              <a:rPr b="1" lang="ru-RU" sz="2000">
                <a:solidFill>
                  <a:srgbClr val="ffffff"/>
                </a:solidFill>
                <a:latin typeface="Comic Sans MS"/>
              </a:rPr>
              <a:t>с руйнують білки. Після замочування брудної білизни в розчинах миючих засобів, що містять ферменти, білкові забруднення легше віддаляються при наступному пранні. Про наявність у миючих засобах ферментів завжди повідомляється на упакуванні; на це часто вказує і наявність у назві миючого засобу приставки “біо”.</a:t>
            </a:r>
            <a:endParaRPr/>
          </a:p>
        </p:txBody>
      </p:sp>
      <p:pic>
        <p:nvPicPr>
          <p:cNvPr descr="" id="11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364000" y="1272240"/>
            <a:ext cx="3385080" cy="4389120"/>
          </a:xfrm>
          <a:prstGeom prst="rect">
            <a:avLst/>
          </a:prstGeom>
        </p:spPr>
      </p:pic>
    </p:spTree>
  </p:cSld>
  <p:timing>
    <p:tnLst>
      <p:par>
        <p:cTn dur="indefinite" id="203" nodeType="tmRoot" restart="never">
          <p:childTnLst>
            <p:seq>
              <p:cTn dur="indefinite" id="204" nodeType="mainSeq">
                <p:childTnLst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20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0">
                      <p:stCondLst>
                        <p:cond delay="indefinite"/>
                      </p:stCondLst>
                      <p:childTnLst>
                        <p:par>
                          <p:cTn fill="hold" id="211">
                            <p:stCondLst>
                              <p:cond delay="0"/>
                            </p:stCondLst>
                            <p:childTnLst>
                              <p:par>
                                <p:cTn fill="hold" id="2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1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10120" y="260640"/>
            <a:ext cx="8352720" cy="2407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ffff"/>
                </a:solidFill>
                <a:latin typeface="Comic Sans MS"/>
              </a:rPr>
              <a:t>Синтетичні миючі засоби – це натрієві солі кислих складних ефірів, вищих спиртів і сірчаної кислоти:</a:t>
            </a:r>
            <a:endParaRPr/>
          </a:p>
          <a:p>
            <a:endParaRPr/>
          </a:p>
          <a:p>
            <a:pPr algn="ctr"/>
            <a:r>
              <a:rPr b="1" lang="ru-RU" sz="2000" u="sng">
                <a:solidFill>
                  <a:srgbClr val="ffff00"/>
                </a:solidFill>
                <a:latin typeface="Century"/>
              </a:rPr>
              <a:t>R-CH2-OH + H-O-SO2-OH ( R-CH2-O-SO2-OH + H2O</a:t>
            </a:r>
            <a:endParaRPr/>
          </a:p>
          <a:p>
            <a:pPr algn="ctr"/>
            <a:endParaRPr/>
          </a:p>
          <a:p>
            <a:pPr algn="ctr"/>
            <a:r>
              <a:rPr b="1" lang="ru-RU" sz="2000" u="sng">
                <a:solidFill>
                  <a:srgbClr val="ffff00"/>
                </a:solidFill>
                <a:latin typeface="Century"/>
              </a:rPr>
              <a:t>R-CH2-O-SO2-OH + NaOH ( R-CH2-O-SO2-ONa + H2O</a:t>
            </a:r>
            <a:endParaRPr/>
          </a:p>
          <a:p>
            <a:endParaRPr/>
          </a:p>
        </p:txBody>
      </p:sp>
      <p:pic>
        <p:nvPicPr>
          <p:cNvPr descr="" id="78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2123640" y="2709000"/>
            <a:ext cx="4840200" cy="363024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dur="indefinite" id="14" nodeType="mainSeq">
                <p:childTnLst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39640" y="542160"/>
            <a:ext cx="7776360" cy="1005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В останні роки виробництво синтетичних миючих засобів (СМЗ) у світі стало обчислюватися вже десятками мільйонів тонн у рік.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539640" y="1845000"/>
            <a:ext cx="7920360" cy="13100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Незважаючи на те, що наступила епоха СМЗ, мило ще цілком не здало свої позиції: його рекомендується використовувати для ручного прання виробів з бавовняних і лляних тканин.</a:t>
            </a:r>
            <a:endParaRPr/>
          </a:p>
        </p:txBody>
      </p:sp>
      <p:pic>
        <p:nvPicPr>
          <p:cNvPr descr="" id="81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921960" y="3550680"/>
            <a:ext cx="3601800" cy="2603520"/>
          </a:xfrm>
          <a:prstGeom prst="rect">
            <a:avLst/>
          </a:prstGeom>
        </p:spPr>
      </p:pic>
      <p:pic>
        <p:nvPicPr>
          <p:cNvPr descr="" id="8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69000" y="3817440"/>
            <a:ext cx="3378600" cy="267480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dur="indefinite" id="26" nodeType="mainSeq">
                <p:childTnLst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3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3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95640" y="548640"/>
            <a:ext cx="5400360" cy="3139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Якщо зануритися у далеке минуле, то можна довідатися про мило багато цікавого. Так, у далекій древності волосся для краси намазували оліями і пахощами. У дні жалоби голову посипали попелом. А потім - дивна справа - жир легко змивався, волосся ставало чистими, блискучими. Адже попіл у сполученні з оліями - прообраз мила.</a:t>
            </a:r>
            <a:endParaRPr/>
          </a:p>
        </p:txBody>
      </p:sp>
      <p:pic>
        <p:nvPicPr>
          <p:cNvPr descr="" id="8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640" y="3558960"/>
            <a:ext cx="3929760" cy="2947320"/>
          </a:xfrm>
          <a:prstGeom prst="rect">
            <a:avLst/>
          </a:prstGeom>
        </p:spPr>
      </p:pic>
      <p:pic>
        <p:nvPicPr>
          <p:cNvPr descr="" id="8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93120" y="1329840"/>
            <a:ext cx="3127320" cy="458028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dur="indefinite" id="48" nodeType="mainSeq">
                <p:childTnLst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5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67640" y="332640"/>
            <a:ext cx="4680000" cy="2834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Цю властивість і використовували чотири тисячоріччя назад, створивши милоподібну напіврідку речовину "сапо". Застосовували його не стільки з гігієнічними, скількох з косметичними цілями. Липка, що легко засихає, що швидко змивається маса служила для укладання волосся.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4823640" y="3573000"/>
            <a:ext cx="4320000" cy="2834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Мило ж довгий час стояло в одному ряді з медичними засобами і ліками. І лише в 1424 році в Італії, у Севоні, промисловим шляхом стали випускати тверде мило. Жири з'єднували не з золою, а з природною кальцинованою содою, що добували з озер.</a:t>
            </a:r>
            <a:endParaRPr/>
          </a:p>
        </p:txBody>
      </p:sp>
      <p:pic>
        <p:nvPicPr>
          <p:cNvPr descr="" id="8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342760" y="140400"/>
            <a:ext cx="3281760" cy="3281760"/>
          </a:xfrm>
          <a:prstGeom prst="rect">
            <a:avLst/>
          </a:prstGeom>
        </p:spPr>
      </p:pic>
      <p:pic>
        <p:nvPicPr>
          <p:cNvPr descr="" id="89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" y="3467880"/>
            <a:ext cx="3999240" cy="3072240"/>
          </a:xfrm>
          <a:prstGeom prst="rect">
            <a:avLst/>
          </a:prstGeom>
        </p:spPr>
      </p:pic>
    </p:spTree>
  </p:cSld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7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23640" y="548640"/>
            <a:ext cx="4248000" cy="3139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Для варіння мила використовували яловиче, бараняче, свиняче, кінське сало, кістяний, китовий і риб'ячий жир, відходи жирів різних виробництв. Додавали </a:t>
            </a:r>
            <a:endParaRPr/>
          </a:p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і рослинні олії - лляне, бавовняне, маслинове, мигдальне, кенжутове, кокосове і пальмове.</a:t>
            </a:r>
            <a:endParaRPr/>
          </a:p>
        </p:txBody>
      </p:sp>
      <p:pic>
        <p:nvPicPr>
          <p:cNvPr descr="" id="9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212000" y="476640"/>
            <a:ext cx="4656600" cy="3491280"/>
          </a:xfrm>
          <a:prstGeom prst="rect">
            <a:avLst/>
          </a:prstGeom>
        </p:spPr>
      </p:pic>
      <p:sp>
        <p:nvSpPr>
          <p:cNvPr id="92" name="CustomShape 2"/>
          <p:cNvSpPr/>
          <p:nvPr/>
        </p:nvSpPr>
        <p:spPr>
          <a:xfrm>
            <a:off x="496080" y="4365000"/>
            <a:ext cx="8208720" cy="16149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Багато сторіч назад виникло миловаріння на Русі, де з древніх часів лю дивідрізнялися охайністю, звичкою до регулярного миття в лазні, парильні. Мила варили багато - у домашніх умовах і в майстерних ремісників. Потім з'явилися миловарні заводи.</a:t>
            </a:r>
            <a:endParaRPr/>
          </a:p>
        </p:txBody>
      </p:sp>
    </p:spTree>
  </p:cSld>
  <p:timing>
    <p:tnLst>
      <p:par>
        <p:cTn dur="indefinite" id="86" nodeType="tmRoot" restart="never">
          <p:childTnLst>
            <p:seq>
              <p:cTn dur="indefinite" id="87" nodeType="mainSeq">
                <p:childTnLst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9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9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0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95640" y="332640"/>
            <a:ext cx="3528000" cy="6168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1900">
                <a:solidFill>
                  <a:srgbClr val="ffffff"/>
                </a:solidFill>
                <a:latin typeface="Comic Sans MS"/>
              </a:rPr>
              <a:t>Господарське тверде мило є сумішшю натрієвих солей природних і синтетичних жирних кислот. У залежності від способу переробки тверде господарське мило поділяють на піліроване (перетерте на вальцях), що містить 72% натрієвих солей жирних кислот, і звичайне 60% і 70% Піліроване мило має яскраво-жовтий колір, 70%-е звичайне – жовтий і темно-жовтий, 60%-е, одержуване на основі жирової сировини з добавками нафтенових кислот, - темно-коричневий.</a:t>
            </a:r>
            <a:endParaRPr/>
          </a:p>
        </p:txBody>
      </p:sp>
      <p:pic>
        <p:nvPicPr>
          <p:cNvPr descr="" id="9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103640" y="633600"/>
            <a:ext cx="3809520" cy="2857320"/>
          </a:xfrm>
          <a:prstGeom prst="rect">
            <a:avLst/>
          </a:prstGeom>
        </p:spPr>
      </p:pic>
      <p:sp>
        <p:nvSpPr>
          <p:cNvPr id="95" name="CustomShape 2"/>
          <p:cNvSpPr/>
          <p:nvPr/>
        </p:nvSpPr>
        <p:spPr>
          <a:xfrm>
            <a:off x="4500000" y="3789000"/>
            <a:ext cx="4032000" cy="2834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З твердого господарського мила механічним шляхом у невеликих обсягах виготовляють мильні порошки, гранули, стружку. Так, для одержання порошку суміш мила і соди розпорошують у середовищі холодного повітря.</a:t>
            </a:r>
            <a:endParaRPr/>
          </a:p>
        </p:txBody>
      </p:sp>
    </p:spTree>
  </p:cSld>
  <p:timing>
    <p:tnLst>
      <p:par>
        <p:cTn dur="indefinite" id="103" nodeType="tmRoot" restart="never">
          <p:childTnLst>
            <p:seq>
              <p:cTn dur="indefinite" id="104" nodeType="mainSeq">
                <p:childTnLst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0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1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79000" y="116640"/>
            <a:ext cx="8864640" cy="1310760"/>
          </a:xfrm>
          <a:prstGeom prst="rect">
            <a:avLst/>
          </a:prstGeom>
        </p:spPr>
        <p:txBody>
          <a:bodyPr/>
          <a:p>
            <a:pPr algn="ctr"/>
            <a:r>
              <a:rPr b="1" lang="ru-RU" sz="4000">
                <a:solidFill>
                  <a:srgbClr val="00ffff"/>
                </a:solidFill>
                <a:latin typeface="Arial"/>
              </a:rPr>
              <a:t>Сполуки та компоненти миючих засобів та їх функцій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395640" y="1528200"/>
            <a:ext cx="3528000" cy="4969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ffffff"/>
                </a:solidFill>
                <a:latin typeface="Comic Sans MS"/>
              </a:rPr>
              <a:t>Ми вже говорили про те, що люди користалися милом протягом багатьох століть, але тільки в XVIII – XIX століттях почали спроби пояснити, чому воно відмиває бруд. Було показано, що мило миє тому, що є поверхнево-активною речовиною. Природно, що при створенні СМЗ поверхнево-активні речовини (УПАВШИ) стали  їх основними компонентами.</a:t>
            </a:r>
            <a:endParaRPr/>
          </a:p>
        </p:txBody>
      </p:sp>
      <p:pic>
        <p:nvPicPr>
          <p:cNvPr descr="" id="9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140000" y="1614600"/>
            <a:ext cx="4371480" cy="4762080"/>
          </a:xfrm>
          <a:prstGeom prst="rect">
            <a:avLst/>
          </a:prstGeom>
        </p:spPr>
      </p:pic>
    </p:spTree>
  </p:cSld>
  <p:timing>
    <p:tnLst>
      <p:par>
        <p:cTn dur="indefinite" id="120" nodeType="tmRoot" restart="never">
          <p:childTnLst>
            <p:seq>
              <p:cTn dur="indefinite" id="121" nodeType="mainSeq">
                <p:childTnLst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2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3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640" y="5085360"/>
            <a:ext cx="6984360" cy="171432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539640" y="78480"/>
            <a:ext cx="3384000" cy="49690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omic Sans MS"/>
              </a:rPr>
              <a:t>Але якщо частки забруднень у виді чи суспензій емульсій і перейшли в миючий розчин, - це ще не усі: вони повинні там залишитися і не осідати знову на білизні, що стирається. Щоб запобігти таке повторне забруднення білизни, у миючі засоби додають спеціальні антиресорбенти (карбоксиметилцеллюлозу, казеїн і ін.).</a:t>
            </a:r>
            <a:endParaRPr/>
          </a:p>
        </p:txBody>
      </p:sp>
      <p:pic>
        <p:nvPicPr>
          <p:cNvPr descr="" id="10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764640"/>
            <a:ext cx="4529880" cy="3397320"/>
          </a:xfrm>
          <a:prstGeom prst="rect">
            <a:avLst/>
          </a:prstGeom>
        </p:spPr>
      </p:pic>
    </p:spTree>
  </p:cSld>
  <p:timing>
    <p:tnLst>
      <p:par>
        <p:cTn dur="indefinite" id="132" nodeType="tmRoot" restart="never">
          <p:childTnLst>
            <p:seq>
              <p:cTn dur="indefinite" id="133" nodeType="mainSeq">
                <p:childTnLst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id="13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13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4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>
                      <p:stCondLst>
                        <p:cond delay="indefinite"/>
                      </p:stCondLst>
                      <p:childTnLst>
                        <p:par>
                          <p:cTn fill="hold" id="145">
                            <p:stCondLst>
                              <p:cond delay="0"/>
                            </p:stCondLst>
                            <p:childTnLst>
                              <p:par>
                                <p:cTn fill="hold" id="14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4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