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F737-5A95-4FE9-878E-8CD4110791F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4F0F-757E-477B-B46F-FDB7BE40FD48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EFCC-D9E8-4BDE-97D5-CDAE535CFDD5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AD69-B815-4EAD-A77D-ED489EA4E4D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6DBB-77BC-44D1-A2C8-860016176623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F778-6703-4D1C-A850-6E54C3A485A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295E-A5BE-4F2D-B51E-136240799515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3105-6089-4F38-923B-AD39EDD9341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A904-1C56-427B-A8EF-F0CAE5A8BAE6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F163-7BA0-46C0-9683-5899E659CB8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E6C1-293E-492A-A572-E98F14522E8A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33EC-B007-45A4-9F32-25DEC03C27B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5049-CAB7-496B-9630-F1E9B983301E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A4C4-60A9-42A2-8183-BE24B483C93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7BAF-75F2-49AA-8776-57938A6F2DBB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CA0C-5674-4437-98F6-A44C3FCD749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93FC-0E14-4751-A52A-14A629E24BB2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96A-3971-48FF-8DF4-581BF8A1660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2D0B-B389-4028-B7E4-32947C3E7A0C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6BD5-9F55-4962-AB81-364AE61FEBB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34D1-0D0A-4A42-AA0D-290EE0BE2E3E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4BDE-7F6B-46F4-A100-38B5FB4E4B6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B256-1A4A-4ECA-A125-E3E7ECDD0C6C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8EF7-0EE5-4C14-8288-F1CA648D4D4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D825-1634-4AD4-BB22-A967A7D905C2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B9C0-22C4-4FD9-9230-281856B8E40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0522-EF22-4EB5-ACC7-50083B4B2AB1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B28B-98F0-4567-B79D-D6DCDB7B475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DCF4-8AC7-4441-BDC2-2D719639A5CF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5EE3-99C0-47C4-8DAD-A64D2B68C65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D881-DC19-4E82-BC3E-C9A11F94B8C1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B573-6327-4A3D-AAEA-0541DD93715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  <a:endParaRPr 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FDC15CA-4C55-4156-B60D-21C52FA4FD55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C38FE4C-ECC8-44FC-B7D8-2B83AC2011C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азвание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50" cy="1470025"/>
          </a:xfrm>
        </p:spPr>
        <p:txBody>
          <a:bodyPr/>
          <a:lstStyle/>
          <a:p>
            <a:pPr algn="ctr"/>
            <a:r>
              <a:rPr lang="ru-RU" sz="8800" smtClean="0"/>
              <a:t>Молоко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76275" y="4684713"/>
            <a:ext cx="3232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FF"/>
                </a:solidFill>
                <a:latin typeface="Trebuchet MS" pitchFamily="34" charset="0"/>
              </a:rPr>
              <a:t>Виконала роботу</a:t>
            </a:r>
          </a:p>
          <a:p>
            <a:r>
              <a:rPr lang="ru-RU" sz="2400">
                <a:solidFill>
                  <a:srgbClr val="FFFFFF"/>
                </a:solidFill>
                <a:latin typeface="Trebuchet MS" pitchFamily="34" charset="0"/>
              </a:rPr>
              <a:t>учениця  8-Б класу</a:t>
            </a:r>
          </a:p>
          <a:p>
            <a:r>
              <a:rPr lang="ru-RU" sz="2400">
                <a:solidFill>
                  <a:srgbClr val="FFFFFF"/>
                </a:solidFill>
                <a:latin typeface="Trebuchet MS" pitchFamily="34" charset="0"/>
              </a:rPr>
              <a:t>ліцею №171 </a:t>
            </a:r>
            <a:r>
              <a:rPr lang="en-US" sz="2400">
                <a:solidFill>
                  <a:srgbClr val="FFFFFF"/>
                </a:solidFill>
                <a:latin typeface="Trebuchet MS" pitchFamily="34" charset="0"/>
              </a:rPr>
              <a:t>“</a:t>
            </a:r>
            <a:r>
              <a:rPr lang="uk-UA" sz="2400">
                <a:solidFill>
                  <a:srgbClr val="FFFFFF"/>
                </a:solidFill>
                <a:latin typeface="Trebuchet MS" pitchFamily="34" charset="0"/>
              </a:rPr>
              <a:t>Лідер</a:t>
            </a:r>
            <a:r>
              <a:rPr lang="en-US" sz="2400">
                <a:solidFill>
                  <a:srgbClr val="FFFFFF"/>
                </a:solidFill>
                <a:latin typeface="Trebuchet MS" pitchFamily="34" charset="0"/>
              </a:rPr>
              <a:t>”</a:t>
            </a:r>
            <a:endParaRPr lang="uk-UA" sz="2400">
              <a:solidFill>
                <a:srgbClr val="FFFFFF"/>
              </a:solidFill>
              <a:latin typeface="Trebuchet MS" pitchFamily="34" charset="0"/>
            </a:endParaRPr>
          </a:p>
          <a:p>
            <a:r>
              <a:rPr lang="uk-UA" sz="2400">
                <a:solidFill>
                  <a:srgbClr val="FFFFFF"/>
                </a:solidFill>
                <a:latin typeface="Trebuchet MS" pitchFamily="34" charset="0"/>
              </a:rPr>
              <a:t>Сейранова Єлизавета</a:t>
            </a:r>
            <a:endParaRPr lang="ru-RU" sz="240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азвание 1"/>
          <p:cNvSpPr>
            <a:spLocks noGrp="1"/>
          </p:cNvSpPr>
          <p:nvPr>
            <p:ph type="title"/>
          </p:nvPr>
        </p:nvSpPr>
        <p:spPr>
          <a:xfrm>
            <a:off x="528638" y="584200"/>
            <a:ext cx="7583487" cy="1044575"/>
          </a:xfrm>
        </p:spPr>
        <p:txBody>
          <a:bodyPr/>
          <a:lstStyle/>
          <a:p>
            <a:pPr algn="ctr"/>
            <a:r>
              <a:rPr lang="uk-UA" smtClean="0"/>
              <a:t>Козяче молоко</a:t>
            </a:r>
            <a:r>
              <a:rPr lang="en-US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Хімічний </a:t>
            </a:r>
            <a:r>
              <a:rPr lang="uk-UA" dirty="0"/>
              <a:t>склад і властивості молоко кіз близькі до складу і властивостей коров</a:t>
            </a:r>
            <a:r>
              <a:rPr lang="en-US" dirty="0"/>
              <a:t>’</a:t>
            </a:r>
            <a:r>
              <a:rPr lang="uk-UA" dirty="0"/>
              <a:t>ячого</a:t>
            </a:r>
            <a:r>
              <a:rPr lang="en-US" dirty="0"/>
              <a:t>.</a:t>
            </a:r>
            <a:r>
              <a:rPr lang="uk-UA" dirty="0"/>
              <a:t> Воно відрізняється лише більш високою кількістю білка</a:t>
            </a:r>
            <a:r>
              <a:rPr lang="en-US" dirty="0"/>
              <a:t>, </a:t>
            </a:r>
            <a:r>
              <a:rPr lang="uk-UA" dirty="0"/>
              <a:t>жиру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кальцію; містить чимало каротину,</a:t>
            </a:r>
            <a:r>
              <a:rPr lang="uk-UA" dirty="0"/>
              <a:t> тому має блідно – жовте забарвлення</a:t>
            </a:r>
            <a:r>
              <a:rPr lang="en-US" dirty="0"/>
              <a:t>. </a:t>
            </a:r>
            <a:r>
              <a:rPr lang="uk-UA" dirty="0"/>
              <a:t>Кульки жиру дрібніші</a:t>
            </a:r>
            <a:r>
              <a:rPr lang="en-US" dirty="0"/>
              <a:t>,</a:t>
            </a:r>
            <a:r>
              <a:rPr lang="uk-UA" dirty="0"/>
              <a:t> що сприяє кращому його засвоєнню організмом </a:t>
            </a:r>
            <a:r>
              <a:rPr lang="uk-UA" dirty="0" smtClean="0"/>
              <a:t>людини</a:t>
            </a:r>
            <a:r>
              <a:rPr lang="en-US" dirty="0" smtClean="0"/>
              <a:t>.</a:t>
            </a:r>
            <a:r>
              <a:rPr lang="uk-UA" dirty="0" smtClean="0"/>
              <a:t> Козяче </a:t>
            </a:r>
            <a:r>
              <a:rPr lang="uk-UA" dirty="0"/>
              <a:t>молоко багате вітаміном А, містить трохи більше заліза і магнію</a:t>
            </a:r>
            <a:r>
              <a:rPr lang="en-US" dirty="0"/>
              <a:t>,</a:t>
            </a:r>
            <a:r>
              <a:rPr lang="uk-UA" dirty="0"/>
              <a:t> ніж коров</a:t>
            </a:r>
            <a:r>
              <a:rPr lang="en-US" dirty="0"/>
              <a:t>’</a:t>
            </a:r>
            <a:r>
              <a:rPr lang="uk-UA" dirty="0"/>
              <a:t>яче молоко</a:t>
            </a:r>
            <a:r>
              <a:rPr lang="en-US" dirty="0" smtClean="0"/>
              <a:t>.</a:t>
            </a:r>
            <a:r>
              <a:rPr lang="uk-UA" dirty="0" smtClean="0"/>
              <a:t> Його </a:t>
            </a:r>
            <a:r>
              <a:rPr lang="uk-UA" dirty="0"/>
              <a:t>використовують для лікування шлунково – кишкових захворювань</a:t>
            </a:r>
            <a:r>
              <a:rPr lang="en-US" dirty="0"/>
              <a:t>,</a:t>
            </a:r>
            <a:r>
              <a:rPr lang="uk-UA" dirty="0"/>
              <a:t> туберкульозу</a:t>
            </a:r>
            <a:r>
              <a:rPr lang="en-US" dirty="0"/>
              <a:t>,</a:t>
            </a:r>
            <a:r>
              <a:rPr lang="uk-UA" dirty="0"/>
              <a:t> щитовидної </a:t>
            </a:r>
            <a:r>
              <a:rPr lang="uk-UA" dirty="0" smtClean="0"/>
              <a:t>залози</a:t>
            </a:r>
            <a:r>
              <a:rPr lang="en-US" dirty="0" smtClean="0"/>
              <a:t>.</a:t>
            </a:r>
            <a:r>
              <a:rPr lang="uk-UA" dirty="0" smtClean="0"/>
              <a:t> Сире </a:t>
            </a:r>
            <a:r>
              <a:rPr lang="uk-UA" dirty="0"/>
              <a:t>козяче молоко менш небезпечне</a:t>
            </a:r>
            <a:r>
              <a:rPr lang="en-US" dirty="0"/>
              <a:t>,</a:t>
            </a:r>
            <a:r>
              <a:rPr lang="uk-UA" dirty="0"/>
              <a:t> тому що кози стійкіші до захворювань</a:t>
            </a:r>
            <a:r>
              <a:rPr lang="en-US" dirty="0"/>
              <a:t>,</a:t>
            </a:r>
            <a:r>
              <a:rPr lang="uk-UA" dirty="0"/>
              <a:t> ніж </a:t>
            </a:r>
            <a:r>
              <a:rPr lang="uk-UA" dirty="0" smtClean="0"/>
              <a:t>корови</a:t>
            </a:r>
            <a:r>
              <a:rPr lang="en-US" dirty="0" smtClean="0"/>
              <a:t>.</a:t>
            </a:r>
            <a:r>
              <a:rPr lang="uk-UA" dirty="0" smtClean="0"/>
              <a:t> З </a:t>
            </a:r>
            <a:r>
              <a:rPr lang="uk-UA" dirty="0"/>
              <a:t>козячого молока виробляють бринзу</a:t>
            </a:r>
            <a:r>
              <a:rPr lang="en-US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ОВЕЧЕ МОЛОКО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ОВЕЧЕ МОЛОКО має м</a:t>
            </a:r>
            <a:r>
              <a:rPr lang="en-US" dirty="0" smtClean="0"/>
              <a:t>’</a:t>
            </a:r>
            <a:r>
              <a:rPr lang="uk-UA" dirty="0" smtClean="0"/>
              <a:t>який</a:t>
            </a:r>
            <a:r>
              <a:rPr lang="en-US" dirty="0" smtClean="0"/>
              <a:t>,</a:t>
            </a:r>
            <a:r>
              <a:rPr lang="uk-UA" dirty="0" smtClean="0"/>
              <a:t> дещо солодкуватий смак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r>
              <a:rPr lang="en-US" dirty="0" smtClean="0"/>
              <a:t>Цінність овечого молока є значно вищою,</a:t>
            </a:r>
            <a:r>
              <a:rPr lang="uk-UA" dirty="0" smtClean="0"/>
              <a:t> чим коров</a:t>
            </a:r>
            <a:r>
              <a:rPr lang="en-US" dirty="0" smtClean="0"/>
              <a:t>’</a:t>
            </a:r>
            <a:r>
              <a:rPr lang="uk-UA" dirty="0" smtClean="0"/>
              <a:t>ячого</a:t>
            </a:r>
            <a:r>
              <a:rPr lang="en-US" dirty="0" smtClean="0"/>
              <a:t>, </a:t>
            </a:r>
            <a:r>
              <a:rPr lang="uk-UA" dirty="0" smtClean="0"/>
              <a:t>козиного та навіть на відміну від молока молодих мам</a:t>
            </a:r>
            <a:r>
              <a:rPr lang="en-US" dirty="0" smtClean="0"/>
              <a:t>.</a:t>
            </a:r>
            <a:r>
              <a:rPr lang="uk-UA" dirty="0" smtClean="0"/>
              <a:t> Білок овечого молока перетравлюється в організмі людини на 99</a:t>
            </a:r>
            <a:r>
              <a:rPr lang="en-US" dirty="0" smtClean="0"/>
              <a:t>,</a:t>
            </a:r>
            <a:r>
              <a:rPr lang="uk-UA" dirty="0" smtClean="0"/>
              <a:t>1</a:t>
            </a:r>
            <a:r>
              <a:rPr lang="en-US" dirty="0" smtClean="0"/>
              <a:t>%, </a:t>
            </a:r>
            <a:r>
              <a:rPr lang="uk-UA" dirty="0" smtClean="0"/>
              <a:t>у той час</a:t>
            </a:r>
            <a:r>
              <a:rPr lang="en-US" dirty="0" smtClean="0"/>
              <a:t>,</a:t>
            </a:r>
            <a:r>
              <a:rPr lang="uk-UA" dirty="0" smtClean="0"/>
              <a:t> як коров</a:t>
            </a:r>
            <a:r>
              <a:rPr lang="en-US" dirty="0" smtClean="0"/>
              <a:t>’</a:t>
            </a:r>
            <a:r>
              <a:rPr lang="uk-UA" dirty="0" smtClean="0"/>
              <a:t>ячого на 92</a:t>
            </a:r>
            <a:r>
              <a:rPr lang="en-US" dirty="0" smtClean="0"/>
              <a:t>,</a:t>
            </a:r>
            <a:r>
              <a:rPr lang="uk-UA" dirty="0" smtClean="0"/>
              <a:t> 6%</a:t>
            </a:r>
            <a:r>
              <a:rPr lang="en-US" dirty="0" smtClean="0"/>
              <a:t>.</a:t>
            </a:r>
            <a:r>
              <a:rPr lang="uk-UA" dirty="0" smtClean="0"/>
              <a:t> Молоко овець</a:t>
            </a:r>
            <a:r>
              <a:rPr lang="en-US" dirty="0" smtClean="0"/>
              <a:t>, </a:t>
            </a:r>
            <a:r>
              <a:rPr lang="uk-UA" dirty="0" smtClean="0"/>
              <a:t>як правило</a:t>
            </a:r>
            <a:r>
              <a:rPr lang="en-US" dirty="0" smtClean="0"/>
              <a:t>,</a:t>
            </a:r>
            <a:r>
              <a:rPr lang="uk-UA" dirty="0" smtClean="0"/>
              <a:t> в сирому вигляді рідко споживають</a:t>
            </a:r>
            <a:r>
              <a:rPr lang="en-US" dirty="0" smtClean="0"/>
              <a:t>,</a:t>
            </a:r>
            <a:r>
              <a:rPr lang="uk-UA" dirty="0" smtClean="0"/>
              <a:t> а переробляють його на молочні продукти: м</a:t>
            </a:r>
            <a:r>
              <a:rPr lang="en-US" dirty="0" smtClean="0"/>
              <a:t>’</a:t>
            </a:r>
            <a:r>
              <a:rPr lang="uk-UA" dirty="0" smtClean="0"/>
              <a:t>які та тверді сири</a:t>
            </a:r>
            <a:r>
              <a:rPr lang="en-US" dirty="0" smtClean="0"/>
              <a:t>.</a:t>
            </a:r>
            <a:r>
              <a:rPr lang="uk-UA" dirty="0" smtClean="0"/>
              <a:t> У деяких культурах(наприклад у Китаї</a:t>
            </a:r>
            <a:r>
              <a:rPr lang="en-US" dirty="0" smtClean="0"/>
              <a:t>,</a:t>
            </a:r>
            <a:r>
              <a:rPr lang="uk-UA" dirty="0" smtClean="0"/>
              <a:t> Японії і на островах Полінезії) молоко не вживають через те</a:t>
            </a:r>
            <a:r>
              <a:rPr lang="en-US" dirty="0" smtClean="0"/>
              <a:t>,</a:t>
            </a:r>
            <a:r>
              <a:rPr lang="uk-UA" dirty="0" smtClean="0"/>
              <a:t> що організм більшості людей монголоїдної раси не здатний його засвоїти</a:t>
            </a:r>
            <a:r>
              <a:rPr lang="en-US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3871912" cy="1044575"/>
          </a:xfrm>
        </p:spPr>
        <p:txBody>
          <a:bodyPr/>
          <a:lstStyle/>
          <a:p>
            <a:pPr algn="ctr"/>
            <a:r>
              <a:rPr lang="uk-UA" sz="5400" smtClean="0"/>
              <a:t>І</a:t>
            </a:r>
            <a:r>
              <a:rPr lang="ru-RU" sz="5400" smtClean="0"/>
              <a:t>нші види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3" y="1425575"/>
            <a:ext cx="4252912" cy="4892675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/>
              <a:t>Кобиляче молоко</a:t>
            </a:r>
            <a:r>
              <a:rPr lang="en-US" dirty="0"/>
              <a:t> – </a:t>
            </a:r>
            <a:r>
              <a:rPr lang="uk-UA" dirty="0"/>
              <a:t>являє собою білу з блакитним відтінком рідину трохи терпкого смаку</a:t>
            </a:r>
            <a:r>
              <a:rPr lang="en-US" dirty="0" smtClean="0"/>
              <a:t>.</a:t>
            </a:r>
            <a:r>
              <a:rPr lang="uk-UA" dirty="0" smtClean="0"/>
              <a:t> Його </a:t>
            </a:r>
            <a:r>
              <a:rPr lang="uk-UA" dirty="0"/>
              <a:t>використовують для приготування цінного дієтичного продукту – </a:t>
            </a:r>
            <a:r>
              <a:rPr lang="uk-UA" dirty="0" smtClean="0"/>
              <a:t>кумису</a:t>
            </a:r>
            <a:r>
              <a:rPr lang="en-US" dirty="0" smtClean="0"/>
              <a:t>.</a:t>
            </a:r>
            <a:r>
              <a:rPr lang="uk-UA" dirty="0" smtClean="0"/>
              <a:t> Верблюже </a:t>
            </a:r>
            <a:r>
              <a:rPr lang="uk-UA" dirty="0"/>
              <a:t>молоко – продукт</a:t>
            </a:r>
            <a:r>
              <a:rPr lang="en-US" dirty="0"/>
              <a:t>,</a:t>
            </a:r>
            <a:r>
              <a:rPr lang="uk-UA" dirty="0"/>
              <a:t> традиційний для східних країн</a:t>
            </a:r>
            <a:r>
              <a:rPr lang="en-US" dirty="0" smtClean="0"/>
              <a:t>.</a:t>
            </a:r>
            <a:r>
              <a:rPr lang="uk-UA" dirty="0" smtClean="0"/>
              <a:t> В </a:t>
            </a:r>
            <a:r>
              <a:rPr lang="uk-UA" dirty="0"/>
              <a:t>школах і дитячих садках ОАЄ воно входить в раціон харчування дітей</a:t>
            </a:r>
            <a:r>
              <a:rPr lang="en-US" dirty="0" smtClean="0"/>
              <a:t>.</a:t>
            </a:r>
            <a:r>
              <a:rPr lang="uk-UA" dirty="0" smtClean="0"/>
              <a:t> Має </a:t>
            </a:r>
            <a:r>
              <a:rPr lang="uk-UA" dirty="0"/>
              <a:t>на Сході щоденний вжиток</a:t>
            </a:r>
            <a:r>
              <a:rPr lang="en-US" dirty="0"/>
              <a:t>, </a:t>
            </a:r>
            <a:r>
              <a:rPr lang="uk-UA" dirty="0" smtClean="0"/>
              <a:t>використовується для </a:t>
            </a:r>
            <a:r>
              <a:rPr lang="uk-UA" dirty="0"/>
              <a:t>приготування сирів</a:t>
            </a:r>
            <a:r>
              <a:rPr lang="en-US" dirty="0"/>
              <a:t>,</a:t>
            </a:r>
            <a:r>
              <a:rPr lang="uk-UA" dirty="0"/>
              <a:t> морозива</a:t>
            </a:r>
            <a:r>
              <a:rPr lang="en-US" dirty="0"/>
              <a:t>,</a:t>
            </a:r>
            <a:r>
              <a:rPr lang="uk-UA" dirty="0"/>
              <a:t> </a:t>
            </a:r>
            <a:r>
              <a:rPr lang="uk-UA" dirty="0" smtClean="0"/>
              <a:t>какао</a:t>
            </a:r>
            <a:r>
              <a:rPr lang="en-US" dirty="0" smtClean="0"/>
              <a:t>.</a:t>
            </a:r>
            <a:r>
              <a:rPr lang="uk-UA" dirty="0" smtClean="0"/>
              <a:t> До </a:t>
            </a:r>
            <a:r>
              <a:rPr lang="uk-UA" dirty="0"/>
              <a:t>верблюжого молока слід звикати</a:t>
            </a:r>
            <a:r>
              <a:rPr lang="en-US" dirty="0"/>
              <a:t>, </a:t>
            </a:r>
            <a:r>
              <a:rPr lang="uk-UA" dirty="0"/>
              <a:t>поступово збільшуючи його споживання</a:t>
            </a:r>
            <a:r>
              <a:rPr lang="en-US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9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575" y="31797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475" y="55245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700" y="692150"/>
            <a:ext cx="4581525" cy="55102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/>
              <a:t>У деяких країнах молоко мало церемоніальне значення і його часто віддавали у жертву богам і </a:t>
            </a:r>
            <a:r>
              <a:rPr lang="uk-UA" dirty="0" smtClean="0"/>
              <a:t>духам</a:t>
            </a:r>
            <a:r>
              <a:rPr lang="en-US" dirty="0" smtClean="0"/>
              <a:t>.</a:t>
            </a:r>
            <a:r>
              <a:rPr lang="uk-UA" dirty="0" smtClean="0"/>
              <a:t> Споживання </a:t>
            </a:r>
            <a:r>
              <a:rPr lang="uk-UA" dirty="0"/>
              <a:t>молока у світі зростає швидше</a:t>
            </a:r>
            <a:r>
              <a:rPr lang="en-US" dirty="0"/>
              <a:t>,</a:t>
            </a:r>
            <a:r>
              <a:rPr lang="uk-UA" dirty="0"/>
              <a:t> аніж продуктів харчування загалом – це зумовлено ростом споживання </a:t>
            </a:r>
            <a:r>
              <a:rPr lang="uk-UA" dirty="0" smtClean="0"/>
              <a:t>молокопродуктів</a:t>
            </a:r>
            <a:r>
              <a:rPr lang="en-US" dirty="0" smtClean="0"/>
              <a:t>.</a:t>
            </a:r>
            <a:r>
              <a:rPr lang="uk-UA" dirty="0" smtClean="0"/>
              <a:t> Харчова </a:t>
            </a:r>
            <a:r>
              <a:rPr lang="uk-UA" dirty="0"/>
              <a:t>промисловість переробляє молоко у різноманітні продукти харчування</a:t>
            </a:r>
            <a:r>
              <a:rPr lang="en-US" dirty="0"/>
              <a:t>,</a:t>
            </a:r>
            <a:r>
              <a:rPr lang="uk-UA" dirty="0"/>
              <a:t> починаючи від сирів</a:t>
            </a:r>
            <a:r>
              <a:rPr lang="en-US" dirty="0"/>
              <a:t>,</a:t>
            </a:r>
            <a:r>
              <a:rPr lang="uk-UA" dirty="0"/>
              <a:t> вершкового масла</a:t>
            </a:r>
            <a:r>
              <a:rPr lang="en-US" dirty="0"/>
              <a:t>,</a:t>
            </a:r>
            <a:r>
              <a:rPr lang="uk-UA" dirty="0"/>
              <a:t> перепічки</a:t>
            </a:r>
            <a:r>
              <a:rPr lang="en-US" dirty="0"/>
              <a:t>,</a:t>
            </a:r>
            <a:r>
              <a:rPr lang="uk-UA" dirty="0"/>
              <a:t> морозива</a:t>
            </a:r>
            <a:r>
              <a:rPr lang="en-US" dirty="0"/>
              <a:t>,</a:t>
            </a:r>
            <a:r>
              <a:rPr lang="uk-UA" dirty="0"/>
              <a:t> та закінчуючи використанням у м</a:t>
            </a:r>
            <a:r>
              <a:rPr lang="en-US" dirty="0"/>
              <a:t>’</a:t>
            </a:r>
            <a:r>
              <a:rPr lang="uk-UA" dirty="0"/>
              <a:t>ясних продуктах</a:t>
            </a:r>
            <a:r>
              <a:rPr lang="en-US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692150"/>
            <a:ext cx="3048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3205163"/>
            <a:ext cx="33575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23913"/>
          </a:xfrm>
        </p:spPr>
        <p:txBody>
          <a:bodyPr/>
          <a:lstStyle/>
          <a:p>
            <a:pPr algn="ctr"/>
            <a:r>
              <a:rPr lang="ru-RU" sz="4400" smtClean="0"/>
              <a:t>Дослідницька робота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336675"/>
            <a:ext cx="4799013" cy="524510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/>
              <a:t>Дослід : виготовлення сиру в домашніх умовах.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/>
              <a:t>До свіжого молока додаємо трохи закваски та поміщаємо в тепле місце на 12 годин для сквашування.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/>
              <a:t>Потім посуд зі сквашеним молоком поміщаємо на 15 хвилин в парову баню для згортання згустку, регулюючи температуру та сліуючи за виділенням сироватки.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/>
              <a:t>Зварений згусток викладаємо на друшляк, вистелений марлею, даємо стекти сироватці, та </a:t>
            </a:r>
            <a:r>
              <a:rPr lang="ru-RU" sz="2400" dirty="0" err="1" smtClean="0"/>
              <a:t>скручуємо</a:t>
            </a:r>
            <a:r>
              <a:rPr lang="ru-RU" sz="2400" dirty="0" smtClean="0"/>
              <a:t> до утворення твердої  головки.</a:t>
            </a:r>
            <a:endParaRPr lang="ru-RU" sz="2400" dirty="0"/>
          </a:p>
        </p:txBody>
      </p:sp>
      <p:pic>
        <p:nvPicPr>
          <p:cNvPr id="31747" name="Изображение 4" descr="DSC042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5" y="3873500"/>
            <a:ext cx="3363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Изображение 5" descr="DSC042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450" y="1204913"/>
            <a:ext cx="188118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Изображение 6" descr="DSC0424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9288" y="1204913"/>
            <a:ext cx="193357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Висновок</a:t>
            </a:r>
          </a:p>
        </p:txBody>
      </p:sp>
      <p:pic>
        <p:nvPicPr>
          <p:cNvPr id="32770" name="Изображение 3" descr="DSC042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1984375"/>
            <a:ext cx="39084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075" y="1984375"/>
            <a:ext cx="4530725" cy="34591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В ході дослідницької роботи</a:t>
            </a:r>
            <a:r>
              <a:rPr lang="ru-RU" dirty="0"/>
              <a:t> </a:t>
            </a:r>
            <a:r>
              <a:rPr lang="ru-RU" dirty="0" smtClean="0"/>
              <a:t>було отримано домашній сир, внаслідок згортання молока, що викликали кислоти, які знаходилися в заквасці. Справжній сир не містить солі. Він повинен бути ні жовтуватим, ні сіруватим – тільки білим. Справжній сир має чистий молочний запах, без кислинки і плісняви.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Загальні відомості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5878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3200" b="1" u="sng" smtClean="0"/>
              <a:t>Молоко</a:t>
            </a:r>
            <a:r>
              <a:rPr lang="en-US" sz="2800" smtClean="0"/>
              <a:t> –продукт нормальної секреції молочних залоз.</a:t>
            </a:r>
            <a:r>
              <a:rPr lang="uk-UA" sz="2800" smtClean="0"/>
              <a:t> Молоко є емульсією крапель жиру у воді</a:t>
            </a:r>
            <a:r>
              <a:rPr lang="en-US" sz="2800" smtClean="0"/>
              <a:t>.</a:t>
            </a:r>
            <a:r>
              <a:rPr lang="uk-UA" sz="2800" smtClean="0"/>
              <a:t> До складу молока входять понад сто компонентів</a:t>
            </a:r>
            <a:r>
              <a:rPr lang="en-US" sz="2800" smtClean="0"/>
              <a:t>,</a:t>
            </a:r>
            <a:r>
              <a:rPr lang="uk-UA" sz="2800" smtClean="0"/>
              <a:t> основні з яких: вода</a:t>
            </a:r>
            <a:r>
              <a:rPr lang="en-US" sz="2800" smtClean="0"/>
              <a:t>,</a:t>
            </a:r>
            <a:r>
              <a:rPr lang="uk-UA" sz="2800" smtClean="0"/>
              <a:t>білки(казеїн</a:t>
            </a:r>
            <a:r>
              <a:rPr lang="en-US" sz="2800" smtClean="0"/>
              <a:t>, сироваточні білки),</a:t>
            </a:r>
            <a:r>
              <a:rPr lang="uk-UA" sz="2800" smtClean="0"/>
              <a:t> лактоза</a:t>
            </a:r>
            <a:r>
              <a:rPr lang="en-US" sz="2800" smtClean="0"/>
              <a:t>, </a:t>
            </a:r>
            <a:r>
              <a:rPr lang="uk-UA" sz="2800" smtClean="0"/>
              <a:t>мінеральні речовини</a:t>
            </a:r>
            <a:r>
              <a:rPr lang="en-US" sz="2800" smtClean="0"/>
              <a:t>,</a:t>
            </a:r>
            <a:r>
              <a:rPr lang="uk-UA" sz="2800" smtClean="0"/>
              <a:t>гормони</a:t>
            </a:r>
            <a:r>
              <a:rPr lang="en-US" sz="2800" smtClean="0"/>
              <a:t>,</a:t>
            </a:r>
            <a:r>
              <a:rPr lang="uk-UA" sz="2800" smtClean="0"/>
              <a:t> вітаміни</a:t>
            </a:r>
            <a:r>
              <a:rPr lang="en-US" sz="2800" smtClean="0"/>
              <a:t>,</a:t>
            </a:r>
            <a:r>
              <a:rPr lang="uk-UA" sz="2800" smtClean="0"/>
              <a:t> ферменти</a:t>
            </a:r>
            <a:r>
              <a:rPr lang="en-US" sz="2800" smtClean="0"/>
              <a:t>, </a:t>
            </a:r>
            <a:r>
              <a:rPr lang="uk-UA" sz="2800" smtClean="0"/>
              <a:t>антитіла</a:t>
            </a:r>
            <a:r>
              <a:rPr lang="en-US" sz="2800" smtClean="0"/>
              <a:t>.</a:t>
            </a:r>
            <a:r>
              <a:rPr lang="uk-UA" sz="2800" smtClean="0"/>
              <a:t> Деякі компоненти(казеїн</a:t>
            </a:r>
            <a:r>
              <a:rPr lang="en-US" sz="2800" smtClean="0"/>
              <a:t>, </a:t>
            </a:r>
            <a:r>
              <a:rPr lang="uk-UA" sz="2800" smtClean="0"/>
              <a:t>лактоза) не зустрічаються в інших продуктах харчування</a:t>
            </a:r>
            <a:r>
              <a:rPr lang="en-US" sz="2800" smtClean="0"/>
              <a:t>.</a:t>
            </a:r>
            <a:endParaRPr lang="ru-RU" sz="2800" smtClean="0"/>
          </a:p>
          <a:p>
            <a:pPr marL="0" indent="0" algn="ctr">
              <a:buFont typeface="Wingdings 2" pitchFamily="18" charset="2"/>
              <a:buNone/>
            </a:pPr>
            <a:endParaRPr lang="uk-U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225" y="574675"/>
            <a:ext cx="4864100" cy="385445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Питне </a:t>
            </a:r>
            <a:r>
              <a:rPr lang="uk-UA" dirty="0"/>
              <a:t>молоко характеризується високими споживними властивостями</a:t>
            </a:r>
            <a:r>
              <a:rPr lang="en-US" dirty="0"/>
              <a:t>,</a:t>
            </a:r>
            <a:r>
              <a:rPr lang="uk-UA" dirty="0"/>
              <a:t> які визначаються його хімічним складом</a:t>
            </a:r>
            <a:r>
              <a:rPr lang="en-US" dirty="0"/>
              <a:t>,</a:t>
            </a:r>
            <a:r>
              <a:rPr lang="uk-UA" dirty="0"/>
              <a:t> засвоюваністю</a:t>
            </a:r>
            <a:r>
              <a:rPr lang="en-US" dirty="0"/>
              <a:t>, </a:t>
            </a:r>
            <a:r>
              <a:rPr lang="uk-UA" dirty="0"/>
              <a:t>енергетичною </a:t>
            </a:r>
            <a:r>
              <a:rPr lang="uk-UA" dirty="0" smtClean="0"/>
              <a:t>цінністю</a:t>
            </a:r>
            <a:r>
              <a:rPr lang="en-US" dirty="0" smtClean="0"/>
              <a:t>.</a:t>
            </a:r>
            <a:r>
              <a:rPr lang="uk-UA" dirty="0" smtClean="0"/>
              <a:t> Вміст </a:t>
            </a:r>
            <a:r>
              <a:rPr lang="uk-UA" dirty="0"/>
              <a:t>білків і цукрів у питному молоці такий самий</a:t>
            </a:r>
            <a:r>
              <a:rPr lang="en-US" dirty="0"/>
              <a:t>,</a:t>
            </a:r>
            <a:r>
              <a:rPr lang="uk-UA" dirty="0"/>
              <a:t> як у </a:t>
            </a:r>
            <a:r>
              <a:rPr lang="uk-UA" dirty="0" smtClean="0"/>
              <a:t>свіжевидоєному</a:t>
            </a:r>
            <a:r>
              <a:rPr lang="en-US" dirty="0" smtClean="0"/>
              <a:t>.</a:t>
            </a:r>
            <a:r>
              <a:rPr lang="uk-UA" dirty="0" smtClean="0"/>
              <a:t> Кількість </a:t>
            </a:r>
            <a:r>
              <a:rPr lang="uk-UA" dirty="0"/>
              <a:t>жирів в окремих видах молока нормується </a:t>
            </a:r>
            <a:r>
              <a:rPr lang="uk-UA" dirty="0" smtClean="0"/>
              <a:t>стандартами</a:t>
            </a:r>
            <a:r>
              <a:rPr lang="en-US" dirty="0" smtClean="0"/>
              <a:t>.</a:t>
            </a:r>
            <a:r>
              <a:rPr lang="uk-UA" dirty="0" smtClean="0"/>
              <a:t> Для </a:t>
            </a:r>
            <a:r>
              <a:rPr lang="uk-UA" dirty="0"/>
              <a:t>визначення жирності </a:t>
            </a:r>
            <a:r>
              <a:rPr lang="uk-UA" dirty="0" smtClean="0"/>
              <a:t>використовується </a:t>
            </a:r>
            <a:r>
              <a:rPr lang="uk-UA" dirty="0"/>
              <a:t>прилад бутирометр</a:t>
            </a:r>
            <a:r>
              <a:rPr lang="en-US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2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563" y="758825"/>
            <a:ext cx="256222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378325"/>
            <a:ext cx="17764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50" y="4494213"/>
            <a:ext cx="34036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320925"/>
            <a:ext cx="6883400" cy="4210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/>
              <a:t>Жири питного молока засвоюються краще</a:t>
            </a:r>
            <a:r>
              <a:rPr lang="en-US" dirty="0"/>
              <a:t>,</a:t>
            </a:r>
            <a:r>
              <a:rPr lang="uk-UA" dirty="0"/>
              <a:t> ніж свіжовидоєного</a:t>
            </a:r>
            <a:r>
              <a:rPr lang="en-US" dirty="0"/>
              <a:t>.</a:t>
            </a:r>
            <a:r>
              <a:rPr lang="uk-UA" dirty="0"/>
              <a:t> Енергетична цінність молка невисока</a:t>
            </a:r>
            <a:r>
              <a:rPr lang="en-US" dirty="0" smtClean="0"/>
              <a:t>.</a:t>
            </a:r>
            <a:r>
              <a:rPr lang="uk-UA" dirty="0" smtClean="0"/>
              <a:t> Вона </a:t>
            </a:r>
            <a:r>
              <a:rPr lang="uk-UA" dirty="0"/>
              <a:t>залежить</a:t>
            </a:r>
            <a:r>
              <a:rPr lang="en-US" dirty="0"/>
              <a:t>,</a:t>
            </a:r>
            <a:r>
              <a:rPr lang="uk-UA" dirty="0"/>
              <a:t> насамперед</a:t>
            </a:r>
            <a:r>
              <a:rPr lang="en-US" dirty="0"/>
              <a:t>,</a:t>
            </a:r>
            <a:r>
              <a:rPr lang="uk-UA" dirty="0"/>
              <a:t> від вмісту жиру і коливається від 30 до 80 ккал/100г</a:t>
            </a:r>
            <a:r>
              <a:rPr lang="en-US" dirty="0"/>
              <a:t>.</a:t>
            </a:r>
            <a:r>
              <a:rPr lang="uk-UA" dirty="0"/>
              <a:t> Білий колір і непрозорість молока обумовлює розсіювання світла частинами білків і кульок жиру</a:t>
            </a:r>
            <a:r>
              <a:rPr lang="en-US" dirty="0"/>
              <a:t>, </a:t>
            </a:r>
            <a:r>
              <a:rPr lang="uk-UA" dirty="0"/>
              <a:t>кремовий відтінок – розчинений у жирі каротин</a:t>
            </a:r>
            <a:r>
              <a:rPr lang="en-US" dirty="0"/>
              <a:t>, </a:t>
            </a:r>
            <a:r>
              <a:rPr lang="uk-UA" dirty="0"/>
              <a:t>приємний</a:t>
            </a:r>
            <a:r>
              <a:rPr lang="en-US" dirty="0"/>
              <a:t>,</a:t>
            </a:r>
            <a:r>
              <a:rPr lang="uk-UA" dirty="0"/>
              <a:t> солодкувато – солонуватий смак – лактоза</a:t>
            </a:r>
            <a:r>
              <a:rPr lang="en-US" dirty="0"/>
              <a:t>, </a:t>
            </a:r>
            <a:r>
              <a:rPr lang="uk-UA" dirty="0"/>
              <a:t>хлориди</a:t>
            </a:r>
            <a:r>
              <a:rPr lang="en-US" dirty="0"/>
              <a:t>, </a:t>
            </a:r>
            <a:r>
              <a:rPr lang="uk-UA" dirty="0"/>
              <a:t>жирні кислоти</a:t>
            </a:r>
            <a:r>
              <a:rPr lang="en-US" dirty="0"/>
              <a:t>,</a:t>
            </a:r>
            <a:r>
              <a:rPr lang="uk-UA" dirty="0"/>
              <a:t> а також жир і білки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21506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8788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900" y="303213"/>
            <a:ext cx="25273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38" y="2557463"/>
            <a:ext cx="5472112" cy="40513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dirty="0"/>
              <a:t>Жир надає молоку певну ніжність</a:t>
            </a:r>
            <a:r>
              <a:rPr lang="en-US" sz="2400" dirty="0"/>
              <a:t>,</a:t>
            </a:r>
            <a:r>
              <a:rPr lang="uk-UA" sz="2400" dirty="0"/>
              <a:t> лактоза – солодкуватий смак</a:t>
            </a:r>
            <a:r>
              <a:rPr lang="en-US" sz="2400" dirty="0"/>
              <a:t>, </a:t>
            </a:r>
            <a:r>
              <a:rPr lang="uk-UA" sz="2400" dirty="0"/>
              <a:t>хлориди – солонуватий</a:t>
            </a:r>
            <a:r>
              <a:rPr lang="en-US" sz="2400" dirty="0"/>
              <a:t>, </a:t>
            </a:r>
            <a:r>
              <a:rPr lang="uk-UA" sz="2400" dirty="0"/>
              <a:t>білки і деякі солі – повноту </a:t>
            </a:r>
            <a:r>
              <a:rPr lang="uk-UA" sz="2400" dirty="0" smtClean="0"/>
              <a:t>смаку</a:t>
            </a:r>
            <a:r>
              <a:rPr lang="en-US" sz="2400" dirty="0" smtClean="0"/>
              <a:t>.</a:t>
            </a:r>
            <a:r>
              <a:rPr lang="uk-UA" sz="2400" dirty="0" smtClean="0"/>
              <a:t> Молоко </a:t>
            </a:r>
            <a:r>
              <a:rPr lang="uk-UA" sz="2400" dirty="0"/>
              <a:t>необхідне для функціонування багатьох органів людини</a:t>
            </a:r>
            <a:r>
              <a:rPr lang="en-US" sz="2400" dirty="0"/>
              <a:t>,</a:t>
            </a:r>
            <a:r>
              <a:rPr lang="uk-UA" sz="2400" dirty="0"/>
              <a:t> насамперед </a:t>
            </a:r>
            <a:r>
              <a:rPr lang="uk-UA" sz="2400" dirty="0" smtClean="0"/>
              <a:t>печінки</a:t>
            </a:r>
            <a:r>
              <a:rPr lang="en-US" sz="2400" dirty="0" smtClean="0"/>
              <a:t>.</a:t>
            </a:r>
            <a:r>
              <a:rPr lang="uk-UA" sz="2400" dirty="0" smtClean="0"/>
              <a:t> </a:t>
            </a:r>
            <a:r>
              <a:rPr lang="uk-UA" dirty="0" smtClean="0"/>
              <a:t>Використовують </a:t>
            </a:r>
            <a:r>
              <a:rPr lang="uk-UA" dirty="0"/>
              <a:t>молоко в їжу безпосередньо</a:t>
            </a:r>
            <a:r>
              <a:rPr lang="en-US" dirty="0"/>
              <a:t>, </a:t>
            </a:r>
            <a:r>
              <a:rPr lang="uk-UA" dirty="0"/>
              <a:t>для приготування перших</a:t>
            </a:r>
            <a:r>
              <a:rPr lang="en-US" dirty="0"/>
              <a:t>,</a:t>
            </a:r>
            <a:r>
              <a:rPr lang="uk-UA" dirty="0"/>
              <a:t> других і третіх страв</a:t>
            </a:r>
            <a:r>
              <a:rPr lang="en-US" dirty="0"/>
              <a:t>, </a:t>
            </a:r>
            <a:r>
              <a:rPr lang="uk-UA" dirty="0"/>
              <a:t>у хлібопекарській</a:t>
            </a:r>
            <a:r>
              <a:rPr lang="en-US" dirty="0"/>
              <a:t>,</a:t>
            </a:r>
            <a:r>
              <a:rPr lang="uk-UA" dirty="0"/>
              <a:t> кондитерській та інших галузях харчової промисловості</a:t>
            </a:r>
            <a:r>
              <a:rPr lang="en-US" dirty="0"/>
              <a:t>.</a:t>
            </a: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22530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495300"/>
            <a:ext cx="238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355600"/>
            <a:ext cx="3987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488" y="3306763"/>
            <a:ext cx="2387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150" y="1268413"/>
            <a:ext cx="3805238" cy="4538662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dirty="0"/>
              <a:t>У харчовій промисловості найпоширеніше коров</a:t>
            </a:r>
            <a:r>
              <a:rPr lang="en-US" sz="3200" dirty="0"/>
              <a:t>’</a:t>
            </a:r>
            <a:r>
              <a:rPr lang="uk-UA" sz="3200" dirty="0"/>
              <a:t>яче молоко</a:t>
            </a:r>
            <a:r>
              <a:rPr lang="en-US" sz="3200" dirty="0"/>
              <a:t>, </a:t>
            </a:r>
            <a:r>
              <a:rPr lang="uk-UA" sz="3200" dirty="0"/>
              <a:t>у різних місцевостях використовують </a:t>
            </a:r>
            <a:r>
              <a:rPr lang="uk-UA" sz="3200" dirty="0" smtClean="0"/>
              <a:t> </a:t>
            </a:r>
            <a:r>
              <a:rPr lang="uk-UA" sz="3200" dirty="0"/>
              <a:t>козяче</a:t>
            </a:r>
            <a:r>
              <a:rPr lang="en-US" sz="3200" dirty="0"/>
              <a:t>,</a:t>
            </a:r>
            <a:r>
              <a:rPr lang="uk-UA" sz="3200" dirty="0"/>
              <a:t> овече</a:t>
            </a:r>
            <a:r>
              <a:rPr lang="en-US" sz="3200" dirty="0"/>
              <a:t>,</a:t>
            </a:r>
            <a:r>
              <a:rPr lang="uk-UA" sz="3200" dirty="0"/>
              <a:t> а також кобиляче і осляче</a:t>
            </a:r>
            <a:r>
              <a:rPr lang="en-US" sz="3200" dirty="0"/>
              <a:t>. </a:t>
            </a:r>
            <a:endParaRPr lang="ru-RU" sz="3200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7825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3144838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азвание 5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50" cy="1470025"/>
          </a:xfrm>
        </p:spPr>
        <p:txBody>
          <a:bodyPr/>
          <a:lstStyle/>
          <a:p>
            <a:r>
              <a:rPr lang="uk-UA" smtClean="0"/>
              <a:t>ВИКОРИСТАННЯ МОЛОКА ДОМАШНІХ ТВАРИН</a:t>
            </a:r>
            <a:r>
              <a:rPr lang="en-US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азвание 1"/>
          <p:cNvSpPr>
            <a:spLocks noGrp="1"/>
          </p:cNvSpPr>
          <p:nvPr>
            <p:ph type="title"/>
          </p:nvPr>
        </p:nvSpPr>
        <p:spPr>
          <a:xfrm>
            <a:off x="779463" y="363538"/>
            <a:ext cx="7583487" cy="1465262"/>
          </a:xfrm>
        </p:spPr>
        <p:txBody>
          <a:bodyPr/>
          <a:lstStyle/>
          <a:p>
            <a:pPr algn="ctr"/>
            <a:r>
              <a:rPr lang="en-US" smtClean="0"/>
              <a:t>Оленяче молоко.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3" y="1828800"/>
            <a:ext cx="2574925" cy="36972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Евенки </a:t>
            </a:r>
            <a:r>
              <a:rPr lang="uk-UA" dirty="0"/>
              <a:t>раніше і досі практикують доїння оленів</a:t>
            </a:r>
            <a:r>
              <a:rPr lang="en-US" dirty="0"/>
              <a:t>,</a:t>
            </a:r>
            <a:r>
              <a:rPr lang="uk-UA" dirty="0"/>
              <a:t> використовуючи молоко</a:t>
            </a:r>
            <a:r>
              <a:rPr lang="en-US" dirty="0"/>
              <a:t>,</a:t>
            </a:r>
            <a:r>
              <a:rPr lang="uk-UA" dirty="0"/>
              <a:t> як у харчових</a:t>
            </a:r>
            <a:r>
              <a:rPr lang="en-US" dirty="0"/>
              <a:t>,</a:t>
            </a:r>
            <a:r>
              <a:rPr lang="uk-UA" dirty="0"/>
              <a:t> так і обрядових цілях</a:t>
            </a:r>
            <a:r>
              <a:rPr lang="en-US" dirty="0" smtClean="0"/>
              <a:t>.</a:t>
            </a:r>
            <a:r>
              <a:rPr lang="uk-UA" dirty="0" smtClean="0"/>
              <a:t> Молоко </a:t>
            </a:r>
            <a:r>
              <a:rPr lang="uk-UA" dirty="0"/>
              <a:t>північного оленя містить 19</a:t>
            </a:r>
            <a:r>
              <a:rPr lang="en-US" dirty="0"/>
              <a:t>,</a:t>
            </a:r>
            <a:r>
              <a:rPr lang="uk-UA" dirty="0"/>
              <a:t>1% жиру</a:t>
            </a:r>
            <a:r>
              <a:rPr lang="en-US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3" name="Содержимое 3"/>
          <p:cNvPicPr>
            <a:picLocks noChangeAspect="1"/>
          </p:cNvPicPr>
          <p:nvPr/>
        </p:nvPicPr>
        <p:blipFill>
          <a:blip r:embed="rId2"/>
          <a:srcRect t="12318" b="12318"/>
          <a:stretch>
            <a:fillRect/>
          </a:stretch>
        </p:blipFill>
        <p:spPr bwMode="auto">
          <a:xfrm>
            <a:off x="3832225" y="2290763"/>
            <a:ext cx="4699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5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uk-UA" smtClean="0"/>
              <a:t>Лосине молоко</a:t>
            </a:r>
            <a:r>
              <a:rPr lang="en-US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-476250" y="-6657975"/>
            <a:ext cx="46037" cy="1847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Оленяче </a:t>
            </a:r>
            <a:r>
              <a:rPr lang="en-US" sz="3800" dirty="0" err="1">
                <a:solidFill>
                  <a:prstClr val="white"/>
                </a:solidFill>
                <a:latin typeface="+mn-lt"/>
                <a:ea typeface="+mj-ea"/>
                <a:cs typeface="+mj-cs"/>
              </a:rPr>
              <a:t>молоко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.</a:t>
            </a:r>
            <a:r>
              <a:rPr lang="ru-RU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</a:b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Евенки раніше і досі практикують доїння оленів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,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 використовуючи молоко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,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 як у харчових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,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 так і 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обрядвих ціляхМолоко 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північного оленя містить 19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,</a:t>
            </a:r>
            <a:r>
              <a:rPr lang="uk-UA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1% жиру</a:t>
            </a:r>
            <a:r>
              <a:rPr lang="en-US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.</a:t>
            </a:r>
            <a:r>
              <a:rPr lang="ru-RU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800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</a:br>
            <a:endParaRPr lang="ru-RU" sz="3800" dirty="0">
              <a:solidFill>
                <a:prstClr val="white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171575" y="1828800"/>
            <a:ext cx="6826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У Росії та Скандинавії робилися спроби одомашнити і використовувати лосів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,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 як молочних тварин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,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однак складність утримання робить це економічно недоцільним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.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 Молоко лосів схоже за смаком з коров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’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ячим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,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 але більш жирне(більше 10%) і менш солодке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.</a:t>
            </a:r>
            <a:r>
              <a:rPr lang="uk-UA">
                <a:solidFill>
                  <a:srgbClr val="FFFFFF"/>
                </a:solidFill>
                <a:latin typeface="Trebuchet MS" pitchFamily="34" charset="0"/>
              </a:rPr>
              <a:t> Використовується в лікувальному харчуванні</a:t>
            </a:r>
            <a:r>
              <a:rPr lang="en-US">
                <a:solidFill>
                  <a:srgbClr val="FFFFFF"/>
                </a:solidFill>
                <a:latin typeface="Trebuchet MS" pitchFamily="34" charset="0"/>
              </a:rPr>
              <a:t>.</a:t>
            </a:r>
            <a:endParaRPr lang="ru-RU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26628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538" y="3698875"/>
            <a:ext cx="33305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5761</TotalTime>
  <Words>722</Words>
  <Application>Microsoft Macintosh PowerPoint</Application>
  <PresentationFormat>Екран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Шаблон оформлення</vt:lpstr>
      </vt:variant>
      <vt:variant>
        <vt:i4>17</vt:i4>
      </vt:variant>
      <vt:variant>
        <vt:lpstr>Заголовки слайдів</vt:lpstr>
      </vt:variant>
      <vt:variant>
        <vt:i4>15</vt:i4>
      </vt:variant>
    </vt:vector>
  </HeadingPairs>
  <TitlesOfParts>
    <vt:vector size="36" baseType="lpstr">
      <vt:lpstr>Trebuchet MS</vt:lpstr>
      <vt:lpstr>Arial</vt:lpstr>
      <vt:lpstr>Wingdings 2</vt:lpstr>
      <vt:lpstr>Calibri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Революция</vt:lpstr>
      <vt:lpstr>Молоко</vt:lpstr>
      <vt:lpstr>Загальні відомості</vt:lpstr>
      <vt:lpstr>Слайд 3</vt:lpstr>
      <vt:lpstr>Слайд 4</vt:lpstr>
      <vt:lpstr>Слайд 5</vt:lpstr>
      <vt:lpstr>Слайд 6</vt:lpstr>
      <vt:lpstr>ВИКОРИСТАННЯ МОЛОКА ДОМАШНІХ ТВАРИН. </vt:lpstr>
      <vt:lpstr>Оленяче молоко. </vt:lpstr>
      <vt:lpstr>Лосине молоко. </vt:lpstr>
      <vt:lpstr>Козяче молоко. </vt:lpstr>
      <vt:lpstr>ОВЕЧЕ МОЛОКО </vt:lpstr>
      <vt:lpstr>Інші види</vt:lpstr>
      <vt:lpstr>Слайд 13</vt:lpstr>
      <vt:lpstr>Дослідницька робота 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</dc:title>
  <dc:creator>Mac</dc:creator>
  <cp:lastModifiedBy>student</cp:lastModifiedBy>
  <cp:revision>18</cp:revision>
  <dcterms:created xsi:type="dcterms:W3CDTF">2012-11-08T18:31:00Z</dcterms:created>
  <dcterms:modified xsi:type="dcterms:W3CDTF">2012-11-13T12:55:14Z</dcterms:modified>
</cp:coreProperties>
</file>