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handoutMasterIdLst>
    <p:handoutMasterId r:id="rId20"/>
  </p:handoutMasterIdLst>
  <p:sldIdLst>
    <p:sldId id="256" r:id="rId2"/>
    <p:sldId id="263" r:id="rId3"/>
    <p:sldId id="267" r:id="rId4"/>
    <p:sldId id="274" r:id="rId5"/>
    <p:sldId id="275" r:id="rId6"/>
    <p:sldId id="276" r:id="rId7"/>
    <p:sldId id="265" r:id="rId8"/>
    <p:sldId id="259" r:id="rId9"/>
    <p:sldId id="268" r:id="rId10"/>
    <p:sldId id="261" r:id="rId11"/>
    <p:sldId id="262" r:id="rId12"/>
    <p:sldId id="269" r:id="rId13"/>
    <p:sldId id="277" r:id="rId14"/>
    <p:sldId id="272" r:id="rId15"/>
    <p:sldId id="271" r:id="rId16"/>
    <p:sldId id="273" r:id="rId17"/>
    <p:sldId id="266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F30EB-03C6-4631-8B30-FE516BAA851B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2192A-3E8C-43C9-B7A2-18150C3CC1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09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6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6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47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0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2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6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8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6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1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7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9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18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700808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Фосфор</a:t>
            </a:r>
            <a:endParaRPr lang="uk-UA" sz="11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640" y="4180344"/>
            <a:ext cx="41591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Cambria" pitchFamily="18" charset="0"/>
              </a:rPr>
              <a:t>Підготувала: </a:t>
            </a:r>
            <a:endParaRPr lang="uk-UA" sz="2400" dirty="0" smtClean="0">
              <a:latin typeface="Cambria" pitchFamily="18" charset="0"/>
            </a:endParaRPr>
          </a:p>
          <a:p>
            <a:r>
              <a:rPr lang="uk-UA" sz="2400" dirty="0" err="1" smtClean="0">
                <a:latin typeface="Cambria" pitchFamily="18" charset="0"/>
              </a:rPr>
              <a:t>Ліцеїстка</a:t>
            </a:r>
            <a:r>
              <a:rPr lang="uk-UA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II</a:t>
            </a:r>
            <a:r>
              <a:rPr lang="uk-UA" sz="2400" dirty="0" smtClean="0">
                <a:latin typeface="Cambria" pitchFamily="18" charset="0"/>
              </a:rPr>
              <a:t> курсу</a:t>
            </a:r>
          </a:p>
          <a:p>
            <a:r>
              <a:rPr lang="uk-UA" sz="2400" dirty="0" err="1" smtClean="0">
                <a:latin typeface="Cambria" pitchFamily="18" charset="0"/>
              </a:rPr>
              <a:t>Біолого</a:t>
            </a:r>
            <a:r>
              <a:rPr lang="uk-UA" sz="2400" dirty="0" smtClean="0">
                <a:latin typeface="Cambria" pitchFamily="18" charset="0"/>
              </a:rPr>
              <a:t> – хімічного профілю</a:t>
            </a:r>
            <a:endParaRPr lang="uk-UA" sz="2400" dirty="0" smtClean="0">
              <a:latin typeface="Cambria" pitchFamily="18" charset="0"/>
            </a:endParaRPr>
          </a:p>
          <a:p>
            <a:r>
              <a:rPr lang="uk-UA" sz="2400" dirty="0" err="1" smtClean="0">
                <a:latin typeface="Cambria" pitchFamily="18" charset="0"/>
              </a:rPr>
              <a:t>Нетішинського</a:t>
            </a:r>
            <a:r>
              <a:rPr lang="uk-UA" sz="2400" dirty="0" smtClean="0">
                <a:latin typeface="Cambria" pitchFamily="18" charset="0"/>
              </a:rPr>
              <a:t> НВК</a:t>
            </a:r>
          </a:p>
          <a:p>
            <a:r>
              <a:rPr lang="uk-UA" sz="2400" dirty="0" err="1" smtClean="0">
                <a:latin typeface="Cambria" pitchFamily="18" charset="0"/>
              </a:rPr>
              <a:t>Пацаловська</a:t>
            </a:r>
            <a:r>
              <a:rPr lang="uk-UA" sz="2400" dirty="0" smtClean="0">
                <a:latin typeface="Cambria" pitchFamily="18" charset="0"/>
              </a:rPr>
              <a:t> Лілія</a:t>
            </a:r>
            <a:endParaRPr lang="uk-UA" sz="24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anchor="ctr"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Застосування фосфору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4355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>
              <a:buFont typeface="Wingdings" pitchFamily="2" charset="2"/>
              <a:buChar char="Ø"/>
            </a:pPr>
            <a:r>
              <a:rPr lang="uk-UA" sz="2800" dirty="0" smtClean="0">
                <a:latin typeface="Cambria" pitchFamily="18" charset="0"/>
              </a:rPr>
              <a:t> Для виробництва добрив та миючих засобів</a:t>
            </a:r>
          </a:p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Червоний фосфор: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2800" dirty="0">
                <a:latin typeface="Cambria" pitchFamily="18" charset="0"/>
              </a:rPr>
              <a:t>у виробництві </a:t>
            </a:r>
            <a:r>
              <a:rPr lang="uk-UA" sz="2800" dirty="0" smtClean="0">
                <a:latin typeface="Cambria" pitchFamily="18" charset="0"/>
              </a:rPr>
              <a:t>сірників</a:t>
            </a:r>
          </a:p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Білий фосфор</a:t>
            </a:r>
          </a:p>
          <a:p>
            <a:pPr indent="174625">
              <a:buFont typeface="Courier New" pitchFamily="49" charset="0"/>
              <a:buChar char="o"/>
            </a:pPr>
            <a:r>
              <a:rPr lang="ru-RU" sz="2800" dirty="0" smtClean="0">
                <a:latin typeface="Cambria" pitchFamily="18" charset="0"/>
              </a:rPr>
              <a:t> як </a:t>
            </a:r>
            <a:r>
              <a:rPr lang="ru-RU" sz="2800" dirty="0" err="1" smtClean="0">
                <a:latin typeface="Cambria" pitchFamily="18" charset="0"/>
              </a:rPr>
              <a:t>димоутворювальний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і </a:t>
            </a:r>
            <a:r>
              <a:rPr lang="ru-RU" sz="2800" dirty="0" err="1" smtClean="0">
                <a:latin typeface="Cambria" pitchFamily="18" charset="0"/>
              </a:rPr>
              <a:t>запальний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засіб</a:t>
            </a:r>
            <a:endParaRPr lang="ru-RU" sz="2800" dirty="0" smtClean="0">
              <a:latin typeface="Cambria" pitchFamily="18" charset="0"/>
            </a:endParaRPr>
          </a:p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Чорний фосфор</a:t>
            </a:r>
          </a:p>
          <a:p>
            <a:pPr indent="363538">
              <a:buFont typeface="Courier New" pitchFamily="49" charset="0"/>
              <a:buChar char="o"/>
            </a:pPr>
            <a:r>
              <a:rPr lang="uk-UA" sz="2800" dirty="0">
                <a:latin typeface="Cambria" pitchFamily="18" charset="0"/>
              </a:rPr>
              <a:t>в металургії</a:t>
            </a:r>
          </a:p>
        </p:txBody>
      </p:sp>
      <p:pic>
        <p:nvPicPr>
          <p:cNvPr id="1028" name="Picture 4" descr="C:\Users\Admin\Desktop\Новая папка (2)\brasl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32" y="4634044"/>
            <a:ext cx="3816424" cy="213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Новая папка (2)\fos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634136" cy="320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Фізичні властивості 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2729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Білий фосфор </a:t>
            </a:r>
            <a:endParaRPr lang="uk-UA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біла речовина </a:t>
            </a:r>
            <a:r>
              <a:rPr lang="uk-UA" sz="2000" dirty="0">
                <a:latin typeface="Cambria" pitchFamily="18" charset="0"/>
              </a:rPr>
              <a:t>(через </a:t>
            </a:r>
            <a:r>
              <a:rPr lang="uk-UA" sz="2000" dirty="0" smtClean="0">
                <a:latin typeface="Cambria" pitchFamily="18" charset="0"/>
              </a:rPr>
              <a:t>домішки </a:t>
            </a:r>
            <a:r>
              <a:rPr lang="uk-UA" sz="2000" dirty="0">
                <a:latin typeface="Cambria" pitchFamily="18" charset="0"/>
              </a:rPr>
              <a:t>може мати жовтуватий відтінок</a:t>
            </a:r>
            <a:r>
              <a:rPr lang="uk-UA" sz="2000" dirty="0" smtClean="0">
                <a:latin typeface="Cambria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легко </a:t>
            </a:r>
            <a:r>
              <a:rPr lang="uk-UA" sz="2000" dirty="0">
                <a:latin typeface="Cambria" pitchFamily="18" charset="0"/>
              </a:rPr>
              <a:t>ріжеться ножем і деформується від невеликих </a:t>
            </a:r>
            <a:r>
              <a:rPr lang="uk-UA" sz="2000" dirty="0" smtClean="0">
                <a:latin typeface="Cambria" pitchFamily="18" charset="0"/>
              </a:rPr>
              <a:t>зусиль</a:t>
            </a:r>
            <a:endParaRPr lang="uk-UA" sz="2000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має </a:t>
            </a:r>
            <a:r>
              <a:rPr lang="uk-UA" sz="2000" dirty="0">
                <a:latin typeface="Cambria" pitchFamily="18" charset="0"/>
              </a:rPr>
              <a:t>молекулярну </a:t>
            </a:r>
            <a:r>
              <a:rPr lang="uk-UA" sz="2000" dirty="0" smtClean="0">
                <a:latin typeface="Cambria" pitchFamily="18" charset="0"/>
              </a:rPr>
              <a:t>будову, </a:t>
            </a:r>
            <a:r>
              <a:rPr lang="uk-UA" sz="2000" dirty="0">
                <a:latin typeface="Cambria" pitchFamily="18" charset="0"/>
              </a:rPr>
              <a:t>формула </a:t>
            </a:r>
            <a:r>
              <a:rPr lang="en-US" sz="2000" dirty="0">
                <a:latin typeface="Cambria" pitchFamily="18" charset="0"/>
              </a:rPr>
              <a:t>P 4. </a:t>
            </a:r>
            <a:endParaRPr lang="uk-UA" sz="2000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легкорозчинний в </a:t>
            </a:r>
            <a:r>
              <a:rPr lang="uk-UA" sz="2000" dirty="0">
                <a:latin typeface="Cambria" pitchFamily="18" charset="0"/>
              </a:rPr>
              <a:t>органічних </a:t>
            </a:r>
            <a:r>
              <a:rPr lang="uk-UA" sz="2000" dirty="0" smtClean="0">
                <a:latin typeface="Cambria" pitchFamily="18" charset="0"/>
              </a:rPr>
              <a:t>розчинниках щільність становить </a:t>
            </a:r>
            <a:r>
              <a:rPr lang="uk-UA" sz="2000" dirty="0">
                <a:latin typeface="Cambria" pitchFamily="18" charset="0"/>
              </a:rPr>
              <a:t>близько 1823 кг / м . </a:t>
            </a:r>
            <a:endParaRPr lang="uk-UA" sz="2000" dirty="0" smtClean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плавиться при </a:t>
            </a:r>
            <a:r>
              <a:rPr lang="uk-UA" sz="2000" dirty="0">
                <a:latin typeface="Cambria" pitchFamily="18" charset="0"/>
              </a:rPr>
              <a:t>44,1 </a:t>
            </a:r>
            <a:r>
              <a:rPr lang="en-US" sz="2000" dirty="0">
                <a:latin typeface="Cambria" pitchFamily="18" charset="0"/>
              </a:rPr>
              <a:t>C. </a:t>
            </a:r>
            <a:endParaRPr lang="uk-UA" sz="2000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надзвичайно </a:t>
            </a:r>
            <a:r>
              <a:rPr lang="uk-UA" sz="2000" dirty="0">
                <a:latin typeface="Cambria" pitchFamily="18" charset="0"/>
              </a:rPr>
              <a:t>активний.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отруйний </a:t>
            </a:r>
            <a:r>
              <a:rPr lang="uk-UA" sz="2000" dirty="0">
                <a:latin typeface="Cambria" pitchFamily="18" charset="0"/>
              </a:rPr>
              <a:t>(виклика</a:t>
            </a:r>
            <a:r>
              <a:rPr lang="uk-UA" sz="1400" dirty="0">
                <a:latin typeface="Cambria" pitchFamily="18" charset="0"/>
              </a:rPr>
              <a:t>є ураження кісток, кісткового мозку, некроз </a:t>
            </a:r>
            <a:r>
              <a:rPr lang="uk-UA" sz="1400" dirty="0" smtClean="0">
                <a:latin typeface="Cambria" pitchFamily="18" charset="0"/>
              </a:rPr>
              <a:t>щелеп, летальна </a:t>
            </a:r>
            <a:r>
              <a:rPr lang="uk-UA" sz="1400" dirty="0">
                <a:latin typeface="Cambria" pitchFamily="18" charset="0"/>
              </a:rPr>
              <a:t>доза білого фосфору для дорослого чоловіка становить </a:t>
            </a:r>
            <a:r>
              <a:rPr lang="uk-UA" sz="1600" dirty="0">
                <a:latin typeface="Cambria" pitchFamily="18" charset="0"/>
              </a:rPr>
              <a:t>0,05-0,1 м. 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Жовтий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фосфор </a:t>
            </a:r>
            <a:endParaRPr lang="uk-UA" sz="2800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вогненебезпечна </a:t>
            </a:r>
            <a:r>
              <a:rPr lang="uk-UA" sz="2000" dirty="0">
                <a:latin typeface="Cambria" pitchFamily="18" charset="0"/>
              </a:rPr>
              <a:t>кристалічна речовина від світло-жовтого до темно-бурого кольору. </a:t>
            </a:r>
            <a:endParaRPr lang="uk-UA" sz="2000" dirty="0" smtClean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mbria" pitchFamily="18" charset="0"/>
              </a:rPr>
              <a:t>плавиться </a:t>
            </a:r>
            <a:r>
              <a:rPr lang="uk-UA" sz="2000" dirty="0">
                <a:latin typeface="Cambria" pitchFamily="18" charset="0"/>
              </a:rPr>
              <a:t>при +34 </a:t>
            </a:r>
            <a:r>
              <a:rPr lang="en-US" sz="2000" dirty="0">
                <a:latin typeface="Cambria" pitchFamily="18" charset="0"/>
              </a:rPr>
              <a:t>C, </a:t>
            </a:r>
            <a:r>
              <a:rPr lang="uk-UA" sz="2000" dirty="0">
                <a:latin typeface="Cambria" pitchFamily="18" charset="0"/>
              </a:rPr>
              <a:t>кипить при +280 </a:t>
            </a:r>
            <a:r>
              <a:rPr lang="en-US" sz="2000" dirty="0">
                <a:latin typeface="Cambria" pitchFamily="18" charset="0"/>
              </a:rPr>
              <a:t>C. </a:t>
            </a:r>
            <a:endParaRPr lang="uk-UA" sz="2000" dirty="0" smtClean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у</a:t>
            </a:r>
            <a:r>
              <a:rPr lang="uk-UA" sz="2000" dirty="0" smtClean="0">
                <a:latin typeface="Cambria" pitchFamily="18" charset="0"/>
              </a:rPr>
              <a:t> </a:t>
            </a:r>
            <a:r>
              <a:rPr lang="uk-UA" sz="2000" dirty="0">
                <a:latin typeface="Cambria" pitchFamily="18" charset="0"/>
              </a:rPr>
              <a:t>воді не розчиняється, на повітрі легко окислюється і </a:t>
            </a:r>
            <a:r>
              <a:rPr lang="uk-UA" sz="2000" dirty="0" smtClean="0">
                <a:latin typeface="Cambria" pitchFamily="18" charset="0"/>
              </a:rPr>
              <a:t>займається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г</a:t>
            </a:r>
            <a:r>
              <a:rPr lang="uk-UA" sz="2000" dirty="0" smtClean="0">
                <a:latin typeface="Cambria" pitchFamily="18" charset="0"/>
              </a:rPr>
              <a:t>орить </a:t>
            </a:r>
            <a:r>
              <a:rPr lang="uk-UA" sz="2000" dirty="0">
                <a:latin typeface="Cambria" pitchFamily="18" charset="0"/>
              </a:rPr>
              <a:t>сліпучим яскраво-зеленим полум'ям з виділенням густого </a:t>
            </a:r>
            <a:r>
              <a:rPr lang="uk-UA" sz="2000" dirty="0" smtClean="0">
                <a:latin typeface="Cambria" pitchFamily="18" charset="0"/>
              </a:rPr>
              <a:t>білого</a:t>
            </a:r>
            <a:endParaRPr lang="uk-UA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Фізичні властивості 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2729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Червоний фосфор </a:t>
            </a:r>
            <a:endParaRPr lang="uk-UA" sz="2800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більш </a:t>
            </a:r>
            <a:r>
              <a:rPr lang="uk-UA" sz="2000" dirty="0" err="1">
                <a:latin typeface="Cambria" pitchFamily="18" charset="0"/>
              </a:rPr>
              <a:t>термодинамічно</a:t>
            </a:r>
            <a:r>
              <a:rPr lang="uk-UA" sz="2000" dirty="0">
                <a:latin typeface="Cambria" pitchFamily="18" charset="0"/>
              </a:rPr>
              <a:t> стабільна модифікація елементарного фосфору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має формулу Р </a:t>
            </a:r>
            <a:r>
              <a:rPr lang="en-US" sz="2000" dirty="0">
                <a:latin typeface="Cambria" pitchFamily="18" charset="0"/>
              </a:rPr>
              <a:t>n </a:t>
            </a:r>
            <a:r>
              <a:rPr lang="uk-UA" sz="2000" dirty="0">
                <a:latin typeface="Cambria" pitchFamily="18" charset="0"/>
              </a:rPr>
              <a:t>і являє собою полімер зі складною структурою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має відтінки від пурпурно-червоного до фіолетового, а в литому стані - темно-фіолетовий з мідним відтінком металевий блиск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малорозчинний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на повітрі не самозаймається, аж до температури 240-250 С (при переході в білу форму під час сублімації)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розчиняється у воді, а також в бензолі, сірковуглеці й інших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щільність досягає 2400 кг / м 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Чорний фосфор </a:t>
            </a:r>
            <a:endParaRPr lang="uk-UA" sz="2800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найменш активна форма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має високу (2690 кг / м ) щільність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чорна речовина з металевим блиском, жирна на дотик і дуже схоже на графіт, і з повністю відсутньою розчинністю у воді або органічних розчинниках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проводить електричний струм і має властивості напівпровідника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mbria" pitchFamily="18" charset="0"/>
              </a:rPr>
              <a:t>температура плавлення чорного фосфору 1000 С</a:t>
            </a:r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3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Добування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272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/>
            <a:r>
              <a:rPr lang="ru-RU" sz="2800" dirty="0" err="1">
                <a:latin typeface="Cambria" pitchFamily="18" charset="0"/>
              </a:rPr>
              <a:t>Вільний</a:t>
            </a:r>
            <a:r>
              <a:rPr lang="ru-RU" sz="2800" dirty="0">
                <a:latin typeface="Cambria" pitchFamily="18" charset="0"/>
              </a:rPr>
              <a:t> фосфор </a:t>
            </a:r>
            <a:r>
              <a:rPr lang="ru-RU" sz="2800" dirty="0" err="1">
                <a:latin typeface="Cambria" pitchFamily="18" charset="0"/>
              </a:rPr>
              <a:t>отримують</a:t>
            </a:r>
            <a:r>
              <a:rPr lang="ru-RU" sz="2800" dirty="0">
                <a:latin typeface="Cambria" pitchFamily="18" charset="0"/>
              </a:rPr>
              <a:t> з </a:t>
            </a:r>
            <a:r>
              <a:rPr lang="ru-RU" sz="2800" dirty="0" err="1">
                <a:latin typeface="Cambria" pitchFamily="18" charset="0"/>
              </a:rPr>
              <a:t>природних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фосфатів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прожарюючи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їх</a:t>
            </a:r>
            <a:r>
              <a:rPr lang="ru-RU" sz="2800" dirty="0">
                <a:latin typeface="Cambria" pitchFamily="18" charset="0"/>
              </a:rPr>
              <a:t> з коксом і </a:t>
            </a:r>
            <a:r>
              <a:rPr lang="ru-RU" sz="2800" dirty="0" err="1">
                <a:latin typeface="Cambria" pitchFamily="18" charset="0"/>
              </a:rPr>
              <a:t>піском</a:t>
            </a:r>
            <a:r>
              <a:rPr lang="ru-RU" sz="2800" dirty="0">
                <a:latin typeface="Cambria" pitchFamily="18" charset="0"/>
              </a:rPr>
              <a:t>:</a:t>
            </a:r>
            <a:endParaRPr lang="uk-UA" sz="2800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Ca</a:t>
            </a:r>
            <a:r>
              <a:rPr lang="en-US" sz="3200" b="1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3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(PO</a:t>
            </a:r>
            <a:r>
              <a:rPr lang="en-US" sz="3200" b="1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4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)</a:t>
            </a:r>
            <a:r>
              <a:rPr lang="ru-RU" sz="3200" b="1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2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+3SiO</a:t>
            </a:r>
            <a:r>
              <a:rPr lang="en-US" sz="3200" b="1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2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+5C =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2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P +3CaSiO</a:t>
            </a:r>
            <a:r>
              <a:rPr lang="en-US" sz="3200" b="1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3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+5CO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2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Хімічні властивості 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2729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itchFamily="18" charset="0"/>
                <a:ea typeface="Aharoni"/>
                <a:cs typeface="Aharoni"/>
              </a:rPr>
              <a:t>Для фосфору </a:t>
            </a:r>
            <a:r>
              <a:rPr lang="uk-UA" sz="2800" dirty="0">
                <a:latin typeface="Cambria" pitchFamily="18" charset="0"/>
                <a:ea typeface="Aharoni"/>
                <a:cs typeface="Aharoni"/>
              </a:rPr>
              <a:t>характерні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 </a:t>
            </a:r>
            <a:r>
              <a:rPr lang="uk-UA" sz="2800" dirty="0">
                <a:latin typeface="Cambria" pitchFamily="18" charset="0"/>
                <a:ea typeface="Aharoni"/>
                <a:cs typeface="Aharoni"/>
              </a:rPr>
              <a:t>відновні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 власти</a:t>
            </a:r>
            <a:r>
              <a:rPr lang="uk-UA" sz="2800" dirty="0" err="1">
                <a:latin typeface="Cambria" pitchFamily="18" charset="0"/>
                <a:ea typeface="Aharoni"/>
                <a:cs typeface="Aharoni"/>
              </a:rPr>
              <a:t>вості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,  </a:t>
            </a:r>
            <a:r>
              <a:rPr lang="uk-UA" sz="2800" dirty="0">
                <a:latin typeface="Cambria" pitchFamily="18" charset="0"/>
                <a:ea typeface="Aharoni"/>
                <a:cs typeface="Aharoni"/>
              </a:rPr>
              <a:t>які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 </a:t>
            </a:r>
            <a:r>
              <a:rPr lang="uk-UA" sz="2800" dirty="0">
                <a:latin typeface="Cambria" pitchFamily="18" charset="0"/>
                <a:ea typeface="Aharoni"/>
                <a:cs typeface="Aharoni"/>
              </a:rPr>
              <a:t>він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 </a:t>
            </a:r>
            <a:r>
              <a:rPr lang="uk-UA" sz="2800" dirty="0">
                <a:latin typeface="Cambria" pitchFamily="18" charset="0"/>
                <a:ea typeface="Aharoni"/>
                <a:cs typeface="Aharoni"/>
              </a:rPr>
              <a:t>виявляє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 у </a:t>
            </a:r>
            <a:r>
              <a:rPr lang="uk-UA" sz="2800" dirty="0">
                <a:latin typeface="Cambria" pitchFamily="18" charset="0"/>
                <a:ea typeface="Aharoni"/>
                <a:cs typeface="Aharoni"/>
              </a:rPr>
              <a:t>реакціях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 з </a:t>
            </a:r>
            <a:r>
              <a:rPr lang="uk-UA" sz="2800" dirty="0">
                <a:latin typeface="Cambria" pitchFamily="18" charset="0"/>
                <a:ea typeface="Aharoni"/>
                <a:cs typeface="Aharoni"/>
              </a:rPr>
              <a:t>неметалами</a:t>
            </a:r>
            <a:r>
              <a:rPr lang="ru-RU" sz="2800" dirty="0">
                <a:latin typeface="Cambria" pitchFamily="18" charset="0"/>
                <a:ea typeface="Aharoni"/>
                <a:cs typeface="Aharoni"/>
              </a:rPr>
              <a:t>: </a:t>
            </a:r>
          </a:p>
          <a:p>
            <a:r>
              <a:rPr lang="ru-RU" sz="2800" dirty="0">
                <a:latin typeface="Cambria" pitchFamily="18" charset="0"/>
                <a:ea typeface="Arabic Typesetting"/>
                <a:cs typeface="Arabic Typesetting"/>
              </a:rPr>
              <a:t>                  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4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P+3O</a:t>
            </a:r>
            <a:r>
              <a:rPr lang="en-US" sz="3200" b="1" baseline="-25000" dirty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 (</a:t>
            </a:r>
            <a:r>
              <a:rPr lang="uk-UA" sz="2800" b="1" dirty="0">
                <a:solidFill>
                  <a:srgbClr val="00B0F0"/>
                </a:solidFill>
                <a:latin typeface="Cambria" pitchFamily="18" charset="0"/>
              </a:rPr>
              <a:t>нестача</a:t>
            </a:r>
            <a:r>
              <a:rPr lang="ru-RU" sz="3200" b="1" dirty="0">
                <a:solidFill>
                  <a:srgbClr val="00B0F0"/>
                </a:solidFill>
                <a:latin typeface="Cambria" pitchFamily="18" charset="0"/>
              </a:rPr>
              <a:t>)  </a:t>
            </a:r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=     </a:t>
            </a:r>
            <a:r>
              <a:rPr lang="ru-RU" sz="3200" b="1" dirty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P</a:t>
            </a:r>
            <a:r>
              <a:rPr lang="en-US" sz="3200" b="1" baseline="-25000" dirty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O</a:t>
            </a:r>
            <a:r>
              <a:rPr lang="en-US" sz="3200" b="1" baseline="-25000" dirty="0">
                <a:solidFill>
                  <a:srgbClr val="00B0F0"/>
                </a:solidFill>
                <a:latin typeface="Cambria" pitchFamily="18" charset="0"/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4P+5O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 (</a:t>
            </a:r>
            <a:r>
              <a:rPr lang="uk-UA" sz="2800" b="1" dirty="0" smtClean="0">
                <a:solidFill>
                  <a:srgbClr val="00B0F0"/>
                </a:solidFill>
                <a:latin typeface="Cambria" pitchFamily="18" charset="0"/>
              </a:rPr>
              <a:t>надлишок</a:t>
            </a:r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)   =  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P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O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5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2P+5Cl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 (</a:t>
            </a:r>
            <a:r>
              <a:rPr lang="uk-UA" sz="2800" b="1" dirty="0" smtClean="0">
                <a:solidFill>
                  <a:srgbClr val="00B0F0"/>
                </a:solidFill>
                <a:latin typeface="Cambria" pitchFamily="18" charset="0"/>
              </a:rPr>
              <a:t>надлишок)</a:t>
            </a:r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   =    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PCl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5</a:t>
            </a:r>
            <a:endParaRPr lang="uk-UA" sz="3200" b="1" baseline="-25000" dirty="0" smtClean="0">
              <a:solidFill>
                <a:srgbClr val="00B0F0"/>
              </a:solidFill>
              <a:latin typeface="Cambria" pitchFamily="18" charset="0"/>
            </a:endParaRPr>
          </a:p>
          <a:p>
            <a:endParaRPr lang="uk-UA" sz="2800" dirty="0">
              <a:latin typeface="Cambria" pitchFamily="18" charset="0"/>
            </a:endParaRPr>
          </a:p>
          <a:p>
            <a:r>
              <a:rPr lang="ru-RU" sz="2800" dirty="0">
                <a:latin typeface="Cambria" pitchFamily="18" charset="0"/>
              </a:rPr>
              <a:t>В </a:t>
            </a:r>
            <a:r>
              <a:rPr lang="uk-UA" sz="2800" dirty="0">
                <a:latin typeface="Cambria" pitchFamily="18" charset="0"/>
              </a:rPr>
              <a:t>реакціях</a:t>
            </a:r>
            <a:r>
              <a:rPr lang="ru-RU" sz="2800" dirty="0">
                <a:latin typeface="Cambria" pitchFamily="18" charset="0"/>
              </a:rPr>
              <a:t> з </a:t>
            </a:r>
            <a:r>
              <a:rPr lang="uk-UA" sz="2800" dirty="0">
                <a:latin typeface="Cambria" pitchFamily="18" charset="0"/>
              </a:rPr>
              <a:t>активними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uk-UA" sz="2800" dirty="0">
                <a:latin typeface="Cambria" pitchFamily="18" charset="0"/>
              </a:rPr>
              <a:t>металами</a:t>
            </a:r>
            <a:r>
              <a:rPr lang="ru-RU" sz="2800" dirty="0">
                <a:latin typeface="Cambria" pitchFamily="18" charset="0"/>
              </a:rPr>
              <a:t> фосфор </a:t>
            </a:r>
            <a:r>
              <a:rPr lang="uk-UA" sz="2800" dirty="0">
                <a:latin typeface="Cambria" pitchFamily="18" charset="0"/>
              </a:rPr>
              <a:t>виступає в ролі окисника: </a:t>
            </a:r>
          </a:p>
          <a:p>
            <a:r>
              <a:rPr lang="uk-UA" sz="2800" dirty="0">
                <a:latin typeface="Cambria" pitchFamily="18" charset="0"/>
              </a:rPr>
              <a:t>                   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3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Mg+2P</a:t>
            </a:r>
            <a:r>
              <a:rPr lang="uk-UA" sz="3200" b="1" dirty="0">
                <a:solidFill>
                  <a:srgbClr val="00B0F0"/>
                </a:solidFill>
                <a:latin typeface="Cambria" pitchFamily="18" charset="0"/>
              </a:rPr>
              <a:t>    </a:t>
            </a:r>
            <a:r>
              <a:rPr lang="uk-UA" sz="3200" b="1" dirty="0" smtClean="0">
                <a:solidFill>
                  <a:srgbClr val="00B0F0"/>
                </a:solidFill>
                <a:latin typeface="Cambria" pitchFamily="18" charset="0"/>
              </a:rPr>
              <a:t>=   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Mg</a:t>
            </a:r>
            <a:r>
              <a:rPr lang="en-US" sz="3200" b="1" baseline="-25000" dirty="0">
                <a:solidFill>
                  <a:srgbClr val="00B0F0"/>
                </a:solidFill>
                <a:latin typeface="Cambria" pitchFamily="18" charset="0"/>
              </a:rPr>
              <a:t>3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P.</a:t>
            </a:r>
          </a:p>
        </p:txBody>
      </p:sp>
    </p:spTree>
    <p:extLst>
      <p:ext uri="{BB962C8B-B14F-4D97-AF65-F5344CB8AC3E}">
        <p14:creationId xmlns:p14="http://schemas.microsoft.com/office/powerpoint/2010/main" val="1844997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Хімічні властивості 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2729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mbria" pitchFamily="18" charset="0"/>
              </a:rPr>
              <a:t>Суміш червоного фосфору з бертолетовою сіллю КС</a:t>
            </a:r>
            <a:r>
              <a:rPr lang="en-US" sz="2800" dirty="0">
                <a:latin typeface="Cambria" pitchFamily="18" charset="0"/>
              </a:rPr>
              <a:t>l</a:t>
            </a:r>
            <a:r>
              <a:rPr lang="uk-UA" sz="2800" dirty="0">
                <a:latin typeface="Cambria" pitchFamily="18" charset="0"/>
              </a:rPr>
              <a:t>0</a:t>
            </a:r>
            <a:r>
              <a:rPr lang="uk-UA" sz="2800" baseline="-25000" dirty="0">
                <a:latin typeface="Cambria" pitchFamily="18" charset="0"/>
              </a:rPr>
              <a:t>3</a:t>
            </a:r>
            <a:r>
              <a:rPr lang="uk-UA" sz="2800" dirty="0">
                <a:latin typeface="Cambria" pitchFamily="18" charset="0"/>
              </a:rPr>
              <a:t> за­ймається з вибухом навіть від найменшого тертя або </a:t>
            </a:r>
            <a:r>
              <a:rPr lang="uk-UA" sz="2800" dirty="0" smtClean="0">
                <a:latin typeface="Cambria" pitchFamily="18" charset="0"/>
              </a:rPr>
              <a:t>натискання:</a:t>
            </a:r>
            <a:r>
              <a:rPr lang="uk-UA" sz="2800" dirty="0">
                <a:latin typeface="Cambria" pitchFamily="18" charset="0"/>
              </a:rPr>
              <a:t>Суміш червоного фосфору з бертолетовою сіллю КС</a:t>
            </a:r>
            <a:r>
              <a:rPr lang="en-US" sz="2800" dirty="0">
                <a:latin typeface="Cambria" pitchFamily="18" charset="0"/>
              </a:rPr>
              <a:t>l</a:t>
            </a:r>
            <a:r>
              <a:rPr lang="uk-UA" sz="2800" dirty="0">
                <a:latin typeface="Cambria" pitchFamily="18" charset="0"/>
              </a:rPr>
              <a:t>0</a:t>
            </a:r>
            <a:r>
              <a:rPr lang="uk-UA" sz="2800" baseline="-25000" dirty="0">
                <a:latin typeface="Cambria" pitchFamily="18" charset="0"/>
              </a:rPr>
              <a:t>3</a:t>
            </a:r>
            <a:r>
              <a:rPr lang="uk-UA" sz="2800" dirty="0">
                <a:latin typeface="Cambria" pitchFamily="18" charset="0"/>
              </a:rPr>
              <a:t> за­ймається з вибухом навіть від найменшого тертя або натискання</a:t>
            </a:r>
            <a:r>
              <a:rPr lang="uk-UA" sz="2800" dirty="0" smtClean="0">
                <a:latin typeface="Cambria" pitchFamily="18" charset="0"/>
              </a:rPr>
              <a:t>:</a:t>
            </a:r>
          </a:p>
          <a:p>
            <a:pPr algn="ctr"/>
            <a:endParaRPr lang="uk-UA" sz="32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10KClO</a:t>
            </a:r>
            <a:r>
              <a:rPr lang="en-US" sz="2400" b="1" dirty="0" smtClean="0">
                <a:solidFill>
                  <a:srgbClr val="00B0F0"/>
                </a:solidFill>
                <a:latin typeface="Cambria" pitchFamily="18" charset="0"/>
              </a:rPr>
              <a:t>3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+ 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12P(</a:t>
            </a:r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черв.) </a:t>
            </a:r>
            <a:r>
              <a:rPr lang="ru-RU" sz="3200" b="1" dirty="0">
                <a:solidFill>
                  <a:srgbClr val="00B0F0"/>
                </a:solidFill>
                <a:latin typeface="Cambria" pitchFamily="18" charset="0"/>
              </a:rPr>
              <a:t>= </a:t>
            </a:r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10</a:t>
            </a:r>
            <a:r>
              <a:rPr lang="en-US" sz="3200" b="1" dirty="0" err="1">
                <a:solidFill>
                  <a:srgbClr val="00B0F0"/>
                </a:solidFill>
                <a:latin typeface="Cambria" pitchFamily="18" charset="0"/>
              </a:rPr>
              <a:t>KCl</a:t>
            </a:r>
            <a:r>
              <a:rPr lang="en-US" sz="3200" b="1" dirty="0">
                <a:solidFill>
                  <a:srgbClr val="00B0F0"/>
                </a:solidFill>
                <a:latin typeface="Cambria" pitchFamily="18" charset="0"/>
              </a:rPr>
              <a:t> + 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3P</a:t>
            </a:r>
            <a:r>
              <a:rPr lang="en-US" sz="2400" b="1" dirty="0" smtClean="0">
                <a:solidFill>
                  <a:srgbClr val="00B0F0"/>
                </a:solidFill>
                <a:latin typeface="Cambria" pitchFamily="18" charset="0"/>
              </a:rPr>
              <a:t>4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O</a:t>
            </a:r>
            <a:r>
              <a:rPr lang="en-US" sz="2400" b="1" dirty="0" smtClean="0">
                <a:solidFill>
                  <a:srgbClr val="00B0F0"/>
                </a:solidFill>
                <a:latin typeface="Cambria" pitchFamily="18" charset="0"/>
              </a:rPr>
              <a:t>10</a:t>
            </a:r>
            <a:endParaRPr lang="ru-RU" sz="2400" b="1" dirty="0">
              <a:solidFill>
                <a:srgbClr val="00B0F0"/>
              </a:solidFill>
              <a:latin typeface="Cambria" pitchFamily="18" charset="0"/>
            </a:endParaRPr>
          </a:p>
          <a:p>
            <a:endParaRPr lang="uk-UA" sz="2800" dirty="0" smtClean="0">
              <a:latin typeface="Cambria" pitchFamily="18" charset="0"/>
            </a:endParaRPr>
          </a:p>
          <a:p>
            <a:r>
              <a:rPr lang="uk-UA" sz="2800" dirty="0" smtClean="0">
                <a:latin typeface="Cambria" pitchFamily="18" charset="0"/>
              </a:rPr>
              <a:t>До </a:t>
            </a:r>
            <a:r>
              <a:rPr lang="uk-UA" sz="2800" dirty="0">
                <a:latin typeface="Cambria" pitchFamily="18" charset="0"/>
              </a:rPr>
              <a:t>молекул оксиду вмить приєднуються молекули води й утворюється </a:t>
            </a:r>
            <a:r>
              <a:rPr lang="uk-UA" sz="2800" dirty="0" err="1">
                <a:latin typeface="Cambria" pitchFamily="18" charset="0"/>
              </a:rPr>
              <a:t>метафосфорна</a:t>
            </a:r>
            <a:r>
              <a:rPr lang="uk-UA" sz="2800" dirty="0">
                <a:latin typeface="Cambria" pitchFamily="18" charset="0"/>
              </a:rPr>
              <a:t> </a:t>
            </a:r>
            <a:r>
              <a:rPr lang="uk-UA" sz="2800" dirty="0" smtClean="0">
                <a:latin typeface="Cambria" pitchFamily="18" charset="0"/>
              </a:rPr>
              <a:t>кислота:</a:t>
            </a:r>
            <a:endParaRPr lang="ru-RU" sz="2800" dirty="0">
              <a:latin typeface="Cambria" pitchFamily="18" charset="0"/>
            </a:endParaRPr>
          </a:p>
          <a:p>
            <a:pPr algn="ctr"/>
            <a:endParaRPr lang="uk-UA" sz="32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P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O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5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+H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O=2HPO</a:t>
            </a:r>
            <a:r>
              <a:rPr lang="en-US" sz="3200" b="1" baseline="-25000" dirty="0" smtClean="0">
                <a:solidFill>
                  <a:srgbClr val="00B0F0"/>
                </a:solidFill>
                <a:latin typeface="Cambria" pitchFamily="18" charset="0"/>
              </a:rPr>
              <a:t>3</a:t>
            </a:r>
            <a:endParaRPr lang="ru-RU" sz="3200" b="1" dirty="0">
              <a:solidFill>
                <a:srgbClr val="00B0F0"/>
              </a:solidFill>
              <a:latin typeface="Cambria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0230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Хімічні властивості 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2728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itchFamily="18" charset="0"/>
              </a:rPr>
              <a:t>Фосфор </a:t>
            </a:r>
            <a:r>
              <a:rPr lang="ru-RU" sz="2800" dirty="0" err="1">
                <a:latin typeface="Cambria" pitchFamily="18" charset="0"/>
              </a:rPr>
              <a:t>реагує</a:t>
            </a:r>
            <a:r>
              <a:rPr lang="ru-RU" sz="2800" dirty="0">
                <a:latin typeface="Cambria" pitchFamily="18" charset="0"/>
              </a:rPr>
              <a:t> з </a:t>
            </a:r>
            <a:r>
              <a:rPr lang="ru-RU" sz="2800" dirty="0" err="1">
                <a:latin typeface="Cambria" pitchFamily="18" charset="0"/>
              </a:rPr>
              <a:t>деякими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неметалами-окисниками</a:t>
            </a:r>
            <a:r>
              <a:rPr lang="ru-RU" sz="2800" dirty="0">
                <a:latin typeface="Cambria" pitchFamily="18" charset="0"/>
              </a:rPr>
              <a:t>, при </a:t>
            </a:r>
            <a:r>
              <a:rPr lang="ru-RU" sz="2800" dirty="0" err="1">
                <a:latin typeface="Cambria" pitchFamily="18" charset="0"/>
              </a:rPr>
              <a:t>цьому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можуть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утворюватися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похідні</a:t>
            </a:r>
            <a:r>
              <a:rPr lang="ru-RU" sz="2800" dirty="0">
                <a:latin typeface="Cambria" pitchFamily="18" charset="0"/>
              </a:rPr>
              <a:t> Фосфору з </a:t>
            </a:r>
            <a:r>
              <a:rPr lang="ru-RU" sz="2800" dirty="0" err="1">
                <a:latin typeface="Cambria" pitchFamily="18" charset="0"/>
              </a:rPr>
              <a:t>різним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ступенем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окиснення</a:t>
            </a:r>
            <a:r>
              <a:rPr lang="ru-RU" sz="2800" dirty="0" smtClean="0">
                <a:latin typeface="Cambria" pitchFamily="18" charset="0"/>
              </a:rPr>
              <a:t>:</a:t>
            </a:r>
            <a:endParaRPr lang="ru-RU" sz="3200" dirty="0" smtClean="0">
              <a:latin typeface="Cambria" pitchFamily="18" charset="0"/>
            </a:endParaRPr>
          </a:p>
          <a:p>
            <a:r>
              <a:rPr lang="ru-RU" sz="32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P + 3S = P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S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3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2P + 5S = P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S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5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2P + 3Cl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 = 2PCl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3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2P + 5Cl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 = 2PCl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5</a:t>
            </a:r>
            <a:endParaRPr lang="ru-RU" sz="2000" b="1" dirty="0">
              <a:solidFill>
                <a:srgbClr val="00B0F0"/>
              </a:solidFill>
              <a:latin typeface="Cambria" pitchFamily="18" charset="0"/>
            </a:endParaRPr>
          </a:p>
          <a:p>
            <a:r>
              <a:rPr lang="ru-RU" sz="2800" dirty="0" smtClean="0">
                <a:latin typeface="Cambria" pitchFamily="18" charset="0"/>
              </a:rPr>
              <a:t>Фосфор </a:t>
            </a:r>
            <a:r>
              <a:rPr lang="ru-RU" sz="2800" dirty="0" err="1">
                <a:latin typeface="Cambria" pitchFamily="18" charset="0"/>
              </a:rPr>
              <a:t>вступає</a:t>
            </a:r>
            <a:r>
              <a:rPr lang="ru-RU" sz="2800" dirty="0">
                <a:latin typeface="Cambria" pitchFamily="18" charset="0"/>
              </a:rPr>
              <a:t> у </a:t>
            </a:r>
            <a:r>
              <a:rPr lang="ru-RU" sz="2800" dirty="0" err="1">
                <a:latin typeface="Cambria" pitchFamily="18" charset="0"/>
              </a:rPr>
              <a:t>взаємодію</a:t>
            </a:r>
            <a:r>
              <a:rPr lang="ru-RU" sz="2800" dirty="0">
                <a:latin typeface="Cambria" pitchFamily="18" charset="0"/>
              </a:rPr>
              <a:t> з </a:t>
            </a:r>
            <a:r>
              <a:rPr lang="ru-RU" sz="2800" dirty="0" err="1">
                <a:latin typeface="Cambria" pitchFamily="18" charset="0"/>
              </a:rPr>
              <a:t>багатьма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активними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металами</a:t>
            </a:r>
            <a:r>
              <a:rPr lang="ru-RU" sz="2800" dirty="0" smtClean="0">
                <a:latin typeface="Cambria" pitchFamily="18" charset="0"/>
              </a:rPr>
              <a:t>: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3Ca + 2P = Ca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3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P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endParaRPr lang="ru-RU" sz="3200" dirty="0" smtClean="0">
              <a:latin typeface="Cambria" pitchFamily="18" charset="0"/>
            </a:endParaRPr>
          </a:p>
          <a:p>
            <a:r>
              <a:rPr lang="ru-RU" sz="2800" dirty="0" err="1" smtClean="0">
                <a:latin typeface="Cambria" pitchFamily="18" charset="0"/>
              </a:rPr>
              <a:t>Відходи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фосфору </a:t>
            </a:r>
            <a:r>
              <a:rPr lang="ru-RU" sz="2800" dirty="0" err="1">
                <a:latin typeface="Cambria" pitchFamily="18" charset="0"/>
              </a:rPr>
              <a:t>знищують</a:t>
            </a:r>
            <a:r>
              <a:rPr lang="ru-RU" sz="2800" dirty="0">
                <a:latin typeface="Cambria" pitchFamily="18" charset="0"/>
              </a:rPr>
              <a:t> за </a:t>
            </a:r>
            <a:r>
              <a:rPr lang="ru-RU" sz="2800" dirty="0" err="1">
                <a:latin typeface="Cambria" pitchFamily="18" charset="0"/>
              </a:rPr>
              <a:t>допомогою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розчину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купрум</a:t>
            </a:r>
            <a:r>
              <a:rPr lang="ru-RU" sz="2800" dirty="0">
                <a:latin typeface="Cambria" pitchFamily="18" charset="0"/>
              </a:rPr>
              <a:t>(ІІ) сульфату</a:t>
            </a:r>
            <a:r>
              <a:rPr lang="ru-RU" sz="2800" dirty="0" smtClean="0">
                <a:latin typeface="Cambria" pitchFamily="18" charset="0"/>
              </a:rPr>
              <a:t>: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2P + 5CuSO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4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 + 8H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O = 2H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3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PO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4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 + 5Cu + 5H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SO</a:t>
            </a:r>
            <a:r>
              <a:rPr lang="en-US" sz="2000" b="1" dirty="0" smtClean="0">
                <a:solidFill>
                  <a:srgbClr val="00B0F0"/>
                </a:solidFill>
                <a:latin typeface="Cambria" pitchFamily="18" charset="0"/>
              </a:rPr>
              <a:t>4</a:t>
            </a:r>
            <a:endParaRPr lang="ru-RU" sz="2000" b="1" dirty="0">
              <a:solidFill>
                <a:srgbClr val="00B0F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13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9067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solidFill>
                  <a:srgbClr val="00B0F0"/>
                </a:solidFill>
                <a:effectLst/>
                <a:latin typeface="Cambria" pitchFamily="18" charset="0"/>
              </a:rPr>
              <a:t>Кругообіг фосфору в природі</a:t>
            </a:r>
            <a:endParaRPr lang="uk-UA" sz="4400" b="1" spc="50" dirty="0">
              <a:ln w="11430"/>
              <a:solidFill>
                <a:srgbClr val="00B0F0"/>
              </a:solidFill>
              <a:effectLst/>
              <a:latin typeface="Cambria" pitchFamily="18" charset="0"/>
            </a:endParaRPr>
          </a:p>
        </p:txBody>
      </p:sp>
      <p:pic>
        <p:nvPicPr>
          <p:cNvPr id="4098" name="Picture 2" descr="C:\Users\Admin\Desktop\Новая папка (2)\image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16098" cy="568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9067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solidFill>
                  <a:srgbClr val="00B0F0"/>
                </a:solidFill>
                <a:effectLst/>
                <a:latin typeface="Cambria" pitchFamily="18" charset="0"/>
              </a:rPr>
              <a:t>Кругообіг фосфору в природі</a:t>
            </a:r>
            <a:endParaRPr lang="uk-UA" sz="4400" b="1" spc="50" dirty="0">
              <a:ln w="11430"/>
              <a:solidFill>
                <a:srgbClr val="00B0F0"/>
              </a:solidFill>
              <a:effectLst/>
              <a:latin typeface="Cambria" pitchFamily="18" charset="0"/>
            </a:endParaRPr>
          </a:p>
        </p:txBody>
      </p:sp>
      <p:pic>
        <p:nvPicPr>
          <p:cNvPr id="5122" name="Picture 2" descr="C:\Users\Admin\Desktop\Новая папка (2)\image0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9" y="836712"/>
            <a:ext cx="921702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5" y="188640"/>
            <a:ext cx="9144000" cy="80317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Основні відомості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9" y="836712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/>
            <a:r>
              <a:rPr lang="uk-UA" sz="2200" dirty="0">
                <a:latin typeface="Cambria" pitchFamily="18" charset="0"/>
              </a:rPr>
              <a:t>Фосфор (від </a:t>
            </a:r>
            <a:r>
              <a:rPr lang="uk-UA" sz="2200" dirty="0" err="1">
                <a:latin typeface="Cambria" pitchFamily="18" charset="0"/>
              </a:rPr>
              <a:t>грец</a:t>
            </a:r>
            <a:r>
              <a:rPr lang="uk-UA" sz="2200" dirty="0">
                <a:latin typeface="Cambria" pitchFamily="18" charset="0"/>
              </a:rPr>
              <a:t>. </a:t>
            </a:r>
            <a:r>
              <a:rPr lang="en-US" sz="2200" dirty="0" err="1">
                <a:latin typeface="Cambria" pitchFamily="18" charset="0"/>
              </a:rPr>
              <a:t>Phosphoros</a:t>
            </a:r>
            <a:r>
              <a:rPr lang="en-US" sz="2200" dirty="0">
                <a:latin typeface="Cambria" pitchFamily="18" charset="0"/>
              </a:rPr>
              <a:t> - </a:t>
            </a:r>
            <a:r>
              <a:rPr lang="uk-UA" sz="2200" dirty="0">
                <a:latin typeface="Cambria" pitchFamily="18" charset="0"/>
              </a:rPr>
              <a:t>світлоносний ; лат. </a:t>
            </a:r>
            <a:r>
              <a:rPr lang="en-US" sz="2200" dirty="0" smtClean="0">
                <a:latin typeface="Cambria" pitchFamily="18" charset="0"/>
              </a:rPr>
              <a:t>Phosphorus) P, </a:t>
            </a:r>
            <a:r>
              <a:rPr lang="uk-UA" sz="2200" dirty="0">
                <a:latin typeface="Cambria" pitchFamily="18" charset="0"/>
              </a:rPr>
              <a:t>хімічний елемент </a:t>
            </a:r>
            <a:r>
              <a:rPr lang="en-US" sz="2200" dirty="0">
                <a:latin typeface="Cambria" pitchFamily="18" charset="0"/>
              </a:rPr>
              <a:t>V </a:t>
            </a:r>
            <a:r>
              <a:rPr lang="uk-UA" sz="2200" dirty="0">
                <a:latin typeface="Cambria" pitchFamily="18" charset="0"/>
              </a:rPr>
              <a:t>групи періодичної </a:t>
            </a:r>
            <a:r>
              <a:rPr lang="uk-UA" sz="2200" dirty="0" smtClean="0">
                <a:latin typeface="Cambria" pitchFamily="18" charset="0"/>
              </a:rPr>
              <a:t>системи.</a:t>
            </a:r>
            <a:r>
              <a:rPr lang="en-US" sz="2200" dirty="0" smtClean="0">
                <a:latin typeface="Cambria" pitchFamily="18" charset="0"/>
              </a:rPr>
              <a:t> </a:t>
            </a:r>
            <a:endParaRPr lang="uk-UA" sz="2200" dirty="0" smtClean="0">
              <a:latin typeface="Cambria" pitchFamily="18" charset="0"/>
            </a:endParaRPr>
          </a:p>
          <a:p>
            <a:pPr indent="449263"/>
            <a:r>
              <a:rPr lang="uk-UA" sz="2200" dirty="0" smtClean="0">
                <a:latin typeface="Cambria" pitchFamily="18" charset="0"/>
              </a:rPr>
              <a:t>Відомо 10 </a:t>
            </a:r>
            <a:r>
              <a:rPr lang="uk-UA" sz="2200" dirty="0">
                <a:latin typeface="Cambria" pitchFamily="18" charset="0"/>
              </a:rPr>
              <a:t>модифікацій </a:t>
            </a:r>
            <a:r>
              <a:rPr lang="uk-UA" sz="2200" dirty="0" smtClean="0">
                <a:latin typeface="Cambria" pitchFamily="18" charset="0"/>
              </a:rPr>
              <a:t>фосфору, </a:t>
            </a:r>
            <a:r>
              <a:rPr lang="uk-UA" sz="2200" dirty="0">
                <a:latin typeface="Cambria" pitchFamily="18" charset="0"/>
              </a:rPr>
              <a:t>з них найважливіші - білий , червоний і чорний фосфор (технічний білий фосфор називають жовтим фосфором </a:t>
            </a:r>
            <a:r>
              <a:rPr lang="uk-UA" sz="2200" dirty="0" smtClean="0">
                <a:latin typeface="Cambria" pitchFamily="18" charset="0"/>
              </a:rPr>
              <a:t>). </a:t>
            </a:r>
            <a:endParaRPr lang="uk-UA" sz="2200" dirty="0">
              <a:latin typeface="Cambria" pitchFamily="18" charset="0"/>
            </a:endParaRPr>
          </a:p>
          <a:p>
            <a:pPr indent="449263"/>
            <a:r>
              <a:rPr lang="uk-UA" sz="2200" dirty="0">
                <a:latin typeface="Cambria" pitchFamily="18" charset="0"/>
              </a:rPr>
              <a:t>Один з найпоширеніших елементів земної кори: 0,08-0,09% її маси. Концентрація у морській воді 0,07 </a:t>
            </a:r>
            <a:r>
              <a:rPr lang="uk-UA" sz="2200" dirty="0" smtClean="0">
                <a:latin typeface="Cambria" pitchFamily="18" charset="0"/>
              </a:rPr>
              <a:t>мг/л. </a:t>
            </a:r>
          </a:p>
          <a:p>
            <a:pPr indent="449263"/>
            <a:r>
              <a:rPr lang="uk-UA" sz="2200" dirty="0" smtClean="0">
                <a:latin typeface="Cambria" pitchFamily="18" charset="0"/>
              </a:rPr>
              <a:t>У </a:t>
            </a:r>
            <a:r>
              <a:rPr lang="uk-UA" sz="2200" dirty="0">
                <a:latin typeface="Cambria" pitchFamily="18" charset="0"/>
              </a:rPr>
              <a:t>вільному стані не зустрічається через високу хімічну активність. </a:t>
            </a:r>
            <a:endParaRPr lang="uk-UA" sz="2200" dirty="0" smtClean="0">
              <a:latin typeface="Cambria" pitchFamily="18" charset="0"/>
            </a:endParaRPr>
          </a:p>
          <a:p>
            <a:pPr indent="449263"/>
            <a:r>
              <a:rPr lang="uk-UA" sz="2200" dirty="0" smtClean="0">
                <a:latin typeface="Cambria" pitchFamily="18" charset="0"/>
              </a:rPr>
              <a:t>Утворює </a:t>
            </a:r>
            <a:r>
              <a:rPr lang="uk-UA" sz="2200" dirty="0">
                <a:latin typeface="Cambria" pitchFamily="18" charset="0"/>
              </a:rPr>
              <a:t>близько 190 мінералів, найважливішими з яких є апатит </a:t>
            </a:r>
            <a:r>
              <a:rPr lang="en-US" sz="2200" dirty="0">
                <a:latin typeface="Cambria" pitchFamily="18" charset="0"/>
              </a:rPr>
              <a:t>Ca5(PO4)3(F, </a:t>
            </a:r>
            <a:r>
              <a:rPr lang="en-US" sz="2200" dirty="0" err="1">
                <a:latin typeface="Cambria" pitchFamily="18" charset="0"/>
              </a:rPr>
              <a:t>Cl</a:t>
            </a:r>
            <a:r>
              <a:rPr lang="en-US" sz="2200" dirty="0">
                <a:latin typeface="Cambria" pitchFamily="18" charset="0"/>
              </a:rPr>
              <a:t>, OH), </a:t>
            </a:r>
            <a:r>
              <a:rPr lang="uk-UA" sz="2200" dirty="0">
                <a:latin typeface="Cambria" pitchFamily="18" charset="0"/>
              </a:rPr>
              <a:t>фосфорит та інші. </a:t>
            </a:r>
          </a:p>
        </p:txBody>
      </p:sp>
      <p:pic>
        <p:nvPicPr>
          <p:cNvPr id="3075" name="Picture 3" descr="C:\Users\Admin\Desktop\PhosphCom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827"/>
            <a:ext cx="7560840" cy="227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89"/>
            <a:ext cx="9144000" cy="89763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B0F0"/>
                </a:solidFill>
                <a:latin typeface="Cambria" pitchFamily="18" charset="0"/>
              </a:rPr>
              <a:t>Алотропні модифікації</a:t>
            </a:r>
            <a:endParaRPr lang="uk-UA" sz="48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950" y="764704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Білий фосфор</a:t>
            </a:r>
            <a:r>
              <a:rPr lang="uk-UA" sz="2800" b="1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uk-UA" sz="2400" dirty="0">
                <a:latin typeface="Cambria" pitchFamily="18" charset="0"/>
              </a:rPr>
              <a:t>- м’яка, безбарвна кристалічна речовина, схожа на віск. </a:t>
            </a:r>
            <a:endParaRPr lang="uk-UA" sz="2400" dirty="0" smtClean="0">
              <a:latin typeface="Cambria" pitchFamily="18" charset="0"/>
            </a:endParaRPr>
          </a:p>
          <a:p>
            <a:pPr indent="449263"/>
            <a:r>
              <a:rPr lang="uk-UA" sz="2400" dirty="0" smtClean="0">
                <a:latin typeface="Cambria" pitchFamily="18" charset="0"/>
              </a:rPr>
              <a:t>Має </a:t>
            </a:r>
            <a:r>
              <a:rPr lang="uk-UA" sz="2400" dirty="0">
                <a:latin typeface="Cambria" pitchFamily="18" charset="0"/>
              </a:rPr>
              <a:t>молекулярні кристалічні ґратки, у вузлах яких розміщені тетраедричні молекули </a:t>
            </a:r>
            <a:r>
              <a:rPr lang="en-US" sz="2400" dirty="0">
                <a:latin typeface="Cambria" pitchFamily="18" charset="0"/>
              </a:rPr>
              <a:t>P4. </a:t>
            </a:r>
            <a:r>
              <a:rPr lang="uk-UA" sz="2400" dirty="0">
                <a:latin typeface="Cambria" pitchFamily="18" charset="0"/>
              </a:rPr>
              <a:t>Летка, легкоплавка речовина, має характерний запах часнику. </a:t>
            </a:r>
            <a:endParaRPr lang="uk-UA" sz="2400" dirty="0" smtClean="0">
              <a:latin typeface="Cambria" pitchFamily="18" charset="0"/>
            </a:endParaRPr>
          </a:p>
          <a:p>
            <a:pPr indent="449263"/>
            <a:r>
              <a:rPr lang="uk-UA" sz="2400" dirty="0" smtClean="0">
                <a:latin typeface="Cambria" pitchFamily="18" charset="0"/>
              </a:rPr>
              <a:t>Не </a:t>
            </a:r>
            <a:r>
              <a:rPr lang="uk-UA" sz="2400" dirty="0">
                <a:latin typeface="Cambria" pitchFamily="18" charset="0"/>
              </a:rPr>
              <a:t>розчиняється у воді, але добре розчиняється у сірковуглеці </a:t>
            </a:r>
            <a:r>
              <a:rPr lang="en-US" sz="2400" dirty="0">
                <a:latin typeface="Cambria" pitchFamily="18" charset="0"/>
              </a:rPr>
              <a:t>CS2 </a:t>
            </a:r>
            <a:r>
              <a:rPr lang="uk-UA" sz="2400" dirty="0">
                <a:latin typeface="Cambria" pitchFamily="18" charset="0"/>
              </a:rPr>
              <a:t>і бензині. Легкозаймиста речовина, тому зберігають її під водою. </a:t>
            </a:r>
            <a:endParaRPr lang="uk-UA" sz="2400" dirty="0" smtClean="0">
              <a:latin typeface="Cambria" pitchFamily="18" charset="0"/>
            </a:endParaRPr>
          </a:p>
          <a:p>
            <a:pPr indent="449263"/>
            <a:r>
              <a:rPr lang="uk-UA" sz="2400" dirty="0" smtClean="0">
                <a:latin typeface="Cambria" pitchFamily="18" charset="0"/>
              </a:rPr>
              <a:t>Білий </a:t>
            </a:r>
            <a:r>
              <a:rPr lang="uk-UA" sz="2400" dirty="0">
                <a:latin typeface="Cambria" pitchFamily="18" charset="0"/>
              </a:rPr>
              <a:t>фосфор у темряві на повітрі світиться зеленкувато-жовтим світлом. Це явище називається </a:t>
            </a:r>
            <a:r>
              <a:rPr lang="uk-UA" sz="2400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люмінесценція</a:t>
            </a:r>
            <a:r>
              <a:rPr lang="uk-UA" sz="2400" dirty="0">
                <a:latin typeface="Cambria" pitchFamily="18" charset="0"/>
              </a:rPr>
              <a:t>. Воно спричиняється повільним окисненням білого фосфору. Білий фосфор - надзвичайно отруйна речовина, навіть у малих дозах. 50 мг білого фосфору - смертельні! </a:t>
            </a:r>
          </a:p>
          <a:p>
            <a:pPr indent="449263"/>
            <a:r>
              <a:rPr lang="uk-UA" sz="2400" dirty="0">
                <a:latin typeface="Cambria" pitchFamily="18" charset="0"/>
              </a:rPr>
              <a:t>При тривалому слабкому нагріванні білий фосфор переходить у червоний. </a:t>
            </a:r>
            <a:endParaRPr lang="uk-UA" sz="2400" dirty="0" smtClean="0">
              <a:latin typeface="Cambria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38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89"/>
            <a:ext cx="9144000" cy="89763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B0F0"/>
                </a:solidFill>
                <a:latin typeface="Cambria" pitchFamily="18" charset="0"/>
              </a:rPr>
              <a:t>Алотропні модифікації</a:t>
            </a:r>
            <a:endParaRPr lang="uk-UA" sz="48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950" y="764704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Червоний фосфор </a:t>
            </a:r>
            <a:r>
              <a:rPr lang="uk-UA" sz="2800" dirty="0">
                <a:latin typeface="Cambria" pitchFamily="18" charset="0"/>
              </a:rPr>
              <a:t>- порошок червоно-бурого кольору, неотруйний. Має атомні кристалічні ґратки. Не розчиняється у воді і сірковуглеці. </a:t>
            </a:r>
            <a:endParaRPr lang="uk-UA" sz="2800" dirty="0" smtClean="0">
              <a:latin typeface="Cambria" pitchFamily="18" charset="0"/>
            </a:endParaRPr>
          </a:p>
          <a:p>
            <a:pPr indent="449263"/>
            <a:r>
              <a:rPr lang="uk-UA" sz="2800" dirty="0" smtClean="0">
                <a:latin typeface="Cambria" pitchFamily="18" charset="0"/>
              </a:rPr>
              <a:t>Без </a:t>
            </a:r>
            <a:r>
              <a:rPr lang="uk-UA" sz="2800" dirty="0">
                <a:latin typeface="Cambria" pitchFamily="18" charset="0"/>
              </a:rPr>
              <a:t>запаху, у темряві не світиться. </a:t>
            </a:r>
            <a:endParaRPr lang="uk-UA" sz="2800" dirty="0" smtClean="0">
              <a:latin typeface="Cambria" pitchFamily="18" charset="0"/>
            </a:endParaRPr>
          </a:p>
          <a:p>
            <a:pPr indent="449263"/>
            <a:r>
              <a:rPr lang="uk-UA" sz="2800" dirty="0" smtClean="0">
                <a:latin typeface="Cambria" pitchFamily="18" charset="0"/>
              </a:rPr>
              <a:t>Встановлено</a:t>
            </a:r>
            <a:r>
              <a:rPr lang="uk-UA" sz="2800" dirty="0">
                <a:latin typeface="Cambria" pitchFamily="18" charset="0"/>
              </a:rPr>
              <a:t>, що червоний фосфор є сумішшю кількох алотропних модифікацій, які відрізняються одна від одної кольором - від яскраво-червоного до фіолетового</a:t>
            </a:r>
            <a:r>
              <a:rPr lang="uk-UA" sz="2800" dirty="0" smtClean="0">
                <a:latin typeface="Cambria" pitchFamily="18" charset="0"/>
              </a:rPr>
              <a:t>.</a:t>
            </a:r>
            <a:endParaRPr lang="uk-UA" sz="2800" dirty="0">
              <a:latin typeface="Cambria" pitchFamily="18" charset="0"/>
            </a:endParaRPr>
          </a:p>
          <a:p>
            <a:pPr indent="449263"/>
            <a:r>
              <a:rPr lang="uk-UA" sz="2800" dirty="0">
                <a:latin typeface="Cambria" pitchFamily="18" charset="0"/>
              </a:rPr>
              <a:t>Червоний фосфор легко вбирає вологу, тобто є гігроскопічним. </a:t>
            </a:r>
            <a:endParaRPr lang="uk-UA" sz="2800" dirty="0" smtClean="0">
              <a:latin typeface="Cambria" pitchFamily="18" charset="0"/>
            </a:endParaRPr>
          </a:p>
          <a:p>
            <a:pPr indent="449263"/>
            <a:r>
              <a:rPr lang="uk-UA" sz="2800" dirty="0" smtClean="0">
                <a:latin typeface="Cambria" pitchFamily="18" charset="0"/>
              </a:rPr>
              <a:t>При </a:t>
            </a:r>
            <a:r>
              <a:rPr lang="uk-UA" sz="2800" dirty="0">
                <a:latin typeface="Cambria" pitchFamily="18" charset="0"/>
              </a:rPr>
              <a:t>нагріванні без доступу повітря випаровується, а при охолодженні його пара перетворюється на білий фосфор.</a:t>
            </a:r>
          </a:p>
          <a:p>
            <a:pPr indent="449263"/>
            <a:endParaRPr lang="uk-UA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89"/>
            <a:ext cx="9144000" cy="89763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B0F0"/>
                </a:solidFill>
                <a:latin typeface="Cambria" pitchFamily="18" charset="0"/>
              </a:rPr>
              <a:t>Алотропні модифікації</a:t>
            </a:r>
            <a:endParaRPr lang="uk-UA" sz="48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950" y="76470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Чорний фосфор </a:t>
            </a:r>
            <a:r>
              <a:rPr lang="uk-UA" sz="2800" dirty="0">
                <a:latin typeface="Cambria" pitchFamily="18" charset="0"/>
              </a:rPr>
              <a:t>- речовина, схожа на графіт, масна на дотик, має металічний блиск, не отруйний, виявляє властивості напівпровідників. </a:t>
            </a:r>
            <a:endParaRPr lang="uk-UA" sz="2800" dirty="0" smtClean="0">
              <a:latin typeface="Cambria" pitchFamily="18" charset="0"/>
            </a:endParaRPr>
          </a:p>
          <a:p>
            <a:pPr indent="449263"/>
            <a:r>
              <a:rPr lang="uk-UA" sz="2800" dirty="0" smtClean="0">
                <a:latin typeface="Cambria" pitchFamily="18" charset="0"/>
              </a:rPr>
              <a:t>Добувають </a:t>
            </a:r>
            <a:r>
              <a:rPr lang="uk-UA" sz="2800" dirty="0">
                <a:latin typeface="Cambria" pitchFamily="18" charset="0"/>
              </a:rPr>
              <a:t>чорний фосфор тривалим нагріванням білого фосфору під великим тиском.</a:t>
            </a:r>
          </a:p>
          <a:p>
            <a:pPr indent="449263"/>
            <a:endParaRPr lang="uk-UA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" y="-48759"/>
            <a:ext cx="9309100" cy="6986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49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1887539" y="5868194"/>
            <a:ext cx="360363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5914686" y="4211638"/>
            <a:ext cx="360362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540330" y="260648"/>
            <a:ext cx="6121739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lt"/>
                <a:cs typeface="+mn-lt"/>
              </a:rPr>
              <a:t>Фосфор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33148" y="2563813"/>
            <a:ext cx="1008063" cy="1208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lt"/>
                <a:cs typeface="+mn-lt"/>
              </a:rPr>
              <a:t>p</a:t>
            </a:r>
            <a:endParaRPr lang="ru-RU" sz="4800" kern="1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5473" y="2335213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31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3698" y="3668713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+15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41211" y="2413000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0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9" name="Arc 11"/>
          <p:cNvSpPr>
            <a:spLocks/>
          </p:cNvSpPr>
          <p:nvPr/>
        </p:nvSpPr>
        <p:spPr bwMode="auto">
          <a:xfrm rot="19449621" flipV="1">
            <a:off x="1953873" y="2786063"/>
            <a:ext cx="1150938" cy="1066800"/>
          </a:xfrm>
          <a:custGeom>
            <a:avLst/>
            <a:gdLst>
              <a:gd name="T0" fmla="*/ 2147483647 w 21600"/>
              <a:gd name="T1" fmla="*/ 0 h 20026"/>
              <a:gd name="T2" fmla="*/ 2147483647 w 21600"/>
              <a:gd name="T3" fmla="*/ 2147483647 h 20026"/>
              <a:gd name="T4" fmla="*/ 0 w 21600"/>
              <a:gd name="T5" fmla="*/ 2147483647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</a:path>
              <a:path w="21600" h="20026" stroke="0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  <a:lnTo>
                  <a:pt x="0" y="2002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Arc 12"/>
          <p:cNvSpPr>
            <a:spLocks/>
          </p:cNvSpPr>
          <p:nvPr/>
        </p:nvSpPr>
        <p:spPr bwMode="auto">
          <a:xfrm rot="19449621" flipV="1">
            <a:off x="2499973" y="2800350"/>
            <a:ext cx="1150938" cy="1066800"/>
          </a:xfrm>
          <a:custGeom>
            <a:avLst/>
            <a:gdLst>
              <a:gd name="T0" fmla="*/ 2147483647 w 21600"/>
              <a:gd name="T1" fmla="*/ 0 h 20026"/>
              <a:gd name="T2" fmla="*/ 2147483647 w 21600"/>
              <a:gd name="T3" fmla="*/ 2147483647 h 20026"/>
              <a:gd name="T4" fmla="*/ 0 w 21600"/>
              <a:gd name="T5" fmla="*/ 2147483647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</a:path>
              <a:path w="21600" h="20026" stroke="0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  <a:lnTo>
                  <a:pt x="0" y="2002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Arc 13"/>
          <p:cNvSpPr>
            <a:spLocks/>
          </p:cNvSpPr>
          <p:nvPr/>
        </p:nvSpPr>
        <p:spPr bwMode="auto">
          <a:xfrm rot="19449621" flipV="1">
            <a:off x="3049248" y="2789238"/>
            <a:ext cx="1150938" cy="1066800"/>
          </a:xfrm>
          <a:custGeom>
            <a:avLst/>
            <a:gdLst>
              <a:gd name="T0" fmla="*/ 2147483647 w 21600"/>
              <a:gd name="T1" fmla="*/ 0 h 20026"/>
              <a:gd name="T2" fmla="*/ 2147483647 w 21600"/>
              <a:gd name="T3" fmla="*/ 2147483647 h 20026"/>
              <a:gd name="T4" fmla="*/ 0 w 21600"/>
              <a:gd name="T5" fmla="*/ 2147483647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</a:path>
              <a:path w="21600" h="20026" stroke="0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  <a:lnTo>
                  <a:pt x="0" y="2002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01573" y="3867150"/>
            <a:ext cx="36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2</a:t>
            </a: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104811" y="3881438"/>
            <a:ext cx="360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8</a:t>
            </a: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81073" y="3867150"/>
            <a:ext cx="36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5</a:t>
            </a: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93961" y="2413000"/>
            <a:ext cx="172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P = 15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193961" y="2916238"/>
            <a:ext cx="172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e =  15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193961" y="3421063"/>
            <a:ext cx="172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N = 16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208248" y="2873375"/>
            <a:ext cx="215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−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601573" y="5580063"/>
            <a:ext cx="360363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961936" y="5221288"/>
            <a:ext cx="360362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320711" y="5221288"/>
            <a:ext cx="360362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681073" y="5221288"/>
            <a:ext cx="360363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473236" y="4932363"/>
            <a:ext cx="360362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4833598" y="4572000"/>
            <a:ext cx="360363" cy="360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193961" y="4572000"/>
            <a:ext cx="360362" cy="360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554323" y="4572000"/>
            <a:ext cx="360363" cy="36036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2096748" y="5903913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2011023" y="5895975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 flipV="1">
            <a:off x="2730161" y="5610225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V="1">
            <a:off x="3444536" y="5251450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 flipV="1">
            <a:off x="3811248" y="5249863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4608173" y="4954588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flipV="1">
            <a:off x="4968536" y="4602163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>
            <a:off x="2811123" y="5618163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Line 45"/>
          <p:cNvSpPr>
            <a:spLocks noChangeShapeType="1"/>
          </p:cNvSpPr>
          <p:nvPr/>
        </p:nvSpPr>
        <p:spPr bwMode="auto">
          <a:xfrm>
            <a:off x="3184186" y="5265738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>
            <a:off x="3536611" y="5259388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3909673" y="5264150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>
            <a:off x="4692311" y="4922838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2038011" y="5495925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1477623" y="5494338"/>
            <a:ext cx="642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1</a:t>
            </a: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s²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2" name="Line 57"/>
          <p:cNvSpPr>
            <a:spLocks noChangeShapeType="1"/>
          </p:cNvSpPr>
          <p:nvPr/>
        </p:nvSpPr>
        <p:spPr bwMode="auto">
          <a:xfrm flipV="1">
            <a:off x="3096873" y="5259388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Text Box 60"/>
          <p:cNvSpPr txBox="1">
            <a:spLocks noChangeArrowheads="1"/>
          </p:cNvSpPr>
          <p:nvPr/>
        </p:nvSpPr>
        <p:spPr bwMode="auto">
          <a:xfrm>
            <a:off x="2733336" y="5178425"/>
            <a:ext cx="288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2906373" y="4813300"/>
            <a:ext cx="85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2p⁶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grpSp>
        <p:nvGrpSpPr>
          <p:cNvPr id="45" name="Group 76"/>
          <p:cNvGrpSpPr>
            <a:grpSpLocks/>
          </p:cNvGrpSpPr>
          <p:nvPr/>
        </p:nvGrpSpPr>
        <p:grpSpPr bwMode="auto">
          <a:xfrm>
            <a:off x="5049498" y="3994153"/>
            <a:ext cx="538163" cy="500063"/>
            <a:chOff x="2931" y="2427"/>
            <a:chExt cx="339" cy="315"/>
          </a:xfrm>
        </p:grpSpPr>
        <p:sp>
          <p:nvSpPr>
            <p:cNvPr id="46" name="Text Box 77"/>
            <p:cNvSpPr txBox="1">
              <a:spLocks noChangeArrowheads="1"/>
            </p:cNvSpPr>
            <p:nvPr/>
          </p:nvSpPr>
          <p:spPr bwMode="auto">
            <a:xfrm>
              <a:off x="2931" y="2451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itchFamily="18" charset="0"/>
                </a:rPr>
                <a:t>3</a:t>
              </a:r>
              <a:r>
                <a:rPr lang="en-US" sz="2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itchFamily="18" charset="0"/>
                </a:rPr>
                <a:t>p</a:t>
              </a:r>
              <a:endParaRPr lang="ru-RU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endParaRPr>
            </a:p>
          </p:txBody>
        </p:sp>
        <p:sp>
          <p:nvSpPr>
            <p:cNvPr id="47" name="Text Box 78"/>
            <p:cNvSpPr txBox="1">
              <a:spLocks noChangeArrowheads="1"/>
            </p:cNvSpPr>
            <p:nvPr/>
          </p:nvSpPr>
          <p:spPr bwMode="auto">
            <a:xfrm>
              <a:off x="3088" y="2427"/>
              <a:ext cx="1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itchFamily="18" charset="0"/>
                </a:rPr>
                <a:t>3</a:t>
              </a:r>
              <a:endParaRPr lang="ru-RU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endParaRPr>
            </a:p>
          </p:txBody>
        </p:sp>
      </p:grp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2334873" y="51371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2s²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4192248" y="4494213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3s²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 flipV="1">
            <a:off x="5374936" y="4602163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 flipV="1">
            <a:off x="5733711" y="4610100"/>
            <a:ext cx="0" cy="2889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7356136" y="4211638"/>
            <a:ext cx="360362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6635411" y="4211638"/>
            <a:ext cx="360362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6275048" y="4211638"/>
            <a:ext cx="360363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6995773" y="4211638"/>
            <a:ext cx="360363" cy="36036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6" name="Text Box 77"/>
          <p:cNvSpPr txBox="1">
            <a:spLocks noChangeArrowheads="1"/>
          </p:cNvSpPr>
          <p:nvPr/>
        </p:nvSpPr>
        <p:spPr bwMode="auto">
          <a:xfrm>
            <a:off x="6635411" y="3663950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3</a:t>
            </a: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d</a:t>
            </a:r>
            <a:endParaRPr lang="ru-RU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57" name="Text Box 78"/>
          <p:cNvSpPr txBox="1">
            <a:spLocks noChangeArrowheads="1"/>
          </p:cNvSpPr>
          <p:nvPr/>
        </p:nvSpPr>
        <p:spPr bwMode="auto">
          <a:xfrm>
            <a:off x="6937036" y="3552825"/>
            <a:ext cx="288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0</a:t>
            </a:r>
            <a:endParaRPr lang="ru-RU" sz="1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2752 C -0.00903 0.05643 -0.02257 0.08557 0.00607 0.09505 C 0.03472 0.10453 0.15208 0.11702 0.17691 0.08487 C 0.20173 0.05273 0.15902 -0.0673 0.15538 -0.0976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4 0.05249 L 0.37917 0.13644 " pathEditMode="relative" ptsTypes="AA">
                                      <p:cBhvr>
                                        <p:cTn id="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0.07755 L 0.32847 0.192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0.07222 L 0.29809 0.240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0.05579 L 0.20798 0.286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1111 L 0.15174 0.3525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1" grpId="0"/>
      <p:bldP spid="42" grpId="0" animBg="1"/>
      <p:bldP spid="44" grpId="0"/>
      <p:bldP spid="48" grpId="0"/>
      <p:bldP spid="49" grpId="0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48366"/>
              </p:ext>
            </p:extLst>
          </p:nvPr>
        </p:nvGraphicFramePr>
        <p:xfrm>
          <a:off x="0" y="78049"/>
          <a:ext cx="6012160" cy="6795910"/>
        </p:xfrm>
        <a:graphic>
          <a:graphicData uri="http://schemas.openxmlformats.org/drawingml/2006/table">
            <a:tbl>
              <a:tblPr/>
              <a:tblGrid>
                <a:gridCol w="1022445"/>
                <a:gridCol w="4989715"/>
              </a:tblGrid>
              <a:tr h="8252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mbria" pitchFamily="18" charset="0"/>
                        </a:rPr>
                        <a:t>Характеристика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824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Cambria" pitchFamily="18" charset="0"/>
                        </a:rPr>
                        <a:t>1.</a:t>
                      </a:r>
                      <a:endParaRPr lang="uk-UA" sz="2400" b="1" dirty="0">
                        <a:latin typeface="Cambria" pitchFamily="18" charset="0"/>
                      </a:endParaRP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Відкрито у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r>
                        <a:rPr kumimoji="0" lang="uk-U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669 році Хеннінгом Брандтом.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</a:tr>
              <a:tr h="118640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Cambria" pitchFamily="18" charset="0"/>
                        </a:rPr>
                        <a:t>2.</a:t>
                      </a:r>
                      <a:endParaRPr lang="uk-UA" sz="2400" b="1" dirty="0">
                        <a:latin typeface="Cambria" pitchFamily="18" charset="0"/>
                      </a:endParaRP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У Періодичній системі знаходиться в 3 періоді,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V</a:t>
                      </a:r>
                      <a:r>
                        <a:rPr kumimoji="0" lang="uk-U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група, головна підгрупа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</a:tr>
              <a:tr h="836824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Cambria" pitchFamily="18" charset="0"/>
                        </a:rPr>
                        <a:t>3.</a:t>
                      </a:r>
                      <a:endParaRPr lang="uk-UA" sz="2400" b="1" dirty="0">
                        <a:latin typeface="Cambria" pitchFamily="18" charset="0"/>
                      </a:endParaRP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У природі зустрічається тільки  у зв'язаному стані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</a:tr>
              <a:tr h="1885568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Cambria" pitchFamily="18" charset="0"/>
                        </a:rPr>
                        <a:t>4.</a:t>
                      </a:r>
                      <a:endParaRPr lang="uk-UA" sz="2400" b="1" dirty="0">
                        <a:latin typeface="Cambria" pitchFamily="18" charset="0"/>
                      </a:endParaRP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Утворює кілька простих речовин, які помітно різняться за властивостями: білий, червоний, чорний фосфор.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</a:tr>
              <a:tr h="118640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Cambria" pitchFamily="18" charset="0"/>
                        </a:rPr>
                        <a:t>5.</a:t>
                      </a:r>
                      <a:endParaRPr lang="uk-UA" sz="2400" b="1" dirty="0">
                        <a:latin typeface="Cambria" pitchFamily="18" charset="0"/>
                      </a:endParaRP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i="1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Найнижчий ступінь окислення –3, найвищий ступінь окислення +5. </a:t>
                      </a:r>
                      <a:endParaRPr kumimoji="0" lang="en-US" sz="2800" b="0" i="1" u="sng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Admin\Desktop\Новая папка (2)\0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59" y="1052736"/>
            <a:ext cx="2809750" cy="2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овая папка (2)\15_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59" y="4293096"/>
            <a:ext cx="294104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  <a:latin typeface="Cambria" pitchFamily="18" charset="0"/>
              </a:rPr>
              <a:t>Поширення у природі</a:t>
            </a:r>
            <a:endParaRPr lang="uk-UA" sz="54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Admin\Desktop\Новая папка (2)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5366"/>
            <a:ext cx="3597275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 (2)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5" y="1760785"/>
            <a:ext cx="3611562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Новая папка (2)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70" y="1688953"/>
            <a:ext cx="2932100" cy="269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Новая папка (2)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44" y="4572283"/>
            <a:ext cx="2960994" cy="212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849907"/>
            <a:ext cx="359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Cambria" pitchFamily="18" charset="0"/>
              </a:rPr>
              <a:t>Ф</a:t>
            </a:r>
            <a:r>
              <a:rPr lang="uk-UA" sz="3600" dirty="0" smtClean="0">
                <a:latin typeface="Cambria" pitchFamily="18" charset="0"/>
              </a:rPr>
              <a:t>осфати</a:t>
            </a:r>
            <a:endParaRPr lang="uk-UA" sz="3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8499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Cambria" pitchFamily="18" charset="0"/>
              </a:rPr>
              <a:t>Фосфорити</a:t>
            </a:r>
            <a:endParaRPr lang="uk-UA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945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Презентация PowerPoint</vt:lpstr>
      <vt:lpstr>Основні відомості</vt:lpstr>
      <vt:lpstr>Алотропні модифікації</vt:lpstr>
      <vt:lpstr>Алотропні модифікації</vt:lpstr>
      <vt:lpstr>Алотропні модифікації</vt:lpstr>
      <vt:lpstr>Презентация PowerPoint</vt:lpstr>
      <vt:lpstr>Презентация PowerPoint</vt:lpstr>
      <vt:lpstr>Презентация PowerPoint</vt:lpstr>
      <vt:lpstr>Поширення у природі</vt:lpstr>
      <vt:lpstr>Застосування фосфору</vt:lpstr>
      <vt:lpstr>Фізичні властивості </vt:lpstr>
      <vt:lpstr>Фізичні властивості </vt:lpstr>
      <vt:lpstr>Добування</vt:lpstr>
      <vt:lpstr>Хімічні властивості </vt:lpstr>
      <vt:lpstr>Хімічні властивості </vt:lpstr>
      <vt:lpstr>Хімічні властивості </vt:lpstr>
      <vt:lpstr>Кругообіг фосфору в природі</vt:lpstr>
      <vt:lpstr>Кругообіг фосфору в природі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оксигену у житті людини</dc:title>
  <dc:creator>Yana</dc:creator>
  <cp:lastModifiedBy>Admin</cp:lastModifiedBy>
  <cp:revision>39</cp:revision>
  <dcterms:created xsi:type="dcterms:W3CDTF">2013-03-11T15:22:53Z</dcterms:created>
  <dcterms:modified xsi:type="dcterms:W3CDTF">2014-06-03T07:40:37Z</dcterms:modified>
</cp:coreProperties>
</file>