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5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Волокна</a:t>
            </a:r>
            <a:endParaRPr lang="ru-RU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58384"/>
            <a:ext cx="8077200" cy="1499616"/>
          </a:xfrm>
        </p:spPr>
        <p:txBody>
          <a:bodyPr/>
          <a:lstStyle/>
          <a:p>
            <a:r>
              <a:rPr lang="uk-UA" dirty="0" smtClean="0"/>
              <a:t>                                                                                         підготував учень 11 класу 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                                                 </a:t>
            </a:r>
            <a:r>
              <a:rPr lang="uk-UA" dirty="0" smtClean="0"/>
              <a:t>    </a:t>
            </a:r>
            <a:r>
              <a:rPr lang="en-US" dirty="0" smtClean="0"/>
              <a:t> </a:t>
            </a:r>
            <a:r>
              <a:rPr lang="uk-UA" dirty="0" err="1" smtClean="0"/>
              <a:t>Резенчук</a:t>
            </a:r>
            <a:r>
              <a:rPr lang="uk-UA" dirty="0" smtClean="0"/>
              <a:t> Віктор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З роками </a:t>
            </a:r>
            <a:r>
              <a:rPr lang="ru-RU" dirty="0" err="1" smtClean="0"/>
              <a:t>природні</a:t>
            </a:r>
            <a:r>
              <a:rPr lang="ru-RU" dirty="0" smtClean="0"/>
              <a:t> волокна перестали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задовольняти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тому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над </a:t>
            </a:r>
            <a:r>
              <a:rPr lang="ru-RU" dirty="0" err="1" smtClean="0"/>
              <a:t>тим</a:t>
            </a:r>
            <a:r>
              <a:rPr lang="ru-RU" dirty="0" smtClean="0"/>
              <a:t> 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заміну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трьохсот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 ( в 1655 </a:t>
            </a:r>
            <a:r>
              <a:rPr lang="ru-RU" dirty="0" err="1" smtClean="0"/>
              <a:t>році</a:t>
            </a:r>
            <a:r>
              <a:rPr lang="ru-RU" dirty="0" smtClean="0"/>
              <a:t> )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англійський</a:t>
            </a:r>
            <a:r>
              <a:rPr lang="ru-RU" dirty="0" smtClean="0"/>
              <a:t> </a:t>
            </a:r>
            <a:r>
              <a:rPr lang="ru-RU" dirty="0" err="1" smtClean="0"/>
              <a:t>фізик</a:t>
            </a:r>
            <a:r>
              <a:rPr lang="ru-RU" dirty="0" smtClean="0"/>
              <a:t> Роберт Гук </a:t>
            </a:r>
            <a:r>
              <a:rPr lang="ru-RU" dirty="0" err="1" smtClean="0"/>
              <a:t>опублікував</a:t>
            </a:r>
            <a:r>
              <a:rPr lang="ru-RU" dirty="0" smtClean="0"/>
              <a:t> трактат 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висловлювання</a:t>
            </a:r>
            <a:r>
              <a:rPr lang="ru-RU" dirty="0" smtClean="0"/>
              <a:t> : "</a:t>
            </a:r>
            <a:r>
              <a:rPr lang="ru-RU" dirty="0" err="1" smtClean="0"/>
              <a:t>Можливо</a:t>
            </a:r>
            <a:r>
              <a:rPr lang="ru-RU" dirty="0" smtClean="0"/>
              <a:t> , за - </a:t>
            </a:r>
            <a:r>
              <a:rPr lang="ru-RU" dirty="0" err="1" smtClean="0"/>
              <a:t>мабуть</a:t>
            </a:r>
            <a:r>
              <a:rPr lang="ru-RU" dirty="0" smtClean="0"/>
              <a:t> , </a:t>
            </a:r>
            <a:r>
              <a:rPr lang="ru-RU" dirty="0" err="1" smtClean="0"/>
              <a:t>знайти</a:t>
            </a:r>
            <a:r>
              <a:rPr lang="ru-RU" dirty="0" smtClean="0"/>
              <a:t> шляхи штучно </a:t>
            </a:r>
            <a:r>
              <a:rPr lang="ru-RU" dirty="0" err="1" smtClean="0"/>
              <a:t>отримати</a:t>
            </a:r>
            <a:r>
              <a:rPr lang="ru-RU" dirty="0" smtClean="0"/>
              <a:t> клейку </a:t>
            </a:r>
            <a:r>
              <a:rPr lang="ru-RU" dirty="0" err="1" smtClean="0"/>
              <a:t>масу</a:t>
            </a:r>
            <a:r>
              <a:rPr lang="ru-RU" dirty="0" smtClean="0"/>
              <a:t> , </a:t>
            </a:r>
            <a:r>
              <a:rPr lang="ru-RU" dirty="0" err="1" smtClean="0"/>
              <a:t>аналогічно</a:t>
            </a:r>
            <a:r>
              <a:rPr lang="ru-RU" dirty="0" smtClean="0"/>
              <a:t> тому , як вона </a:t>
            </a:r>
            <a:r>
              <a:rPr lang="ru-RU" dirty="0" err="1" smtClean="0"/>
              <a:t>утворюється</a:t>
            </a:r>
            <a:r>
              <a:rPr lang="ru-RU" dirty="0" smtClean="0"/>
              <a:t> у </a:t>
            </a:r>
            <a:r>
              <a:rPr lang="ru-RU" dirty="0" err="1" smtClean="0"/>
              <a:t>шовковичного</a:t>
            </a:r>
            <a:r>
              <a:rPr lang="ru-RU" dirty="0" smtClean="0"/>
              <a:t> </a:t>
            </a:r>
            <a:r>
              <a:rPr lang="ru-RU" dirty="0" err="1" smtClean="0"/>
              <a:t>хробака</a:t>
            </a:r>
            <a:r>
              <a:rPr lang="ru-RU" dirty="0" smtClean="0"/>
              <a:t> ...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буде </a:t>
            </a:r>
            <a:r>
              <a:rPr lang="ru-RU" dirty="0" err="1" smtClean="0"/>
              <a:t>знайдена</a:t>
            </a:r>
            <a:r>
              <a:rPr lang="ru-RU" dirty="0" smtClean="0"/>
              <a:t> , то </a:t>
            </a:r>
            <a:r>
              <a:rPr lang="ru-RU" dirty="0" err="1" smtClean="0"/>
              <a:t>мабуть</a:t>
            </a:r>
            <a:r>
              <a:rPr lang="ru-RU" dirty="0" smtClean="0"/>
              <a:t> , </a:t>
            </a:r>
            <a:r>
              <a:rPr lang="ru-RU" dirty="0" err="1" smtClean="0"/>
              <a:t>більш</a:t>
            </a:r>
            <a:r>
              <a:rPr lang="ru-RU" dirty="0" smtClean="0"/>
              <a:t> легким </a:t>
            </a:r>
            <a:r>
              <a:rPr lang="ru-RU" dirty="0" err="1" smtClean="0"/>
              <a:t>завданням</a:t>
            </a:r>
            <a:r>
              <a:rPr lang="ru-RU" dirty="0" smtClean="0"/>
              <a:t> буде </a:t>
            </a:r>
            <a:r>
              <a:rPr lang="ru-RU" dirty="0" err="1" smtClean="0"/>
              <a:t>знайти</a:t>
            </a:r>
            <a:r>
              <a:rPr lang="ru-RU" dirty="0" smtClean="0"/>
              <a:t> шлях </a:t>
            </a:r>
            <a:r>
              <a:rPr lang="ru-RU" dirty="0" err="1" smtClean="0"/>
              <a:t>витягування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в </a:t>
            </a:r>
            <a:r>
              <a:rPr lang="ru-RU" dirty="0" err="1" smtClean="0"/>
              <a:t>тонкі</a:t>
            </a:r>
            <a:r>
              <a:rPr lang="ru-RU" dirty="0" smtClean="0"/>
              <a:t> нитки ... " Але </a:t>
            </a:r>
            <a:r>
              <a:rPr lang="ru-RU" dirty="0" err="1" smtClean="0"/>
              <a:t>тільки</a:t>
            </a:r>
            <a:r>
              <a:rPr lang="ru-RU" dirty="0" smtClean="0"/>
              <a:t> в 1884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учневі</a:t>
            </a:r>
            <a:r>
              <a:rPr lang="ru-RU" dirty="0" smtClean="0"/>
              <a:t> </a:t>
            </a:r>
            <a:r>
              <a:rPr lang="ru-RU" dirty="0" err="1" smtClean="0"/>
              <a:t>Луї</a:t>
            </a:r>
            <a:r>
              <a:rPr lang="ru-RU" dirty="0" smtClean="0"/>
              <a:t> Пастера </a:t>
            </a:r>
            <a:r>
              <a:rPr lang="ru-RU" dirty="0" err="1" smtClean="0"/>
              <a:t>французькому</a:t>
            </a:r>
            <a:r>
              <a:rPr lang="ru-RU" dirty="0" smtClean="0"/>
              <a:t> </a:t>
            </a:r>
            <a:r>
              <a:rPr lang="ru-RU" dirty="0" err="1" smtClean="0"/>
              <a:t>винахіднику</a:t>
            </a:r>
            <a:r>
              <a:rPr lang="ru-RU" dirty="0" smtClean="0"/>
              <a:t> </a:t>
            </a:r>
            <a:r>
              <a:rPr lang="ru-RU" dirty="0" err="1" smtClean="0"/>
              <a:t>Ілер</a:t>
            </a:r>
            <a:r>
              <a:rPr lang="ru-RU" dirty="0" smtClean="0"/>
              <a:t> де </a:t>
            </a:r>
            <a:r>
              <a:rPr lang="ru-RU" dirty="0" err="1" smtClean="0"/>
              <a:t>Шардонне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волокна. </a:t>
            </a:r>
            <a:r>
              <a:rPr lang="ru-RU" dirty="0" err="1" smtClean="0"/>
              <a:t>Найпоширеніші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волокон </a:t>
            </a:r>
            <a:r>
              <a:rPr lang="ru-RU" dirty="0" err="1" smtClean="0"/>
              <a:t>отримують</a:t>
            </a:r>
            <a:r>
              <a:rPr lang="ru-RU" dirty="0" smtClean="0"/>
              <a:t> шляхом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целюлози</a:t>
            </a:r>
            <a:r>
              <a:rPr lang="ru-RU" dirty="0" smtClean="0"/>
              <a:t>. </a:t>
            </a:r>
            <a:r>
              <a:rPr lang="ru-RU" dirty="0" err="1" smtClean="0"/>
              <a:t>Шардонне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перевести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розчинника</a:t>
            </a:r>
            <a:r>
              <a:rPr lang="ru-RU" dirty="0" smtClean="0"/>
              <a:t> </a:t>
            </a:r>
            <a:r>
              <a:rPr lang="ru-RU" dirty="0" err="1" smtClean="0"/>
              <a:t>целюлозу</a:t>
            </a:r>
            <a:r>
              <a:rPr lang="ru-RU" dirty="0" smtClean="0"/>
              <a:t> в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волокно.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продавлював</a:t>
            </a:r>
            <a:r>
              <a:rPr lang="ru-RU" dirty="0" smtClean="0"/>
              <a:t> </a:t>
            </a:r>
            <a:r>
              <a:rPr lang="ru-RU" dirty="0" err="1" smtClean="0"/>
              <a:t>отриманих</a:t>
            </a:r>
            <a:r>
              <a:rPr lang="ru-RU" dirty="0" smtClean="0"/>
              <a:t> </a:t>
            </a:r>
            <a:r>
              <a:rPr lang="ru-RU" dirty="0" err="1" smtClean="0"/>
              <a:t>рідку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через </a:t>
            </a:r>
            <a:r>
              <a:rPr lang="ru-RU" dirty="0" err="1" smtClean="0"/>
              <a:t>тонкі</a:t>
            </a:r>
            <a:r>
              <a:rPr lang="ru-RU" dirty="0" smtClean="0"/>
              <a:t> отвори. Для </a:t>
            </a:r>
            <a:r>
              <a:rPr lang="ru-RU" dirty="0" err="1" smtClean="0"/>
              <a:t>отримання</a:t>
            </a:r>
            <a:r>
              <a:rPr lang="ru-RU" dirty="0" smtClean="0"/>
              <a:t> волокон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розплав</a:t>
            </a:r>
            <a:r>
              <a:rPr lang="ru-RU" dirty="0" smtClean="0"/>
              <a:t> </a:t>
            </a:r>
            <a:r>
              <a:rPr lang="ru-RU" dirty="0" err="1" smtClean="0"/>
              <a:t>полімеру</a:t>
            </a:r>
            <a:r>
              <a:rPr lang="ru-RU" dirty="0" smtClean="0"/>
              <a:t> </a:t>
            </a:r>
            <a:r>
              <a:rPr lang="ru-RU" dirty="0" err="1" smtClean="0"/>
              <a:t>продавлюють</a:t>
            </a:r>
            <a:r>
              <a:rPr lang="ru-RU" dirty="0" smtClean="0"/>
              <a:t> через </a:t>
            </a:r>
            <a:r>
              <a:rPr lang="ru-RU" dirty="0" err="1" smtClean="0"/>
              <a:t>найтонші</a:t>
            </a:r>
            <a:r>
              <a:rPr lang="ru-RU" dirty="0" smtClean="0"/>
              <a:t> отвори </a:t>
            </a:r>
            <a:r>
              <a:rPr lang="ru-RU" dirty="0" err="1" smtClean="0"/>
              <a:t>прядильної</a:t>
            </a:r>
            <a:r>
              <a:rPr lang="ru-RU" dirty="0" smtClean="0"/>
              <a:t> </a:t>
            </a:r>
            <a:r>
              <a:rPr lang="ru-RU" dirty="0" err="1" smtClean="0"/>
              <a:t>фільєри</a:t>
            </a:r>
            <a:r>
              <a:rPr lang="ru-RU" dirty="0" smtClean="0"/>
              <a:t> . З </a:t>
            </a:r>
            <a:r>
              <a:rPr lang="ru-RU" dirty="0" err="1" smtClean="0"/>
              <a:t>отриманих</a:t>
            </a:r>
            <a:r>
              <a:rPr lang="ru-RU" dirty="0" smtClean="0"/>
              <a:t> волокон </a:t>
            </a:r>
            <a:r>
              <a:rPr lang="ru-RU" dirty="0" err="1" smtClean="0"/>
              <a:t>прядуть</a:t>
            </a:r>
            <a:r>
              <a:rPr lang="ru-RU" dirty="0" smtClean="0"/>
              <a:t> нитки,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 на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текстильних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6" descr="erlenmeyer_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ru-RU" dirty="0" err="1" smtClean="0"/>
              <a:t>Віскозного</a:t>
            </a:r>
            <a:r>
              <a:rPr lang="ru-RU" dirty="0" smtClean="0"/>
              <a:t> </a:t>
            </a:r>
            <a:r>
              <a:rPr lang="ru-RU" dirty="0" smtClean="0"/>
              <a:t>волокна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775191"/>
            <a:ext cx="5186370" cy="462560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тирси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целюлоза</a:t>
            </a:r>
            <a:r>
              <a:rPr lang="ru-RU" dirty="0" smtClean="0"/>
              <a:t>.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віскозного</a:t>
            </a:r>
            <a:r>
              <a:rPr lang="ru-RU" dirty="0" smtClean="0"/>
              <a:t> волокна </a:t>
            </a:r>
            <a:r>
              <a:rPr lang="ru-RU" dirty="0" err="1" smtClean="0"/>
              <a:t>целюлозу</a:t>
            </a:r>
            <a:r>
              <a:rPr lang="ru-RU" dirty="0" smtClean="0"/>
              <a:t> </a:t>
            </a:r>
            <a:r>
              <a:rPr lang="ru-RU" dirty="0" err="1" smtClean="0"/>
              <a:t>обробляють</a:t>
            </a:r>
            <a:r>
              <a:rPr lang="ru-RU" dirty="0" smtClean="0"/>
              <a:t> реактивами (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CS2 ) . </a:t>
            </a:r>
            <a:r>
              <a:rPr lang="ru-RU" dirty="0" err="1" smtClean="0"/>
              <a:t>Віскозне</a:t>
            </a:r>
            <a:r>
              <a:rPr lang="ru-RU" dirty="0" smtClean="0"/>
              <a:t> волокно - </a:t>
            </a:r>
            <a:r>
              <a:rPr lang="ru-RU" dirty="0" err="1" smtClean="0"/>
              <a:t>штучне</a:t>
            </a:r>
            <a:r>
              <a:rPr lang="ru-RU" dirty="0" smtClean="0"/>
              <a:t> </a:t>
            </a:r>
            <a:r>
              <a:rPr lang="ru-RU" dirty="0" err="1" smtClean="0"/>
              <a:t>волокно</a:t>
            </a:r>
            <a:r>
              <a:rPr lang="ru-RU" dirty="0" smtClean="0"/>
              <a:t> , </a:t>
            </a:r>
            <a:r>
              <a:rPr lang="ru-RU" dirty="0" err="1" smtClean="0"/>
              <a:t>формовані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віскози</a:t>
            </a:r>
            <a:r>
              <a:rPr lang="ru-RU" dirty="0" smtClean="0"/>
              <a:t> ;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гідратцеллюлози</a:t>
            </a:r>
            <a:r>
              <a:rPr lang="ru-RU" dirty="0" smtClean="0"/>
              <a:t> . Легко </a:t>
            </a:r>
            <a:r>
              <a:rPr lang="ru-RU" dirty="0" err="1" smtClean="0"/>
              <a:t>забарвлюється</a:t>
            </a:r>
            <a:r>
              <a:rPr lang="ru-RU" dirty="0" smtClean="0"/>
              <a:t> , гигроскопично ; </a:t>
            </a:r>
            <a:r>
              <a:rPr lang="ru-RU" dirty="0" err="1" smtClean="0"/>
              <a:t>недоліки</a:t>
            </a:r>
            <a:r>
              <a:rPr lang="ru-RU" dirty="0" smtClean="0"/>
              <a:t>: велика </a:t>
            </a:r>
            <a:r>
              <a:rPr lang="ru-RU" dirty="0" err="1" smtClean="0"/>
              <a:t>втрата</a:t>
            </a:r>
            <a:r>
              <a:rPr lang="ru-RU" dirty="0" smtClean="0"/>
              <a:t> </a:t>
            </a:r>
            <a:r>
              <a:rPr lang="ru-RU" dirty="0" err="1" smtClean="0"/>
              <a:t>міцності</a:t>
            </a:r>
            <a:r>
              <a:rPr lang="ru-RU" dirty="0" smtClean="0"/>
              <a:t> в мокрому </a:t>
            </a:r>
            <a:r>
              <a:rPr lang="ru-RU" dirty="0" err="1" smtClean="0"/>
              <a:t>стані</a:t>
            </a:r>
            <a:r>
              <a:rPr lang="ru-RU" dirty="0" smtClean="0"/>
              <a:t> , легка </a:t>
            </a:r>
            <a:r>
              <a:rPr lang="ru-RU" dirty="0" err="1" smtClean="0"/>
              <a:t>сминаемость</a:t>
            </a:r>
            <a:r>
              <a:rPr lang="ru-RU" dirty="0" smtClean="0"/>
              <a:t> ,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зносостійкість</a:t>
            </a:r>
            <a:r>
              <a:rPr lang="ru-RU" dirty="0" smtClean="0"/>
              <a:t> </a:t>
            </a:r>
            <a:r>
              <a:rPr lang="ru-RU" dirty="0" err="1" smtClean="0"/>
              <a:t>усуваються</a:t>
            </a:r>
            <a:r>
              <a:rPr lang="ru-RU" dirty="0" smtClean="0"/>
              <a:t> модифицированием </a:t>
            </a:r>
            <a:r>
              <a:rPr lang="ru-RU" dirty="0" err="1" smtClean="0"/>
              <a:t>віскозного</a:t>
            </a:r>
            <a:r>
              <a:rPr lang="ru-RU" dirty="0" smtClean="0"/>
              <a:t> волокна.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доступності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низької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реагентів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віскозного</a:t>
            </a:r>
            <a:r>
              <a:rPr lang="ru-RU" dirty="0" smtClean="0"/>
              <a:t> волокна </a:t>
            </a:r>
            <a:r>
              <a:rPr lang="ru-RU" dirty="0" err="1" smtClean="0"/>
              <a:t>високоекономічним</a:t>
            </a:r>
            <a:r>
              <a:rPr lang="ru-RU" dirty="0" smtClean="0"/>
              <a:t> .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(</a:t>
            </a:r>
            <a:r>
              <a:rPr lang="ru-RU" dirty="0" err="1" smtClean="0"/>
              <a:t>іноді</a:t>
            </a:r>
            <a:r>
              <a:rPr lang="ru-RU" dirty="0" smtClean="0"/>
              <a:t> в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волокнами ) для </a:t>
            </a:r>
            <a:r>
              <a:rPr lang="ru-RU" dirty="0" err="1" smtClean="0"/>
              <a:t>вироблення</a:t>
            </a:r>
            <a:r>
              <a:rPr lang="ru-RU" dirty="0" smtClean="0"/>
              <a:t> </a:t>
            </a:r>
            <a:r>
              <a:rPr lang="ru-RU" dirty="0" err="1" smtClean="0"/>
              <a:t>одежних</a:t>
            </a:r>
            <a:r>
              <a:rPr lang="ru-RU" dirty="0" smtClean="0"/>
              <a:t> тканин , трикотажу , корду.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ацетатних</a:t>
            </a:r>
            <a:r>
              <a:rPr lang="ru-RU" dirty="0" smtClean="0"/>
              <a:t> волокон </a:t>
            </a:r>
            <a:r>
              <a:rPr lang="ru-RU" dirty="0" err="1" smtClean="0"/>
              <a:t>целюлозу</a:t>
            </a:r>
            <a:r>
              <a:rPr lang="ru-RU" dirty="0" smtClean="0"/>
              <a:t> </a:t>
            </a:r>
            <a:r>
              <a:rPr lang="ru-RU" dirty="0" err="1" smtClean="0"/>
              <a:t>обробляють</a:t>
            </a:r>
            <a:r>
              <a:rPr lang="ru-RU" dirty="0" smtClean="0"/>
              <a:t> </a:t>
            </a:r>
            <a:r>
              <a:rPr lang="ru-RU" dirty="0" err="1" smtClean="0"/>
              <a:t>ангідридом</a:t>
            </a:r>
            <a:r>
              <a:rPr lang="ru-RU" dirty="0" smtClean="0"/>
              <a:t> </a:t>
            </a:r>
            <a:r>
              <a:rPr lang="ru-RU" dirty="0" err="1" smtClean="0"/>
              <a:t>оцтової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, </a:t>
            </a:r>
            <a:r>
              <a:rPr lang="ru-RU" dirty="0" err="1" smtClean="0"/>
              <a:t>отриманий</a:t>
            </a:r>
            <a:r>
              <a:rPr lang="ru-RU" dirty="0" smtClean="0"/>
              <a:t> ацетат </a:t>
            </a:r>
            <a:r>
              <a:rPr lang="ru-RU" dirty="0" err="1" smtClean="0"/>
              <a:t>целюлози</a:t>
            </a:r>
            <a:r>
              <a:rPr lang="ru-RU" dirty="0" smtClean="0"/>
              <a:t> </a:t>
            </a:r>
            <a:r>
              <a:rPr lang="ru-RU" dirty="0" err="1" smtClean="0"/>
              <a:t>розчиняється</a:t>
            </a:r>
            <a:r>
              <a:rPr lang="ru-RU" dirty="0" smtClean="0"/>
              <a:t> в </a:t>
            </a:r>
            <a:r>
              <a:rPr lang="ru-RU" dirty="0" err="1" smtClean="0"/>
              <a:t>ацетоні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продавлюється</a:t>
            </a:r>
            <a:r>
              <a:rPr lang="ru-RU" dirty="0" smtClean="0"/>
              <a:t> через </a:t>
            </a:r>
            <a:r>
              <a:rPr lang="ru-RU" dirty="0" err="1" smtClean="0"/>
              <a:t>фільєри</a:t>
            </a:r>
            <a:endParaRPr lang="ru-RU" dirty="0"/>
          </a:p>
        </p:txBody>
      </p:sp>
      <p:pic>
        <p:nvPicPr>
          <p:cNvPr id="4" name="Содержимое 5" descr="1659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3713" y="2998788"/>
            <a:ext cx="2573337" cy="4030662"/>
          </a:xfrm>
          <a:prstGeom prst="rect">
            <a:avLst/>
          </a:prstGeo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Ацетатні</a:t>
            </a:r>
            <a:r>
              <a:rPr lang="ru-RU" dirty="0" smtClean="0"/>
              <a:t> </a:t>
            </a:r>
            <a:r>
              <a:rPr lang="ru-RU" dirty="0" smtClean="0"/>
              <a:t>волокна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775191"/>
            <a:ext cx="5686436" cy="462560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Ацетатні</a:t>
            </a:r>
            <a:r>
              <a:rPr lang="ru-RU" dirty="0" smtClean="0"/>
              <a:t> волокна -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волокна</a:t>
            </a:r>
            <a:r>
              <a:rPr lang="ru-RU" dirty="0" smtClean="0"/>
              <a:t>, </a:t>
            </a:r>
            <a:r>
              <a:rPr lang="ru-RU" dirty="0" err="1" smtClean="0"/>
              <a:t>формовані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триацетату </a:t>
            </a:r>
            <a:r>
              <a:rPr lang="ru-RU" dirty="0" err="1" smtClean="0"/>
              <a:t>целюлози</a:t>
            </a:r>
            <a:r>
              <a:rPr lang="ru-RU" dirty="0" smtClean="0"/>
              <a:t> (</a:t>
            </a:r>
            <a:r>
              <a:rPr lang="ru-RU" dirty="0" err="1" smtClean="0"/>
              <a:t>тріацетатноє</a:t>
            </a:r>
            <a:r>
              <a:rPr lang="ru-RU" dirty="0" smtClean="0"/>
              <a:t> волокно) </a:t>
            </a:r>
            <a:r>
              <a:rPr lang="ru-RU" dirty="0" err="1" smtClean="0"/>
              <a:t>і</a:t>
            </a:r>
            <a:r>
              <a:rPr lang="ru-RU" dirty="0" smtClean="0"/>
              <a:t> продукту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часткового</a:t>
            </a:r>
            <a:r>
              <a:rPr lang="ru-RU" dirty="0" smtClean="0"/>
              <a:t> </a:t>
            </a:r>
            <a:r>
              <a:rPr lang="ru-RU" dirty="0" err="1" smtClean="0"/>
              <a:t>омилення</a:t>
            </a:r>
            <a:r>
              <a:rPr lang="ru-RU" dirty="0" smtClean="0"/>
              <a:t> (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ацетатні</a:t>
            </a:r>
            <a:r>
              <a:rPr lang="ru-RU" dirty="0" smtClean="0"/>
              <a:t> волокна). </a:t>
            </a:r>
            <a:r>
              <a:rPr lang="ru-RU" dirty="0" err="1" smtClean="0"/>
              <a:t>М'які</a:t>
            </a:r>
            <a:r>
              <a:rPr lang="ru-RU" dirty="0" smtClean="0"/>
              <a:t>, </a:t>
            </a:r>
            <a:r>
              <a:rPr lang="ru-RU" dirty="0" err="1" smtClean="0"/>
              <a:t>еластичні</a:t>
            </a:r>
            <a:r>
              <a:rPr lang="ru-RU" dirty="0" smtClean="0"/>
              <a:t>, мало </a:t>
            </a:r>
            <a:r>
              <a:rPr lang="ru-RU" dirty="0" err="1" smtClean="0"/>
              <a:t>мнуться</a:t>
            </a:r>
            <a:r>
              <a:rPr lang="ru-RU" dirty="0" smtClean="0"/>
              <a:t>, </a:t>
            </a:r>
            <a:r>
              <a:rPr lang="ru-RU" dirty="0" err="1" smtClean="0"/>
              <a:t>пропускають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ультрафіолетові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; </a:t>
            </a:r>
            <a:r>
              <a:rPr lang="ru-RU" dirty="0" err="1" smtClean="0"/>
              <a:t>недоліки</a:t>
            </a:r>
            <a:r>
              <a:rPr lang="ru-RU" dirty="0" smtClean="0"/>
              <a:t>: </a:t>
            </a:r>
            <a:r>
              <a:rPr lang="ru-RU" dirty="0" err="1" smtClean="0"/>
              <a:t>невисока</a:t>
            </a:r>
            <a:r>
              <a:rPr lang="ru-RU" dirty="0" smtClean="0"/>
              <a:t> </a:t>
            </a:r>
            <a:r>
              <a:rPr lang="ru-RU" dirty="0" err="1" smtClean="0"/>
              <a:t>міцність</a:t>
            </a:r>
            <a:r>
              <a:rPr lang="ru-RU" dirty="0" smtClean="0"/>
              <a:t>,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термо-і</a:t>
            </a:r>
            <a:r>
              <a:rPr lang="ru-RU" dirty="0" smtClean="0"/>
              <a:t> </a:t>
            </a:r>
            <a:r>
              <a:rPr lang="ru-RU" dirty="0" err="1" smtClean="0"/>
              <a:t>зносостійкість</a:t>
            </a:r>
            <a:r>
              <a:rPr lang="ru-RU" dirty="0" smtClean="0"/>
              <a:t>,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електрізуемость</a:t>
            </a:r>
            <a:r>
              <a:rPr lang="ru-RU" dirty="0" smtClean="0"/>
              <a:t>.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народного </a:t>
            </a:r>
            <a:r>
              <a:rPr lang="ru-RU" dirty="0" err="1" smtClean="0"/>
              <a:t>споживання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білизни</a:t>
            </a:r>
            <a:r>
              <a:rPr lang="ru-RU" dirty="0" smtClean="0"/>
              <a:t>. </a:t>
            </a:r>
            <a:r>
              <a:rPr lang="ru-RU" dirty="0" err="1" smtClean="0"/>
              <a:t>Світове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610 тис. т.</a:t>
            </a:r>
            <a:endParaRPr lang="ru-RU" dirty="0"/>
          </a:p>
        </p:txBody>
      </p:sp>
      <p:pic>
        <p:nvPicPr>
          <p:cNvPr id="4" name="Содержимое 5" descr="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428868"/>
            <a:ext cx="2139950" cy="4956175"/>
          </a:xfrm>
          <a:prstGeom prst="rect">
            <a:avLst/>
          </a:prstGeo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Поліамідне</a:t>
            </a:r>
            <a:r>
              <a:rPr lang="ru-RU" dirty="0" smtClean="0"/>
              <a:t> </a:t>
            </a:r>
            <a:r>
              <a:rPr lang="ru-RU" dirty="0" smtClean="0"/>
              <a:t>волокно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775191"/>
            <a:ext cx="5543560" cy="462560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Поліамідне</a:t>
            </a:r>
            <a:r>
              <a:rPr lang="ru-RU" dirty="0" smtClean="0"/>
              <a:t> волокно - </a:t>
            </a:r>
            <a:r>
              <a:rPr lang="ru-RU" dirty="0" err="1" smtClean="0"/>
              <a:t>синтетичне</a:t>
            </a:r>
            <a:r>
              <a:rPr lang="ru-RU" dirty="0" smtClean="0"/>
              <a:t> </a:t>
            </a:r>
            <a:r>
              <a:rPr lang="ru-RU" dirty="0" err="1" smtClean="0"/>
              <a:t>волокно</a:t>
            </a:r>
            <a:r>
              <a:rPr lang="ru-RU" dirty="0" smtClean="0"/>
              <a:t> , </a:t>
            </a:r>
            <a:r>
              <a:rPr lang="ru-RU" dirty="0" err="1" smtClean="0"/>
              <a:t>формовані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розплавів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поліамідів</a:t>
            </a:r>
            <a:r>
              <a:rPr lang="ru-RU" dirty="0" smtClean="0"/>
              <a:t> . </a:t>
            </a:r>
            <a:r>
              <a:rPr lang="ru-RU" dirty="0" err="1" smtClean="0"/>
              <a:t>Міцно</a:t>
            </a:r>
            <a:r>
              <a:rPr lang="ru-RU" dirty="0" smtClean="0"/>
              <a:t> , </a:t>
            </a:r>
            <a:r>
              <a:rPr lang="ru-RU" dirty="0" err="1" smtClean="0"/>
              <a:t>еластично</a:t>
            </a:r>
            <a:r>
              <a:rPr lang="ru-RU" dirty="0" smtClean="0"/>
              <a:t> , </a:t>
            </a:r>
            <a:r>
              <a:rPr lang="ru-RU" dirty="0" err="1" smtClean="0"/>
              <a:t>стійке</a:t>
            </a:r>
            <a:r>
              <a:rPr lang="ru-RU" dirty="0" smtClean="0"/>
              <a:t> до </a:t>
            </a:r>
            <a:r>
              <a:rPr lang="ru-RU" dirty="0" err="1" smtClean="0"/>
              <a:t>стирання</a:t>
            </a:r>
            <a:r>
              <a:rPr lang="ru-RU" dirty="0" smtClean="0"/>
              <a:t> , </a:t>
            </a:r>
            <a:r>
              <a:rPr lang="ru-RU" dirty="0" err="1" smtClean="0"/>
              <a:t>багаторазовому</a:t>
            </a:r>
            <a:r>
              <a:rPr lang="ru-RU" dirty="0" smtClean="0"/>
              <a:t> </a:t>
            </a:r>
            <a:r>
              <a:rPr lang="ru-RU" dirty="0" err="1" smtClean="0"/>
              <a:t>вигину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реагентів</a:t>
            </a:r>
            <a:r>
              <a:rPr lang="ru-RU" dirty="0" smtClean="0"/>
              <a:t> ; </a:t>
            </a:r>
            <a:r>
              <a:rPr lang="ru-RU" dirty="0" err="1" smtClean="0"/>
              <a:t>недоліки</a:t>
            </a:r>
            <a:r>
              <a:rPr lang="ru-RU" dirty="0" smtClean="0"/>
              <a:t> : мала </a:t>
            </a:r>
            <a:r>
              <a:rPr lang="ru-RU" dirty="0" err="1" smtClean="0"/>
              <a:t>гігроскопічність</a:t>
            </a:r>
            <a:r>
              <a:rPr lang="ru-RU" dirty="0" smtClean="0"/>
              <a:t> , </a:t>
            </a:r>
            <a:r>
              <a:rPr lang="ru-RU" dirty="0" err="1" smtClean="0"/>
              <a:t>підвищена</a:t>
            </a:r>
            <a:r>
              <a:rPr lang="ru-RU" dirty="0" smtClean="0"/>
              <a:t> </a:t>
            </a:r>
            <a:r>
              <a:rPr lang="ru-RU" dirty="0" err="1" smtClean="0"/>
              <a:t>електрізуемость</a:t>
            </a:r>
            <a:r>
              <a:rPr lang="ru-RU" dirty="0" smtClean="0"/>
              <a:t> , </a:t>
            </a:r>
            <a:r>
              <a:rPr lang="ru-RU" dirty="0" err="1" smtClean="0"/>
              <a:t>невисока</a:t>
            </a:r>
            <a:r>
              <a:rPr lang="ru-RU" dirty="0" smtClean="0"/>
              <a:t> </a:t>
            </a:r>
            <a:r>
              <a:rPr lang="ru-RU" dirty="0" err="1" smtClean="0"/>
              <a:t>термо</a:t>
            </a:r>
            <a:r>
              <a:rPr lang="ru-RU" dirty="0" smtClean="0"/>
              <a:t>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світлостійкість</a:t>
            </a:r>
            <a:r>
              <a:rPr lang="ru-RU" dirty="0" smtClean="0"/>
              <a:t> .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тканин , трикотажу , шинного корду , </a:t>
            </a:r>
            <a:r>
              <a:rPr lang="ru-RU" dirty="0" err="1" smtClean="0"/>
              <a:t>фільтрувальних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торгові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: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поликапроамида</a:t>
            </a:r>
            <a:r>
              <a:rPr lang="ru-RU" dirty="0" smtClean="0"/>
              <a:t> капрон , нейлон - 6 , перлон , </a:t>
            </a:r>
            <a:r>
              <a:rPr lang="ru-RU" dirty="0" err="1" smtClean="0"/>
              <a:t>дедерон</a:t>
            </a:r>
            <a:r>
              <a:rPr lang="ru-RU" dirty="0" smtClean="0"/>
              <a:t> , АМІЛА , </a:t>
            </a:r>
            <a:r>
              <a:rPr lang="ru-RU" dirty="0" err="1" smtClean="0"/>
              <a:t>Стілон</a:t>
            </a:r>
            <a:r>
              <a:rPr lang="ru-RU" dirty="0" smtClean="0"/>
              <a:t> ;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полигексаметиленадипинамида</a:t>
            </a:r>
            <a:r>
              <a:rPr lang="ru-RU" dirty="0" smtClean="0"/>
              <a:t> </a:t>
            </a:r>
            <a:r>
              <a:rPr lang="ru-RU" dirty="0" err="1" smtClean="0"/>
              <a:t>анид</a:t>
            </a:r>
            <a:r>
              <a:rPr lang="ru-RU" dirty="0" smtClean="0"/>
              <a:t> , нейлон - 6 , 6 , </a:t>
            </a:r>
            <a:r>
              <a:rPr lang="ru-RU" dirty="0" err="1" smtClean="0"/>
              <a:t>родіанайлон</a:t>
            </a:r>
            <a:r>
              <a:rPr lang="ru-RU" dirty="0" smtClean="0"/>
              <a:t> , </a:t>
            </a:r>
            <a:r>
              <a:rPr lang="ru-RU" dirty="0" err="1" smtClean="0"/>
              <a:t>ніплон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4" name="Содержимое 7" descr="imag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1938" y="1809750"/>
            <a:ext cx="2706687" cy="8461375"/>
          </a:xfrm>
          <a:prstGeom prst="rect">
            <a:avLst/>
          </a:prstGeo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/>
              <a:t>Поліефірне</a:t>
            </a:r>
            <a:r>
              <a:rPr lang="ru-RU" dirty="0" smtClean="0"/>
              <a:t> </a:t>
            </a:r>
            <a:r>
              <a:rPr lang="ru-RU" dirty="0" smtClean="0"/>
              <a:t>волокно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775191"/>
            <a:ext cx="5972188" cy="462560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Поліефірне</a:t>
            </a:r>
            <a:r>
              <a:rPr lang="ru-RU" dirty="0" smtClean="0"/>
              <a:t> волокно - </a:t>
            </a:r>
            <a:r>
              <a:rPr lang="ru-RU" dirty="0" err="1" smtClean="0"/>
              <a:t>синтетичне</a:t>
            </a:r>
            <a:r>
              <a:rPr lang="ru-RU" dirty="0" smtClean="0"/>
              <a:t> </a:t>
            </a:r>
            <a:r>
              <a:rPr lang="ru-RU" dirty="0" err="1" smtClean="0"/>
              <a:t>волокно</a:t>
            </a:r>
            <a:r>
              <a:rPr lang="ru-RU" dirty="0" smtClean="0"/>
              <a:t> , </a:t>
            </a:r>
            <a:r>
              <a:rPr lang="ru-RU" dirty="0" err="1" smtClean="0"/>
              <a:t>формовані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поліетилентерефталату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похідних</a:t>
            </a:r>
            <a:r>
              <a:rPr lang="ru-RU" dirty="0" smtClean="0"/>
              <a:t>.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 </a:t>
            </a:r>
            <a:r>
              <a:rPr lang="ru-RU" dirty="0" err="1" smtClean="0"/>
              <a:t>сминаемость</a:t>
            </a:r>
            <a:r>
              <a:rPr lang="ru-RU" dirty="0" smtClean="0"/>
              <a:t> , </a:t>
            </a:r>
            <a:r>
              <a:rPr lang="ru-RU" dirty="0" err="1" smtClean="0"/>
              <a:t>відмінна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 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атмосферостійкість</a:t>
            </a:r>
            <a:r>
              <a:rPr lang="ru-RU" dirty="0" smtClean="0"/>
              <a:t> ,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міцність</a:t>
            </a:r>
            <a:r>
              <a:rPr lang="ru-RU" dirty="0" smtClean="0"/>
              <a:t> , хороша </a:t>
            </a:r>
            <a:r>
              <a:rPr lang="ru-RU" dirty="0" err="1" smtClean="0"/>
              <a:t>стійкість</a:t>
            </a:r>
            <a:r>
              <a:rPr lang="ru-RU" dirty="0" smtClean="0"/>
              <a:t> до </a:t>
            </a:r>
            <a:r>
              <a:rPr lang="ru-RU" dirty="0" err="1" smtClean="0"/>
              <a:t>стирання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 ; </a:t>
            </a:r>
            <a:r>
              <a:rPr lang="ru-RU" dirty="0" err="1" smtClean="0"/>
              <a:t>недоліки</a:t>
            </a:r>
            <a:r>
              <a:rPr lang="ru-RU" dirty="0" smtClean="0"/>
              <a:t> : </a:t>
            </a:r>
            <a:r>
              <a:rPr lang="ru-RU" dirty="0" err="1" smtClean="0"/>
              <a:t>труднощі</a:t>
            </a:r>
            <a:r>
              <a:rPr lang="ru-RU" dirty="0" smtClean="0"/>
              <a:t> </a:t>
            </a:r>
            <a:r>
              <a:rPr lang="ru-RU" dirty="0" err="1" smtClean="0"/>
              <a:t>фарбування</a:t>
            </a:r>
            <a:r>
              <a:rPr lang="ru-RU" dirty="0" smtClean="0"/>
              <a:t> , сильна </a:t>
            </a:r>
            <a:r>
              <a:rPr lang="ru-RU" dirty="0" err="1" smtClean="0"/>
              <a:t>електрізуемость</a:t>
            </a:r>
            <a:r>
              <a:rPr lang="ru-RU" dirty="0" smtClean="0"/>
              <a:t> , </a:t>
            </a:r>
            <a:r>
              <a:rPr lang="ru-RU" dirty="0" err="1" smtClean="0"/>
              <a:t>жорсткість</a:t>
            </a:r>
            <a:r>
              <a:rPr lang="ru-RU" dirty="0" smtClean="0"/>
              <a:t> </a:t>
            </a:r>
            <a:r>
              <a:rPr lang="ru-RU" dirty="0" err="1" smtClean="0"/>
              <a:t>усувається</a:t>
            </a:r>
            <a:r>
              <a:rPr lang="ru-RU" dirty="0" smtClean="0"/>
              <a:t> </a:t>
            </a:r>
            <a:r>
              <a:rPr lang="ru-RU" dirty="0" err="1" smtClean="0"/>
              <a:t>хімічним</a:t>
            </a:r>
            <a:r>
              <a:rPr lang="ru-RU" dirty="0" smtClean="0"/>
              <a:t> модифицированием .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, </a:t>
            </a:r>
            <a:r>
              <a:rPr lang="ru-RU" dirty="0" err="1" smtClean="0"/>
              <a:t>наприклад</a:t>
            </a:r>
            <a:r>
              <a:rPr lang="ru-RU" dirty="0" smtClean="0"/>
              <a:t> ,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тканин , штучного </a:t>
            </a:r>
            <a:r>
              <a:rPr lang="ru-RU" dirty="0" err="1" smtClean="0"/>
              <a:t>хутра</a:t>
            </a:r>
            <a:r>
              <a:rPr lang="ru-RU" dirty="0" smtClean="0"/>
              <a:t> , </a:t>
            </a:r>
            <a:r>
              <a:rPr lang="ru-RU" dirty="0" err="1" smtClean="0"/>
              <a:t>канатів</a:t>
            </a:r>
            <a:r>
              <a:rPr lang="ru-RU" dirty="0" smtClean="0"/>
              <a:t> , для </a:t>
            </a:r>
            <a:r>
              <a:rPr lang="ru-RU" dirty="0" err="1" smtClean="0"/>
              <a:t>армування</a:t>
            </a:r>
            <a:r>
              <a:rPr lang="ru-RU" dirty="0" smtClean="0"/>
              <a:t> шин.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торгові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: лавсан , </a:t>
            </a:r>
            <a:r>
              <a:rPr lang="ru-RU" dirty="0" err="1" smtClean="0"/>
              <a:t>терилен</a:t>
            </a:r>
            <a:r>
              <a:rPr lang="ru-RU" dirty="0" smtClean="0"/>
              <a:t> , дакрон , </a:t>
            </a:r>
            <a:r>
              <a:rPr lang="ru-RU" dirty="0" err="1" smtClean="0"/>
              <a:t>тетерон</a:t>
            </a:r>
            <a:r>
              <a:rPr lang="ru-RU" dirty="0" smtClean="0"/>
              <a:t> , </a:t>
            </a:r>
            <a:r>
              <a:rPr lang="ru-RU" dirty="0" err="1" smtClean="0"/>
              <a:t>Елана</a:t>
            </a:r>
            <a:r>
              <a:rPr lang="ru-RU" dirty="0" smtClean="0"/>
              <a:t> , </a:t>
            </a:r>
            <a:r>
              <a:rPr lang="ru-RU" dirty="0" err="1" smtClean="0"/>
              <a:t>тергаль</a:t>
            </a:r>
            <a:r>
              <a:rPr lang="ru-RU" dirty="0" smtClean="0"/>
              <a:t> , </a:t>
            </a:r>
            <a:r>
              <a:rPr lang="ru-RU" dirty="0" err="1" smtClean="0"/>
              <a:t>тесіл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4" name="Содержимое 5" descr="1355eab0fa0bea485ff265b3d56950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8288" y="2243138"/>
            <a:ext cx="2657475" cy="6888162"/>
          </a:xfrm>
          <a:prstGeom prst="rect">
            <a:avLst/>
          </a:prstGeo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Додаткові матеріали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Альбоми </a:t>
            </a:r>
          </a:p>
          <a:p>
            <a:r>
              <a:rPr lang="uk-UA" dirty="0" smtClean="0"/>
              <a:t>С</a:t>
            </a:r>
            <a:r>
              <a:rPr lang="uk-UA" dirty="0" smtClean="0"/>
              <a:t>хеми</a:t>
            </a:r>
            <a:endParaRPr lang="ru-RU" dirty="0"/>
          </a:p>
        </p:txBody>
      </p:sp>
      <p:pic>
        <p:nvPicPr>
          <p:cNvPr id="4" name="Picture 6" descr="erlenmeyer_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Шерсть</a:t>
            </a:r>
            <a:endParaRPr lang="ru-RU" dirty="0"/>
          </a:p>
        </p:txBody>
      </p:sp>
      <p:pic>
        <p:nvPicPr>
          <p:cNvPr id="4" name="Содержимое 4" descr="IMGP4577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1832" y="1774825"/>
            <a:ext cx="6760336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</a:t>
            </a:r>
            <a:r>
              <a:rPr lang="uk-UA" dirty="0" err="1" smtClean="0"/>
              <a:t>Шолк</a:t>
            </a:r>
            <a:r>
              <a:rPr lang="uk-UA" dirty="0" smtClean="0"/>
              <a:t> натуральний</a:t>
            </a:r>
            <a:endParaRPr lang="ru-RU" dirty="0"/>
          </a:p>
        </p:txBody>
      </p:sp>
      <p:pic>
        <p:nvPicPr>
          <p:cNvPr id="4" name="Содержимое 4" descr="IMGP4579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3129" y="1774825"/>
            <a:ext cx="6897741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/>
              <a:t>                          Бавовна</a:t>
            </a:r>
            <a:endParaRPr lang="ru-RU" dirty="0"/>
          </a:p>
        </p:txBody>
      </p:sp>
      <p:pic>
        <p:nvPicPr>
          <p:cNvPr id="4" name="Содержимое 4" descr="IMGP4580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7785" y="1774825"/>
            <a:ext cx="7108429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Льон</a:t>
            </a:r>
            <a:endParaRPr lang="ru-RU" dirty="0"/>
          </a:p>
        </p:txBody>
      </p:sp>
      <p:pic>
        <p:nvPicPr>
          <p:cNvPr id="4" name="Содержимое 4" descr="IMGP4582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59770" y="1774825"/>
            <a:ext cx="6824459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вихідним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текстильних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волокна.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 </a:t>
            </a:r>
            <a:r>
              <a:rPr lang="ru-RU" dirty="0" err="1" smtClean="0"/>
              <a:t>Натуральні</a:t>
            </a:r>
            <a:r>
              <a:rPr lang="ru-RU" dirty="0" smtClean="0"/>
              <a:t> волокна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волокна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</a:t>
            </a:r>
            <a:r>
              <a:rPr lang="ru-RU" dirty="0" err="1" smtClean="0"/>
              <a:t>текстильні</a:t>
            </a:r>
            <a:r>
              <a:rPr lang="ru-RU" dirty="0" smtClean="0"/>
              <a:t> волокна </a:t>
            </a:r>
            <a:r>
              <a:rPr lang="ru-RU" dirty="0" err="1" smtClean="0"/>
              <a:t>рослинного</a:t>
            </a:r>
            <a:r>
              <a:rPr lang="ru-RU" dirty="0" smtClean="0"/>
              <a:t> ( 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бавовна</a:t>
            </a:r>
            <a:r>
              <a:rPr lang="ru-RU" dirty="0" smtClean="0"/>
              <a:t> , </a:t>
            </a:r>
            <a:r>
              <a:rPr lang="ru-RU" dirty="0" err="1" smtClean="0"/>
              <a:t>льон</a:t>
            </a:r>
            <a:r>
              <a:rPr lang="ru-RU" dirty="0" smtClean="0"/>
              <a:t> , пенька ) , </a:t>
            </a:r>
            <a:r>
              <a:rPr lang="ru-RU" dirty="0" err="1" smtClean="0"/>
              <a:t>тваринного</a:t>
            </a:r>
            <a:r>
              <a:rPr lang="ru-RU" dirty="0" smtClean="0"/>
              <a:t> (шерсть , </a:t>
            </a:r>
            <a:r>
              <a:rPr lang="ru-RU" dirty="0" err="1" smtClean="0"/>
              <a:t>натуральний</a:t>
            </a:r>
            <a:r>
              <a:rPr lang="ru-RU" dirty="0" smtClean="0"/>
              <a:t> </a:t>
            </a:r>
            <a:r>
              <a:rPr lang="ru-RU" dirty="0" err="1" smtClean="0"/>
              <a:t>шовк</a:t>
            </a:r>
            <a:r>
              <a:rPr lang="ru-RU" dirty="0" smtClean="0"/>
              <a:t> 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мінерального</a:t>
            </a:r>
            <a:r>
              <a:rPr lang="ru-RU" dirty="0" smtClean="0"/>
              <a:t> ( </a:t>
            </a:r>
            <a:r>
              <a:rPr lang="ru-RU" dirty="0" err="1" smtClean="0"/>
              <a:t>азбест</a:t>
            </a:r>
            <a:r>
              <a:rPr lang="ru-RU" dirty="0" smtClean="0"/>
              <a:t> ) </a:t>
            </a:r>
            <a:r>
              <a:rPr lang="ru-RU" dirty="0" err="1" smtClean="0"/>
              <a:t>походження</a:t>
            </a:r>
            <a:r>
              <a:rPr lang="ru-RU" dirty="0" smtClean="0"/>
              <a:t> , </a:t>
            </a:r>
            <a:r>
              <a:rPr lang="ru-RU" dirty="0" err="1" smtClean="0"/>
              <a:t>придатні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пряжі</a:t>
            </a:r>
            <a:r>
              <a:rPr lang="ru-RU" dirty="0" smtClean="0"/>
              <a:t>. </a:t>
            </a:r>
            <a:r>
              <a:rPr lang="ru-RU" dirty="0" err="1" smtClean="0"/>
              <a:t>Хімічні</a:t>
            </a:r>
            <a:r>
              <a:rPr lang="ru-RU" dirty="0" smtClean="0"/>
              <a:t> волокна ,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(штучного волокна)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(синтетичного волокна).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волокон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продавлюванні</a:t>
            </a:r>
            <a:r>
              <a:rPr lang="ru-RU" dirty="0" smtClean="0"/>
              <a:t>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розплаву</a:t>
            </a:r>
            <a:r>
              <a:rPr lang="ru-RU" dirty="0" smtClean="0"/>
              <a:t> </a:t>
            </a:r>
            <a:r>
              <a:rPr lang="ru-RU" dirty="0" err="1" smtClean="0"/>
              <a:t>полімеру</a:t>
            </a:r>
            <a:r>
              <a:rPr lang="ru-RU" dirty="0" smtClean="0"/>
              <a:t> через отвори </a:t>
            </a:r>
            <a:r>
              <a:rPr lang="ru-RU" dirty="0" err="1" smtClean="0"/>
              <a:t>фільєри</a:t>
            </a:r>
            <a:r>
              <a:rPr lang="ru-RU" dirty="0" smtClean="0"/>
              <a:t> в середу , яка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затвердіння</a:t>
            </a:r>
            <a:r>
              <a:rPr lang="ru-RU" dirty="0" smtClean="0"/>
              <a:t> </a:t>
            </a:r>
            <a:r>
              <a:rPr lang="ru-RU" dirty="0" err="1" smtClean="0"/>
              <a:t>утворилися</a:t>
            </a:r>
            <a:r>
              <a:rPr lang="ru-RU" dirty="0" smtClean="0"/>
              <a:t> тонких волокон.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 при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розплавів</a:t>
            </a:r>
            <a:r>
              <a:rPr lang="ru-RU" dirty="0" smtClean="0"/>
              <a:t> служить </a:t>
            </a:r>
            <a:r>
              <a:rPr lang="ru-RU" dirty="0" err="1" smtClean="0"/>
              <a:t>холодне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гаряче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(«</a:t>
            </a:r>
            <a:r>
              <a:rPr lang="ru-RU" dirty="0" err="1" smtClean="0"/>
              <a:t>сухий</a:t>
            </a:r>
            <a:r>
              <a:rPr lang="ru-RU" dirty="0" smtClean="0"/>
              <a:t> » </a:t>
            </a:r>
            <a:r>
              <a:rPr lang="ru-RU" dirty="0" err="1" smtClean="0"/>
              <a:t>спосіб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- </a:t>
            </a:r>
            <a:r>
              <a:rPr lang="ru-RU" dirty="0" err="1" smtClean="0"/>
              <a:t>осаджувальна</a:t>
            </a:r>
            <a:r>
              <a:rPr lang="ru-RU" dirty="0" smtClean="0"/>
              <a:t> ванна ( «</a:t>
            </a:r>
            <a:r>
              <a:rPr lang="ru-RU" dirty="0" err="1" smtClean="0"/>
              <a:t>мокрий</a:t>
            </a:r>
            <a:r>
              <a:rPr lang="ru-RU" dirty="0" smtClean="0"/>
              <a:t>» </a:t>
            </a:r>
            <a:r>
              <a:rPr lang="ru-RU" dirty="0" err="1" smtClean="0"/>
              <a:t>спосіб</a:t>
            </a:r>
            <a:r>
              <a:rPr lang="ru-RU" dirty="0" smtClean="0"/>
              <a:t>). </a:t>
            </a:r>
            <a:r>
              <a:rPr lang="ru-RU" dirty="0" err="1" smtClean="0"/>
              <a:t>Випускаються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мононитки</a:t>
            </a:r>
            <a:r>
              <a:rPr lang="ru-RU" dirty="0" smtClean="0"/>
              <a:t> , штапельного волокна </a:t>
            </a:r>
            <a:r>
              <a:rPr lang="ru-RU" dirty="0" err="1" smtClean="0"/>
              <a:t>або</a:t>
            </a:r>
            <a:r>
              <a:rPr lang="ru-RU" dirty="0" smtClean="0"/>
              <a:t> пучка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безлічі</a:t>
            </a:r>
            <a:r>
              <a:rPr lang="ru-RU" dirty="0" smtClean="0"/>
              <a:t> тонких ниток , </a:t>
            </a:r>
            <a:r>
              <a:rPr lang="ru-RU" dirty="0" err="1" smtClean="0"/>
              <a:t>з'єднаних</a:t>
            </a:r>
            <a:r>
              <a:rPr lang="ru-RU" dirty="0" smtClean="0"/>
              <a:t> шляхом крутки .</a:t>
            </a:r>
            <a:endParaRPr lang="ru-RU" dirty="0"/>
          </a:p>
        </p:txBody>
      </p:sp>
      <p:pic>
        <p:nvPicPr>
          <p:cNvPr id="4" name="Picture 6" descr="erlenmeyer_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err="1" smtClean="0"/>
              <a:t>Віскозного</a:t>
            </a:r>
            <a:r>
              <a:rPr lang="ru-RU" dirty="0" smtClean="0"/>
              <a:t> </a:t>
            </a:r>
            <a:r>
              <a:rPr lang="ru-RU" dirty="0" smtClean="0"/>
              <a:t>волокна</a:t>
            </a:r>
            <a:endParaRPr lang="ru-RU" dirty="0"/>
          </a:p>
        </p:txBody>
      </p:sp>
      <p:pic>
        <p:nvPicPr>
          <p:cNvPr id="4" name="Содержимое 4" descr="IMGP4585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00228" y="1774825"/>
            <a:ext cx="6943543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060" y="25386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Ацетатное </a:t>
            </a:r>
            <a:r>
              <a:rPr lang="ru-RU" dirty="0" smtClean="0"/>
              <a:t>волокно</a:t>
            </a:r>
            <a:endParaRPr lang="ru-RU" dirty="0"/>
          </a:p>
        </p:txBody>
      </p:sp>
      <p:pic>
        <p:nvPicPr>
          <p:cNvPr id="4" name="Содержимое 4" descr="IMGP4587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5115" y="1774825"/>
            <a:ext cx="6613770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6052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Капрон</a:t>
            </a:r>
            <a:endParaRPr lang="ru-RU" dirty="0"/>
          </a:p>
        </p:txBody>
      </p:sp>
      <p:pic>
        <p:nvPicPr>
          <p:cNvPr id="4" name="Содержимое 4" descr="IMGP4588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4427" y="1774825"/>
            <a:ext cx="7035146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Хлорин</a:t>
            </a:r>
            <a:endParaRPr lang="ru-RU" dirty="0"/>
          </a:p>
        </p:txBody>
      </p:sp>
      <p:pic>
        <p:nvPicPr>
          <p:cNvPr id="4" name="Содержимое 4" descr="IMGP4591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4884" y="1774825"/>
            <a:ext cx="7154231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  Лавсан</a:t>
            </a:r>
            <a:endParaRPr lang="ru-RU" dirty="0"/>
          </a:p>
        </p:txBody>
      </p:sp>
      <p:pic>
        <p:nvPicPr>
          <p:cNvPr id="4" name="Содержимое 4" descr="IMGP4593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4120" y="1774825"/>
            <a:ext cx="7355759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Нітрон</a:t>
            </a:r>
            <a:endParaRPr lang="ru-RU" dirty="0"/>
          </a:p>
        </p:txBody>
      </p:sp>
      <p:pic>
        <p:nvPicPr>
          <p:cNvPr id="4" name="Содержимое 4" descr="IMGP4594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3817" y="1774825"/>
            <a:ext cx="6476365" cy="4625975"/>
          </a:xfr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5577_0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928802"/>
            <a:ext cx="7143750" cy="3962400"/>
          </a:xfrm>
          <a:ln w="3175">
            <a:solidFill>
              <a:schemeClr val="tx1"/>
            </a:solidFill>
          </a:ln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88"/>
            <a:ext cx="9144000" cy="5357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Содержимое 6" descr="Klass_nat_vol(1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643050"/>
            <a:ext cx="8108950" cy="4868863"/>
          </a:xfrm>
          <a:ln w="3175">
            <a:solidFill>
              <a:schemeClr val="tx1"/>
            </a:solidFill>
          </a:ln>
        </p:spPr>
      </p:pic>
      <p:pic>
        <p:nvPicPr>
          <p:cNvPr id="35844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tkan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357298"/>
            <a:ext cx="7358114" cy="5142121"/>
          </a:xfrm>
          <a:ln>
            <a:solidFill>
              <a:schemeClr val="tx1"/>
            </a:solidFill>
          </a:ln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 Зміст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Природні волокна</a:t>
            </a:r>
          </a:p>
          <a:p>
            <a:r>
              <a:rPr lang="uk-UA" dirty="0" smtClean="0"/>
              <a:t>Хімічні волокна</a:t>
            </a:r>
          </a:p>
          <a:p>
            <a:r>
              <a:rPr lang="uk-UA" dirty="0" smtClean="0"/>
              <a:t>Додаткові матеріали</a:t>
            </a:r>
            <a:endParaRPr lang="ru-RU" dirty="0"/>
          </a:p>
        </p:txBody>
      </p:sp>
      <p:pic>
        <p:nvPicPr>
          <p:cNvPr id="4" name="Picture 6" descr="erlenmeyer_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Природні волокні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Натуральні</a:t>
            </a:r>
            <a:r>
              <a:rPr lang="ru-RU" dirty="0" smtClean="0"/>
              <a:t> волокна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  <a:r>
              <a:rPr lang="ru-RU" dirty="0" err="1" smtClean="0"/>
              <a:t>бавовняні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бавовняні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луб'яні</a:t>
            </a:r>
            <a:r>
              <a:rPr lang="ru-RU" dirty="0" smtClean="0"/>
              <a:t> волокна. </a:t>
            </a:r>
          </a:p>
          <a:p>
            <a:r>
              <a:rPr lang="ru-RU" dirty="0" err="1" smtClean="0"/>
              <a:t>Бавовною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волокна,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покривають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бавовнику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Лубовими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волокна,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стеблах, листках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оболонці</a:t>
            </a:r>
            <a:r>
              <a:rPr lang="ru-RU" dirty="0" smtClean="0"/>
              <a:t> </a:t>
            </a:r>
            <a:r>
              <a:rPr lang="ru-RU" dirty="0" err="1" smtClean="0"/>
              <a:t>плодів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.?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луб'яних</a:t>
            </a:r>
            <a:r>
              <a:rPr lang="ru-RU" dirty="0" smtClean="0"/>
              <a:t> волокон: </a:t>
            </a:r>
            <a:r>
              <a:rPr lang="ru-RU" dirty="0" err="1" smtClean="0"/>
              <a:t>льон</a:t>
            </a:r>
            <a:r>
              <a:rPr lang="ru-RU" dirty="0" smtClean="0"/>
              <a:t>, пенька (волокно </a:t>
            </a:r>
            <a:r>
              <a:rPr lang="ru-RU" dirty="0" err="1" smtClean="0"/>
              <a:t>конопель</a:t>
            </a:r>
            <a:r>
              <a:rPr lang="ru-RU" dirty="0" smtClean="0"/>
              <a:t>), джут та </a:t>
            </a:r>
            <a:r>
              <a:rPr lang="ru-RU" dirty="0" err="1" smtClean="0"/>
              <a:t>ін</a:t>
            </a:r>
            <a:endParaRPr lang="ru-RU" dirty="0"/>
          </a:p>
        </p:txBody>
      </p:sp>
      <p:pic>
        <p:nvPicPr>
          <p:cNvPr id="4" name="Picture 6" descr="erlenmeyer_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Хлопок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775191"/>
            <a:ext cx="5614998" cy="462560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ХЛОПОК - волокна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покривають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бавовнику</a:t>
            </a:r>
            <a:r>
              <a:rPr lang="ru-RU" dirty="0" smtClean="0"/>
              <a:t>. При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дозріванні</a:t>
            </a:r>
            <a:r>
              <a:rPr lang="ru-RU" dirty="0" smtClean="0"/>
              <a:t> плоди ( коробочки) </a:t>
            </a:r>
            <a:r>
              <a:rPr lang="ru-RU" dirty="0" err="1" smtClean="0"/>
              <a:t>розкриваються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збирають</a:t>
            </a:r>
            <a:r>
              <a:rPr lang="ru-RU" dirty="0" smtClean="0"/>
              <a:t> </a:t>
            </a:r>
            <a:r>
              <a:rPr lang="ru-RU" dirty="0" err="1" smtClean="0"/>
              <a:t>бавовну</a:t>
            </a:r>
            <a:r>
              <a:rPr lang="ru-RU" dirty="0" smtClean="0"/>
              <a:t>- </a:t>
            </a:r>
            <a:r>
              <a:rPr lang="ru-RU" dirty="0" err="1" smtClean="0"/>
              <a:t>сирець</a:t>
            </a:r>
            <a:r>
              <a:rPr lang="ru-RU" dirty="0" smtClean="0"/>
              <a:t> ( волокно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невідділеними</a:t>
            </a:r>
            <a:r>
              <a:rPr lang="ru-RU" dirty="0" smtClean="0"/>
              <a:t> </a:t>
            </a:r>
            <a:r>
              <a:rPr lang="ru-RU" dirty="0" err="1" smtClean="0"/>
              <a:t>насінням</a:t>
            </a:r>
            <a:r>
              <a:rPr lang="ru-RU" dirty="0" smtClean="0"/>
              <a:t> ) . У </a:t>
            </a:r>
            <a:r>
              <a:rPr lang="ru-RU" dirty="0" err="1" smtClean="0"/>
              <a:t>коробочці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, </a:t>
            </a:r>
            <a:r>
              <a:rPr lang="ru-RU" dirty="0" err="1" smtClean="0"/>
              <a:t>покриті</a:t>
            </a:r>
            <a:r>
              <a:rPr lang="ru-RU" dirty="0" smtClean="0"/>
              <a:t> </a:t>
            </a:r>
            <a:r>
              <a:rPr lang="ru-RU" dirty="0" err="1" smtClean="0"/>
              <a:t>целюлозними</a:t>
            </a:r>
            <a:r>
              <a:rPr lang="ru-RU" dirty="0" smtClean="0"/>
              <a:t> волокнами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довгими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короткими . Тому </a:t>
            </a:r>
            <a:r>
              <a:rPr lang="ru-RU" dirty="0" err="1" smtClean="0"/>
              <a:t>бавовна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довговолокнистих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коротковолокнистого 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випущених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бавовни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. При </a:t>
            </a:r>
            <a:r>
              <a:rPr lang="ru-RU" dirty="0" err="1" smtClean="0"/>
              <a:t>переробці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відокремлюють</a:t>
            </a:r>
            <a:r>
              <a:rPr lang="ru-RU" dirty="0" smtClean="0"/>
              <a:t> </a:t>
            </a:r>
            <a:r>
              <a:rPr lang="ru-RU" dirty="0" err="1" smtClean="0"/>
              <a:t>бавовна</a:t>
            </a:r>
            <a:r>
              <a:rPr lang="ru-RU" dirty="0" smtClean="0"/>
              <a:t> - волокно (волокна </a:t>
            </a:r>
            <a:r>
              <a:rPr lang="ru-RU" dirty="0" err="1" smtClean="0"/>
              <a:t>довжиною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20 мм) , пух (</a:t>
            </a:r>
            <a:r>
              <a:rPr lang="ru-RU" dirty="0" err="1" smtClean="0"/>
              <a:t>менше</a:t>
            </a:r>
            <a:r>
              <a:rPr lang="ru-RU" dirty="0" smtClean="0"/>
              <a:t> 20 мм 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підпушок</a:t>
            </a:r>
            <a:r>
              <a:rPr lang="ru-RU" dirty="0" smtClean="0"/>
              <a:t> (</a:t>
            </a:r>
            <a:r>
              <a:rPr lang="ru-RU" dirty="0" err="1" smtClean="0"/>
              <a:t>менше</a:t>
            </a:r>
            <a:r>
              <a:rPr lang="ru-RU" dirty="0" smtClean="0"/>
              <a:t> 5 мм). З </a:t>
            </a:r>
            <a:r>
              <a:rPr lang="ru-RU" dirty="0" err="1" smtClean="0"/>
              <a:t>бавовни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, трикотаж , нитки , вату та </a:t>
            </a:r>
            <a:r>
              <a:rPr lang="ru-RU" dirty="0" err="1" smtClean="0"/>
              <a:t>ін</a:t>
            </a:r>
            <a:r>
              <a:rPr lang="ru-RU" dirty="0" smtClean="0"/>
              <a:t> Пух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підпушок</a:t>
            </a:r>
            <a:r>
              <a:rPr lang="ru-RU" dirty="0" smtClean="0"/>
              <a:t> </a:t>
            </a:r>
            <a:r>
              <a:rPr lang="ru-RU" dirty="0" err="1" smtClean="0"/>
              <a:t>бавовни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в </a:t>
            </a:r>
            <a:r>
              <a:rPr lang="ru-RU" dirty="0" err="1" smtClean="0"/>
              <a:t>хімічній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як </a:t>
            </a:r>
            <a:r>
              <a:rPr lang="ru-RU" dirty="0" err="1" smtClean="0"/>
              <a:t>сировина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штучного волокна </a:t>
            </a:r>
            <a:r>
              <a:rPr lang="ru-RU" dirty="0" err="1" smtClean="0"/>
              <a:t>і</a:t>
            </a:r>
            <a:r>
              <a:rPr lang="ru-RU" dirty="0" smtClean="0"/>
              <a:t> ниток , </a:t>
            </a:r>
            <a:r>
              <a:rPr lang="ru-RU" dirty="0" err="1" smtClean="0"/>
              <a:t>плівки</a:t>
            </a:r>
            <a:r>
              <a:rPr lang="ru-RU" dirty="0" smtClean="0"/>
              <a:t> , </a:t>
            </a:r>
            <a:r>
              <a:rPr lang="ru-RU" dirty="0" err="1" smtClean="0"/>
              <a:t>лаків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п. </a:t>
            </a:r>
            <a:r>
              <a:rPr lang="ru-RU" dirty="0" err="1" smtClean="0"/>
              <a:t>Бавовна</a:t>
            </a:r>
            <a:r>
              <a:rPr lang="ru-RU" dirty="0" smtClean="0"/>
              <a:t> </a:t>
            </a:r>
            <a:r>
              <a:rPr lang="ru-RU" dirty="0" err="1" smtClean="0"/>
              <a:t>стійкий</a:t>
            </a:r>
            <a:r>
              <a:rPr lang="ru-RU" dirty="0" smtClean="0"/>
              <a:t>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</a:t>
            </a:r>
            <a:r>
              <a:rPr lang="ru-RU" dirty="0" err="1" smtClean="0"/>
              <a:t>лугів</a:t>
            </a:r>
            <a:r>
              <a:rPr lang="ru-RU" dirty="0" smtClean="0"/>
              <a:t> 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розкладається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кислот .</a:t>
            </a:r>
            <a:endParaRPr lang="ru-RU" dirty="0"/>
          </a:p>
        </p:txBody>
      </p:sp>
      <p:pic>
        <p:nvPicPr>
          <p:cNvPr id="4" name="Содержимое 3" descr="tlt_photo_1032868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000240"/>
            <a:ext cx="2609850" cy="904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Шерсть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775191"/>
            <a:ext cx="5329246" cy="462560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Шерсть - </a:t>
            </a:r>
            <a:r>
              <a:rPr lang="ru-RU" dirty="0" err="1" smtClean="0"/>
              <a:t>це</a:t>
            </a:r>
            <a:r>
              <a:rPr lang="ru-RU" dirty="0" smtClean="0"/>
              <a:t> волокна , </a:t>
            </a:r>
            <a:r>
              <a:rPr lang="ru-RU" dirty="0" err="1" smtClean="0"/>
              <a:t>одержувані</a:t>
            </a:r>
            <a:r>
              <a:rPr lang="ru-RU" dirty="0" smtClean="0"/>
              <a:t> при </a:t>
            </a:r>
            <a:r>
              <a:rPr lang="ru-RU" dirty="0" err="1" smtClean="0"/>
              <a:t>стрижці</a:t>
            </a:r>
            <a:r>
              <a:rPr lang="ru-RU" dirty="0" smtClean="0"/>
              <a:t> </a:t>
            </a:r>
            <a:r>
              <a:rPr lang="ru-RU" dirty="0" err="1" smtClean="0"/>
              <a:t>овець</a:t>
            </a:r>
            <a:r>
              <a:rPr lang="ru-RU" dirty="0" smtClean="0"/>
              <a:t> , </a:t>
            </a:r>
            <a:r>
              <a:rPr lang="ru-RU" dirty="0" err="1" smtClean="0"/>
              <a:t>кіз</a:t>
            </a:r>
            <a:r>
              <a:rPr lang="ru-RU" dirty="0" smtClean="0"/>
              <a:t> , </a:t>
            </a:r>
            <a:r>
              <a:rPr lang="ru-RU" dirty="0" err="1" smtClean="0"/>
              <a:t>верблюдів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вовни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товщини</a:t>
            </a:r>
            <a:r>
              <a:rPr lang="ru-RU" dirty="0" smtClean="0"/>
              <a:t> поперечного </a:t>
            </a:r>
            <a:r>
              <a:rPr lang="ru-RU" dirty="0" err="1" smtClean="0"/>
              <a:t>перерізу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вовняних</a:t>
            </a:r>
            <a:r>
              <a:rPr lang="ru-RU" dirty="0" smtClean="0"/>
              <a:t> волокон. </a:t>
            </a:r>
            <a:r>
              <a:rPr lang="ru-RU" dirty="0" err="1" smtClean="0"/>
              <a:t>Основну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переробляється</a:t>
            </a:r>
            <a:r>
              <a:rPr lang="ru-RU" dirty="0" smtClean="0"/>
              <a:t> в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вовни</a:t>
            </a:r>
            <a:r>
              <a:rPr lang="ru-RU" dirty="0" smtClean="0"/>
              <a:t> становить </a:t>
            </a:r>
            <a:r>
              <a:rPr lang="ru-RU" dirty="0" err="1" smtClean="0"/>
              <a:t>овеча</a:t>
            </a:r>
            <a:r>
              <a:rPr lang="ru-RU" dirty="0" smtClean="0"/>
              <a:t> . </a:t>
            </a:r>
            <a:r>
              <a:rPr lang="ru-RU" dirty="0" err="1" smtClean="0"/>
              <a:t>Види</a:t>
            </a:r>
            <a:r>
              <a:rPr lang="ru-RU" dirty="0" smtClean="0"/>
              <a:t> волокон </a:t>
            </a:r>
            <a:r>
              <a:rPr lang="ru-RU" dirty="0" err="1" smtClean="0"/>
              <a:t>вовни</a:t>
            </a:r>
            <a:r>
              <a:rPr lang="ru-RU" dirty="0" smtClean="0"/>
              <a:t> : пух -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цінне</a:t>
            </a:r>
            <a:r>
              <a:rPr lang="ru-RU" dirty="0" smtClean="0"/>
              <a:t> </a:t>
            </a:r>
            <a:r>
              <a:rPr lang="ru-RU" dirty="0" err="1" smtClean="0"/>
              <a:t>тонке</a:t>
            </a:r>
            <a:r>
              <a:rPr lang="ru-RU" dirty="0" smtClean="0"/>
              <a:t> , </a:t>
            </a:r>
            <a:r>
              <a:rPr lang="ru-RU" dirty="0" err="1" smtClean="0"/>
              <a:t>м'яке</a:t>
            </a:r>
            <a:r>
              <a:rPr lang="ru-RU" dirty="0" smtClean="0"/>
              <a:t> </a:t>
            </a:r>
            <a:r>
              <a:rPr lang="ru-RU" dirty="0" err="1" smtClean="0"/>
              <a:t>звивистою</a:t>
            </a:r>
            <a:r>
              <a:rPr lang="ru-RU" dirty="0" smtClean="0"/>
              <a:t> волокно ; </a:t>
            </a:r>
            <a:r>
              <a:rPr lang="ru-RU" dirty="0" err="1" smtClean="0"/>
              <a:t>перехідний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товсте</a:t>
            </a:r>
            <a:r>
              <a:rPr lang="ru-RU" dirty="0" smtClean="0"/>
              <a:t> , </a:t>
            </a:r>
            <a:r>
              <a:rPr lang="ru-RU" dirty="0" err="1" smtClean="0"/>
              <a:t>жорстке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звивистою</a:t>
            </a:r>
            <a:r>
              <a:rPr lang="ru-RU" dirty="0" smtClean="0"/>
              <a:t> , </a:t>
            </a:r>
            <a:r>
              <a:rPr lang="ru-RU" dirty="0" err="1" smtClean="0"/>
              <a:t>ніж</a:t>
            </a:r>
            <a:r>
              <a:rPr lang="ru-RU" dirty="0" smtClean="0"/>
              <a:t> пух ; «</a:t>
            </a:r>
            <a:r>
              <a:rPr lang="ru-RU" dirty="0" err="1" smtClean="0"/>
              <a:t>мертвий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» </a:t>
            </a:r>
            <a:r>
              <a:rPr lang="ru-RU" dirty="0" err="1" smtClean="0"/>
              <a:t>маломіцних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жорстке</a:t>
            </a:r>
            <a:r>
              <a:rPr lang="ru-RU" dirty="0" smtClean="0"/>
              <a:t> волокно. З </a:t>
            </a:r>
            <a:r>
              <a:rPr lang="ru-RU" dirty="0" err="1" smtClean="0"/>
              <a:t>вовни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пряжу , </a:t>
            </a:r>
            <a:r>
              <a:rPr lang="ru-RU" dirty="0" err="1" smtClean="0"/>
              <a:t>тканини</a:t>
            </a:r>
            <a:r>
              <a:rPr lang="ru-RU" dirty="0" smtClean="0"/>
              <a:t> , трикотаж , </a:t>
            </a:r>
            <a:r>
              <a:rPr lang="ru-RU" dirty="0" err="1" smtClean="0"/>
              <a:t>валяльно</a:t>
            </a:r>
            <a:r>
              <a:rPr lang="ru-RU" dirty="0" smtClean="0"/>
              <a:t> -</a:t>
            </a:r>
            <a:r>
              <a:rPr lang="ru-RU" dirty="0" err="1" smtClean="0"/>
              <a:t>повстяні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др.Шерсть </a:t>
            </a:r>
            <a:r>
              <a:rPr lang="ru-RU" dirty="0" err="1" smtClean="0"/>
              <a:t>чутлива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лугів</a:t>
            </a:r>
            <a:r>
              <a:rPr lang="ru-RU" dirty="0" smtClean="0"/>
              <a:t>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тендітної</a:t>
            </a:r>
            <a:r>
              <a:rPr lang="ru-RU" dirty="0" smtClean="0"/>
              <a:t> , а по </a:t>
            </a:r>
            <a:r>
              <a:rPr lang="ru-RU" dirty="0" err="1" smtClean="0"/>
              <a:t>відношенню</a:t>
            </a:r>
            <a:r>
              <a:rPr lang="ru-RU" dirty="0" smtClean="0"/>
              <a:t> до кислот , вона </a:t>
            </a:r>
            <a:r>
              <a:rPr lang="ru-RU" dirty="0" err="1" smtClean="0"/>
              <a:t>навпаки</a:t>
            </a:r>
            <a:r>
              <a:rPr lang="ru-RU" dirty="0" smtClean="0"/>
              <a:t> , </a:t>
            </a:r>
            <a:r>
              <a:rPr lang="ru-RU" dirty="0" err="1" smtClean="0"/>
              <a:t>стійка</a:t>
            </a:r>
            <a:r>
              <a:rPr lang="ru-RU" dirty="0" smtClean="0"/>
              <a:t>. За </a:t>
            </a:r>
            <a:r>
              <a:rPr lang="ru-RU" dirty="0" err="1" smtClean="0"/>
              <a:t>хімічним</a:t>
            </a:r>
            <a:r>
              <a:rPr lang="ru-RU" dirty="0" smtClean="0"/>
              <a:t> складом шерсть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себе </a:t>
            </a:r>
            <a:r>
              <a:rPr lang="ru-RU" dirty="0" err="1" smtClean="0"/>
              <a:t>білкова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 . При </a:t>
            </a:r>
            <a:r>
              <a:rPr lang="ru-RU" dirty="0" err="1" smtClean="0"/>
              <a:t>горінні</a:t>
            </a:r>
            <a:r>
              <a:rPr lang="ru-RU" dirty="0" smtClean="0"/>
              <a:t> </a:t>
            </a:r>
            <a:r>
              <a:rPr lang="ru-RU" dirty="0" err="1" smtClean="0"/>
              <a:t>вовни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характерний</a:t>
            </a:r>
            <a:r>
              <a:rPr lang="ru-RU" dirty="0" smtClean="0"/>
              <a:t> запах паленого пера .</a:t>
            </a:r>
            <a:endParaRPr lang="ru-RU" dirty="0"/>
          </a:p>
        </p:txBody>
      </p:sp>
      <p:pic>
        <p:nvPicPr>
          <p:cNvPr id="4" name="Содержимое 4" descr="m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1938" y="1657350"/>
            <a:ext cx="3298825" cy="7993063"/>
          </a:xfrm>
          <a:prstGeom prst="rect">
            <a:avLst/>
          </a:prstGeo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</a:t>
            </a:r>
            <a:r>
              <a:rPr lang="uk-UA" dirty="0" smtClean="0"/>
              <a:t> </a:t>
            </a:r>
            <a:r>
              <a:rPr lang="uk-UA" dirty="0" smtClean="0"/>
              <a:t>ЛЬОН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775191"/>
            <a:ext cx="5186370" cy="462560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ЛЬОН - </a:t>
            </a:r>
            <a:r>
              <a:rPr lang="ru-RU" dirty="0" err="1" smtClean="0"/>
              <a:t>рід</a:t>
            </a:r>
            <a:r>
              <a:rPr lang="ru-RU" dirty="0" smtClean="0"/>
              <a:t> одно-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багаторічних</a:t>
            </a:r>
            <a:r>
              <a:rPr lang="ru-RU" dirty="0" smtClean="0"/>
              <a:t> трав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чагарників</a:t>
            </a:r>
            <a:r>
              <a:rPr lang="ru-RU" dirty="0" smtClean="0"/>
              <a:t> </a:t>
            </a:r>
            <a:r>
              <a:rPr lang="ru-RU" dirty="0" err="1" smtClean="0"/>
              <a:t>сімейства</a:t>
            </a:r>
            <a:r>
              <a:rPr lang="ru-RU" dirty="0" smtClean="0"/>
              <a:t> </a:t>
            </a:r>
            <a:r>
              <a:rPr lang="ru-RU" dirty="0" err="1" smtClean="0"/>
              <a:t>льнових</a:t>
            </a:r>
            <a:r>
              <a:rPr lang="ru-RU" dirty="0" smtClean="0"/>
              <a:t> , </a:t>
            </a:r>
            <a:r>
              <a:rPr lang="ru-RU" dirty="0" err="1" smtClean="0"/>
              <a:t>прядильна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олійна</a:t>
            </a:r>
            <a:r>
              <a:rPr lang="ru-RU" dirty="0" smtClean="0"/>
              <a:t> культура . </a:t>
            </a:r>
            <a:r>
              <a:rPr lang="ru-RU" dirty="0" err="1" smtClean="0"/>
              <a:t>Обробляють</a:t>
            </a:r>
            <a:r>
              <a:rPr lang="ru-RU" dirty="0" smtClean="0"/>
              <a:t> в основному </a:t>
            </a:r>
            <a:r>
              <a:rPr lang="ru-RU" dirty="0" err="1" smtClean="0"/>
              <a:t>льон</a:t>
            </a:r>
            <a:r>
              <a:rPr lang="ru-RU" dirty="0" smtClean="0"/>
              <a:t>- </a:t>
            </a:r>
            <a:r>
              <a:rPr lang="ru-RU" dirty="0" err="1" smtClean="0"/>
              <a:t>довгунець</a:t>
            </a:r>
            <a:r>
              <a:rPr lang="ru-RU" dirty="0" smtClean="0"/>
              <a:t> в стеблах 20-28 % волокна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льон</a:t>
            </a:r>
            <a:r>
              <a:rPr lang="ru-RU" dirty="0" smtClean="0"/>
              <a:t> </a:t>
            </a:r>
            <a:r>
              <a:rPr lang="ru-RU" dirty="0" err="1" smtClean="0"/>
              <a:t>олійний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льон</a:t>
            </a:r>
            <a:r>
              <a:rPr lang="ru-RU" dirty="0" smtClean="0"/>
              <a:t> -кудряш , в </a:t>
            </a:r>
            <a:r>
              <a:rPr lang="ru-RU" dirty="0" err="1" smtClean="0"/>
              <a:t>насінні</a:t>
            </a:r>
            <a:r>
              <a:rPr lang="ru-RU" dirty="0" smtClean="0"/>
              <a:t> 35-52 % </a:t>
            </a:r>
            <a:r>
              <a:rPr lang="ru-RU" dirty="0" err="1" smtClean="0"/>
              <a:t>лляної</a:t>
            </a:r>
            <a:r>
              <a:rPr lang="ru-RU" dirty="0" smtClean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. </a:t>
            </a:r>
            <a:r>
              <a:rPr lang="ru-RU" dirty="0" err="1" smtClean="0"/>
              <a:t>Лляні</a:t>
            </a:r>
            <a:r>
              <a:rPr lang="ru-RU" dirty="0" smtClean="0"/>
              <a:t> волокна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луб'яного</a:t>
            </a:r>
            <a:r>
              <a:rPr lang="ru-RU" dirty="0" smtClean="0"/>
              <a:t> стебла </a:t>
            </a:r>
            <a:r>
              <a:rPr lang="ru-RU" dirty="0" err="1" smtClean="0"/>
              <a:t>льону</a:t>
            </a:r>
            <a:r>
              <a:rPr lang="ru-RU" dirty="0" smtClean="0"/>
              <a:t> . </a:t>
            </a:r>
            <a:r>
              <a:rPr lang="ru-RU" dirty="0" err="1" smtClean="0"/>
              <a:t>Це</a:t>
            </a:r>
            <a:r>
              <a:rPr lang="ru-RU" dirty="0" smtClean="0"/>
              <a:t> перше волокно , яке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навчилася</a:t>
            </a:r>
            <a:r>
              <a:rPr lang="ru-RU" dirty="0" smtClean="0"/>
              <a:t> </a:t>
            </a:r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в </a:t>
            </a:r>
            <a:r>
              <a:rPr lang="ru-RU" dirty="0" err="1" smtClean="0"/>
              <a:t>кам'яному</a:t>
            </a:r>
            <a:r>
              <a:rPr lang="ru-RU" dirty="0" smtClean="0"/>
              <a:t> </a:t>
            </a:r>
            <a:r>
              <a:rPr lang="ru-RU" dirty="0" err="1" smtClean="0"/>
              <a:t>столітті</a:t>
            </a:r>
            <a:r>
              <a:rPr lang="ru-RU" dirty="0" smtClean="0"/>
              <a:t>.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лляні</a:t>
            </a:r>
            <a:r>
              <a:rPr lang="ru-RU" dirty="0" smtClean="0"/>
              <a:t> волокна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целюлози</a:t>
            </a:r>
            <a:r>
              <a:rPr lang="ru-RU" dirty="0" smtClean="0"/>
              <a:t>. </a:t>
            </a:r>
            <a:r>
              <a:rPr lang="ru-RU" dirty="0" err="1" smtClean="0"/>
              <a:t>Льон</a:t>
            </a:r>
            <a:r>
              <a:rPr lang="ru-RU" dirty="0" smtClean="0"/>
              <a:t> -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міцне</a:t>
            </a:r>
            <a:r>
              <a:rPr lang="ru-RU" dirty="0" smtClean="0"/>
              <a:t> </a:t>
            </a:r>
            <a:r>
              <a:rPr lang="ru-RU" dirty="0" err="1" smtClean="0"/>
              <a:t>натуральне</a:t>
            </a:r>
            <a:r>
              <a:rPr lang="ru-RU" dirty="0" smtClean="0"/>
              <a:t> волокно. Тому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міцних</a:t>
            </a:r>
            <a:r>
              <a:rPr lang="ru-RU" dirty="0" smtClean="0"/>
              <a:t> ниток , тканин для </a:t>
            </a:r>
            <a:r>
              <a:rPr lang="ru-RU" dirty="0" err="1" smtClean="0"/>
              <a:t>вітрил</a:t>
            </a:r>
            <a:r>
              <a:rPr lang="ru-RU" dirty="0" smtClean="0"/>
              <a:t> , а </a:t>
            </a:r>
            <a:r>
              <a:rPr lang="ru-RU" dirty="0" err="1" smtClean="0"/>
              <a:t>зважаючи</a:t>
            </a:r>
            <a:r>
              <a:rPr lang="ru-RU" dirty="0" smtClean="0"/>
              <a:t> на </a:t>
            </a:r>
            <a:r>
              <a:rPr lang="ru-RU" dirty="0" err="1" smtClean="0"/>
              <a:t>хороші</a:t>
            </a:r>
            <a:r>
              <a:rPr lang="ru-RU" dirty="0" smtClean="0"/>
              <a:t> </a:t>
            </a:r>
            <a:r>
              <a:rPr lang="ru-RU" dirty="0" err="1" smtClean="0"/>
              <a:t>гігієнічних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лляні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білизни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4" name="Содержимое 4" descr="1144332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7525" y="2316163"/>
            <a:ext cx="3030538" cy="5437187"/>
          </a:xfrm>
          <a:prstGeom prst="rect">
            <a:avLst/>
          </a:prstGeo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</a:t>
            </a:r>
            <a:r>
              <a:rPr lang="ru-RU" dirty="0" err="1" smtClean="0"/>
              <a:t>Шовк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775191"/>
            <a:ext cx="5043494" cy="4625609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Шовк</a:t>
            </a:r>
            <a:r>
              <a:rPr lang="ru-RU" dirty="0" smtClean="0"/>
              <a:t>- </a:t>
            </a:r>
            <a:r>
              <a:rPr lang="ru-RU" dirty="0" smtClean="0"/>
              <a:t>натуральна </a:t>
            </a:r>
            <a:r>
              <a:rPr lang="ru-RU" dirty="0" err="1" smtClean="0"/>
              <a:t>текстильна</a:t>
            </a:r>
            <a:r>
              <a:rPr lang="ru-RU" dirty="0" smtClean="0"/>
              <a:t> нитка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; продукт,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залозами</a:t>
            </a:r>
            <a:r>
              <a:rPr lang="ru-RU" dirty="0" smtClean="0"/>
              <a:t> </a:t>
            </a:r>
            <a:r>
              <a:rPr lang="ru-RU" dirty="0" err="1" smtClean="0"/>
              <a:t>гусениць</a:t>
            </a:r>
            <a:r>
              <a:rPr lang="ru-RU" dirty="0" smtClean="0"/>
              <a:t> </a:t>
            </a:r>
            <a:r>
              <a:rPr lang="ru-RU" dirty="0" err="1" smtClean="0"/>
              <a:t>шовкопрядів</a:t>
            </a:r>
            <a:r>
              <a:rPr lang="ru-RU" dirty="0" smtClean="0"/>
              <a:t>. При </a:t>
            </a:r>
            <a:r>
              <a:rPr lang="ru-RU" dirty="0" err="1" smtClean="0"/>
              <a:t>спільній</a:t>
            </a:r>
            <a:r>
              <a:rPr lang="ru-RU" dirty="0" smtClean="0"/>
              <a:t> </a:t>
            </a:r>
            <a:r>
              <a:rPr lang="ru-RU" dirty="0" err="1" smtClean="0"/>
              <a:t>розмотуванні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коконів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шовк-сирець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кручений </a:t>
            </a:r>
            <a:r>
              <a:rPr lang="ru-RU" dirty="0" err="1" smtClean="0"/>
              <a:t>шовк</a:t>
            </a:r>
            <a:r>
              <a:rPr lang="ru-RU" dirty="0" smtClean="0"/>
              <a:t>, </a:t>
            </a:r>
            <a:r>
              <a:rPr lang="ru-RU" dirty="0" err="1" smtClean="0"/>
              <a:t>застосовуваний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тканин, трикотажу, </a:t>
            </a:r>
            <a:r>
              <a:rPr lang="ru-RU" dirty="0" err="1" smtClean="0"/>
              <a:t>швейних</a:t>
            </a:r>
            <a:r>
              <a:rPr lang="ru-RU" dirty="0" smtClean="0"/>
              <a:t> ниток.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переробляють</a:t>
            </a:r>
            <a:r>
              <a:rPr lang="ru-RU" dirty="0" smtClean="0"/>
              <a:t> в пряжу для </a:t>
            </a:r>
            <a:r>
              <a:rPr lang="ru-RU" dirty="0" err="1" smtClean="0"/>
              <a:t>технічних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тканин. За </a:t>
            </a:r>
            <a:r>
              <a:rPr lang="ru-RU" dirty="0" err="1" smtClean="0"/>
              <a:t>хімічним</a:t>
            </a:r>
            <a:r>
              <a:rPr lang="ru-RU" dirty="0" smtClean="0"/>
              <a:t> складом </a:t>
            </a:r>
            <a:r>
              <a:rPr lang="ru-RU" dirty="0" err="1" smtClean="0"/>
              <a:t>шовк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себе </a:t>
            </a:r>
            <a:r>
              <a:rPr lang="ru-RU" dirty="0" err="1" smtClean="0"/>
              <a:t>білкова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. </a:t>
            </a:r>
            <a:r>
              <a:rPr lang="ru-RU" dirty="0" err="1" smtClean="0"/>
              <a:t>М'які</a:t>
            </a:r>
            <a:r>
              <a:rPr lang="ru-RU" dirty="0" smtClean="0"/>
              <a:t>, </a:t>
            </a:r>
            <a:r>
              <a:rPr lang="ru-RU" dirty="0" err="1" smtClean="0"/>
              <a:t>блискучі</a:t>
            </a:r>
            <a:r>
              <a:rPr lang="ru-RU" dirty="0" smtClean="0"/>
              <a:t>, </a:t>
            </a:r>
            <a:r>
              <a:rPr lang="ru-RU" dirty="0" err="1" smtClean="0"/>
              <a:t>красиві</a:t>
            </a:r>
            <a:r>
              <a:rPr lang="ru-RU" dirty="0" smtClean="0"/>
              <a:t> на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виробу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шовку</a:t>
            </a:r>
            <a:r>
              <a:rPr lang="ru-RU" dirty="0" smtClean="0"/>
              <a:t> </a:t>
            </a:r>
            <a:r>
              <a:rPr lang="ru-RU" dirty="0" err="1" smtClean="0"/>
              <a:t>володіють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низькою</a:t>
            </a:r>
            <a:r>
              <a:rPr lang="ru-RU" dirty="0" smtClean="0"/>
              <a:t> </a:t>
            </a:r>
            <a:r>
              <a:rPr lang="ru-RU" dirty="0" err="1" smtClean="0"/>
              <a:t>зносостійкістю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собівартістю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6" descr="10010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214554"/>
            <a:ext cx="3638550" cy="5938837"/>
          </a:xfrm>
          <a:prstGeom prst="rect">
            <a:avLst/>
          </a:prstGeom>
        </p:spPr>
      </p:pic>
      <p:pic>
        <p:nvPicPr>
          <p:cNvPr id="5" name="Picture 6" descr="erlenmeyer_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smtClean="0"/>
              <a:t>волокна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Хімічні</a:t>
            </a:r>
            <a:r>
              <a:rPr lang="ru-RU" dirty="0" smtClean="0"/>
              <a:t> волокна </a:t>
            </a:r>
            <a:r>
              <a:rPr lang="ru-RU" dirty="0" err="1" smtClean="0"/>
              <a:t>отримують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(штучного волокна)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синтетичного волокна). </a:t>
            </a:r>
            <a:r>
              <a:rPr lang="ru-RU" dirty="0" err="1" smtClean="0"/>
              <a:t>Полімери</a:t>
            </a:r>
            <a:r>
              <a:rPr lang="ru-RU" dirty="0" smtClean="0"/>
              <a:t> (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полі</a:t>
            </a:r>
            <a:r>
              <a:rPr lang="ru-RU" dirty="0" smtClean="0"/>
              <a:t> ...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en-US" dirty="0" err="1" smtClean="0"/>
              <a:t>Meros</a:t>
            </a:r>
            <a:r>
              <a:rPr lang="en-US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, </a:t>
            </a:r>
            <a:r>
              <a:rPr lang="ru-RU" dirty="0" err="1" smtClean="0"/>
              <a:t>частина</a:t>
            </a:r>
            <a:r>
              <a:rPr lang="ru-RU" dirty="0" smtClean="0"/>
              <a:t>) , </a:t>
            </a:r>
            <a:r>
              <a:rPr lang="ru-RU" dirty="0" err="1" smtClean="0"/>
              <a:t>речовини</a:t>
            </a:r>
            <a:r>
              <a:rPr lang="ru-RU" dirty="0" smtClean="0"/>
              <a:t> ,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( </a:t>
            </a:r>
            <a:r>
              <a:rPr lang="ru-RU" dirty="0" err="1" smtClean="0"/>
              <a:t>макромолекули</a:t>
            </a:r>
            <a:r>
              <a:rPr lang="ru-RU" dirty="0" smtClean="0"/>
              <a:t> )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великого числа </a:t>
            </a:r>
            <a:r>
              <a:rPr lang="ru-RU" dirty="0" err="1" smtClean="0"/>
              <a:t>повторюваних</a:t>
            </a:r>
            <a:r>
              <a:rPr lang="ru-RU" dirty="0" smtClean="0"/>
              <a:t> ланок ; </a:t>
            </a:r>
            <a:r>
              <a:rPr lang="ru-RU" dirty="0" err="1" smtClean="0"/>
              <a:t>молекулярна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змінюватися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до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. За </a:t>
            </a:r>
            <a:r>
              <a:rPr lang="ru-RU" dirty="0" err="1" smtClean="0"/>
              <a:t>походженням</a:t>
            </a:r>
            <a:r>
              <a:rPr lang="ru-RU" dirty="0" smtClean="0"/>
              <a:t> </a:t>
            </a:r>
            <a:r>
              <a:rPr lang="ru-RU" dirty="0" err="1" smtClean="0"/>
              <a:t>полімери</a:t>
            </a:r>
            <a:r>
              <a:rPr lang="ru-RU" dirty="0" smtClean="0"/>
              <a:t> </a:t>
            </a:r>
            <a:r>
              <a:rPr lang="ru-RU" dirty="0" err="1" smtClean="0"/>
              <a:t>ділять</a:t>
            </a:r>
            <a:r>
              <a:rPr lang="ru-RU" dirty="0" smtClean="0"/>
              <a:t> на </a:t>
            </a:r>
            <a:r>
              <a:rPr lang="ru-RU" dirty="0" err="1" smtClean="0"/>
              <a:t>природні</a:t>
            </a:r>
            <a:r>
              <a:rPr lang="ru-RU" dirty="0" smtClean="0"/>
              <a:t> 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біополімери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білки</a:t>
            </a:r>
            <a:r>
              <a:rPr lang="ru-RU" dirty="0" smtClean="0"/>
              <a:t> , </a:t>
            </a:r>
            <a:r>
              <a:rPr lang="ru-RU" dirty="0" err="1" smtClean="0"/>
              <a:t>нуклеїнові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 , </a:t>
            </a:r>
            <a:r>
              <a:rPr lang="ru-RU" dirty="0" err="1" smtClean="0"/>
              <a:t>натуральний</a:t>
            </a:r>
            <a:r>
              <a:rPr lang="ru-RU" dirty="0" smtClean="0"/>
              <a:t> каучук)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( 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поліетилен</a:t>
            </a:r>
            <a:r>
              <a:rPr lang="ru-RU" dirty="0" smtClean="0"/>
              <a:t> , </a:t>
            </a:r>
            <a:r>
              <a:rPr lang="ru-RU" dirty="0" err="1" smtClean="0"/>
              <a:t>поліаміди</a:t>
            </a:r>
            <a:r>
              <a:rPr lang="ru-RU" dirty="0" smtClean="0"/>
              <a:t> , </a:t>
            </a:r>
            <a:r>
              <a:rPr lang="ru-RU" dirty="0" err="1" smtClean="0"/>
              <a:t>епоксидні</a:t>
            </a:r>
            <a:r>
              <a:rPr lang="ru-RU" dirty="0" smtClean="0"/>
              <a:t> смоли) , </a:t>
            </a:r>
            <a:r>
              <a:rPr lang="ru-RU" dirty="0" err="1" smtClean="0"/>
              <a:t>одержувані</a:t>
            </a:r>
            <a:r>
              <a:rPr lang="ru-RU" dirty="0" smtClean="0"/>
              <a:t> методами </a:t>
            </a:r>
            <a:r>
              <a:rPr lang="ru-RU" dirty="0" err="1" smtClean="0"/>
              <a:t>полімеризації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поліконденсації</a:t>
            </a:r>
            <a:r>
              <a:rPr lang="ru-RU" dirty="0" smtClean="0"/>
              <a:t> . За формою молекул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лінійні</a:t>
            </a:r>
            <a:r>
              <a:rPr lang="ru-RU" dirty="0" smtClean="0"/>
              <a:t> , </a:t>
            </a:r>
            <a:r>
              <a:rPr lang="ru-RU" dirty="0" err="1" smtClean="0"/>
              <a:t>розгалужені</a:t>
            </a:r>
            <a:r>
              <a:rPr lang="ru-RU" dirty="0" smtClean="0"/>
              <a:t> та </a:t>
            </a:r>
            <a:r>
              <a:rPr lang="ru-RU" dirty="0" err="1" smtClean="0"/>
              <a:t>сітчасті</a:t>
            </a:r>
            <a:r>
              <a:rPr lang="ru-RU" dirty="0" smtClean="0"/>
              <a:t> </a:t>
            </a:r>
            <a:r>
              <a:rPr lang="ru-RU" dirty="0" err="1" smtClean="0"/>
              <a:t>полімери</a:t>
            </a:r>
            <a:r>
              <a:rPr lang="ru-RU" dirty="0" smtClean="0"/>
              <a:t> , за природою </a:t>
            </a:r>
            <a:r>
              <a:rPr lang="ru-RU" dirty="0" err="1" smtClean="0"/>
              <a:t>органічні</a:t>
            </a:r>
            <a:r>
              <a:rPr lang="ru-RU" dirty="0" smtClean="0"/>
              <a:t> , </a:t>
            </a:r>
            <a:r>
              <a:rPr lang="ru-RU" dirty="0" err="1" smtClean="0"/>
              <a:t>елементоорганіческіе</a:t>
            </a:r>
            <a:r>
              <a:rPr lang="ru-RU" dirty="0" smtClean="0"/>
              <a:t> , </a:t>
            </a:r>
            <a:r>
              <a:rPr lang="ru-RU" dirty="0" err="1" smtClean="0"/>
              <a:t>неорганічні</a:t>
            </a:r>
            <a:r>
              <a:rPr lang="ru-RU" dirty="0" smtClean="0"/>
              <a:t> </a:t>
            </a:r>
            <a:r>
              <a:rPr lang="ru-RU" dirty="0" err="1" smtClean="0"/>
              <a:t>полімери</a:t>
            </a:r>
            <a:r>
              <a:rPr lang="ru-RU" dirty="0" smtClean="0"/>
              <a:t>. Для </a:t>
            </a:r>
            <a:r>
              <a:rPr lang="ru-RU" dirty="0" err="1" smtClean="0"/>
              <a:t>лінійних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розгалужених</a:t>
            </a:r>
            <a:r>
              <a:rPr lang="ru-RU" dirty="0" smtClean="0"/>
              <a:t> </a:t>
            </a:r>
            <a:r>
              <a:rPr lang="ru-RU" dirty="0" err="1" smtClean="0"/>
              <a:t>полімерів</a:t>
            </a:r>
            <a:r>
              <a:rPr lang="ru-RU" dirty="0" smtClean="0"/>
              <a:t> </a:t>
            </a:r>
            <a:r>
              <a:rPr lang="ru-RU" dirty="0" err="1" smtClean="0"/>
              <a:t>характерний</a:t>
            </a:r>
            <a:r>
              <a:rPr lang="ru-RU" dirty="0" smtClean="0"/>
              <a:t> комплекс </a:t>
            </a:r>
            <a:r>
              <a:rPr lang="ru-RU" dirty="0" err="1" smtClean="0"/>
              <a:t>специфічних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, 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утворювати</a:t>
            </a:r>
            <a:r>
              <a:rPr lang="ru-RU" dirty="0" smtClean="0"/>
              <a:t> </a:t>
            </a:r>
            <a:r>
              <a:rPr lang="ru-RU" dirty="0" err="1" smtClean="0"/>
              <a:t>анізотропні</a:t>
            </a:r>
            <a:r>
              <a:rPr lang="ru-RU" dirty="0" smtClean="0"/>
              <a:t> волокна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плівки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існувати</a:t>
            </a:r>
            <a:r>
              <a:rPr lang="ru-RU" dirty="0" smtClean="0"/>
              <a:t> у </a:t>
            </a:r>
            <a:r>
              <a:rPr lang="ru-RU" dirty="0" err="1" smtClean="0"/>
              <a:t>високоеластичном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. </a:t>
            </a:r>
            <a:r>
              <a:rPr lang="ru-RU" dirty="0" err="1" smtClean="0"/>
              <a:t>Полімери</a:t>
            </a:r>
            <a:r>
              <a:rPr lang="ru-RU" dirty="0" smtClean="0"/>
              <a:t> основа </a:t>
            </a:r>
            <a:r>
              <a:rPr lang="ru-RU" dirty="0" err="1" smtClean="0"/>
              <a:t>пластмас</a:t>
            </a:r>
            <a:r>
              <a:rPr lang="ru-RU" dirty="0" smtClean="0"/>
              <a:t> , </a:t>
            </a:r>
            <a:r>
              <a:rPr lang="ru-RU" dirty="0" err="1" smtClean="0"/>
              <a:t>хімічних</a:t>
            </a:r>
            <a:r>
              <a:rPr lang="ru-RU" dirty="0" smtClean="0"/>
              <a:t> волокон , </a:t>
            </a:r>
            <a:r>
              <a:rPr lang="ru-RU" dirty="0" err="1" smtClean="0"/>
              <a:t>гуми</a:t>
            </a:r>
            <a:r>
              <a:rPr lang="ru-RU" dirty="0" smtClean="0"/>
              <a:t> , </a:t>
            </a:r>
            <a:r>
              <a:rPr lang="ru-RU" dirty="0" err="1" smtClean="0"/>
              <a:t>лакофарбових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, </a:t>
            </a:r>
            <a:r>
              <a:rPr lang="ru-RU" dirty="0" err="1" smtClean="0"/>
              <a:t>клеїв</a:t>
            </a:r>
            <a:r>
              <a:rPr lang="ru-RU" dirty="0" smtClean="0"/>
              <a:t> , </a:t>
            </a:r>
            <a:r>
              <a:rPr lang="ru-RU" dirty="0" err="1" smtClean="0"/>
              <a:t>іонітів</a:t>
            </a:r>
            <a:r>
              <a:rPr lang="ru-RU" dirty="0" smtClean="0"/>
              <a:t> . З </a:t>
            </a:r>
            <a:r>
              <a:rPr lang="ru-RU" dirty="0" err="1" smtClean="0"/>
              <a:t>біополімерів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endParaRPr lang="ru-RU" dirty="0"/>
          </a:p>
        </p:txBody>
      </p:sp>
      <p:pic>
        <p:nvPicPr>
          <p:cNvPr id="4" name="Picture 6" descr="erlenmeyer_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033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</TotalTime>
  <Words>1444</Words>
  <PresentationFormat>Экран (4:3)</PresentationFormat>
  <Paragraphs>45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Модульная</vt:lpstr>
      <vt:lpstr>                       Волокна</vt:lpstr>
      <vt:lpstr>                            Вступ</vt:lpstr>
      <vt:lpstr>                           Зміст</vt:lpstr>
      <vt:lpstr>               Природні волокні</vt:lpstr>
      <vt:lpstr>                        Хлопок</vt:lpstr>
      <vt:lpstr>                          Шерсть</vt:lpstr>
      <vt:lpstr>                          ЛЬОН</vt:lpstr>
      <vt:lpstr>                          Шовк</vt:lpstr>
      <vt:lpstr>                      Хімічні волокна</vt:lpstr>
      <vt:lpstr>Слайд 10</vt:lpstr>
      <vt:lpstr>              Віскозного волокна</vt:lpstr>
      <vt:lpstr>               Ацетатні волокна</vt:lpstr>
      <vt:lpstr>             Поліамідне волокно</vt:lpstr>
      <vt:lpstr>          Поліефірне волокно</vt:lpstr>
      <vt:lpstr>            Додаткові матеріали</vt:lpstr>
      <vt:lpstr>                       Шерсть</vt:lpstr>
      <vt:lpstr>             Шолк натуральний</vt:lpstr>
      <vt:lpstr>                           Бавовна</vt:lpstr>
      <vt:lpstr>                             Льон</vt:lpstr>
      <vt:lpstr>              Віскозного волокна</vt:lpstr>
      <vt:lpstr>             Ацетатное волокно</vt:lpstr>
      <vt:lpstr>                         Капрон</vt:lpstr>
      <vt:lpstr>                         Хлорин</vt:lpstr>
      <vt:lpstr>                             Лавсан</vt:lpstr>
      <vt:lpstr>                         Нітрон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Волокна</dc:title>
  <dc:creator>Viktor</dc:creator>
  <cp:lastModifiedBy>Viktor</cp:lastModifiedBy>
  <cp:revision>3</cp:revision>
  <dcterms:created xsi:type="dcterms:W3CDTF">2014-01-27T16:08:05Z</dcterms:created>
  <dcterms:modified xsi:type="dcterms:W3CDTF">2014-01-27T16:36:32Z</dcterms:modified>
</cp:coreProperties>
</file>