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96"/>
  </p:notesMasterIdLst>
  <p:sldIdLst>
    <p:sldId id="375" r:id="rId2"/>
    <p:sldId id="271" r:id="rId3"/>
    <p:sldId id="373" r:id="rId4"/>
    <p:sldId id="258" r:id="rId5"/>
    <p:sldId id="25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1" r:id="rId17"/>
    <p:sldId id="260" r:id="rId18"/>
    <p:sldId id="262" r:id="rId19"/>
    <p:sldId id="26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268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2" r:id="rId94"/>
    <p:sldId id="374" r:id="rId9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6107E-2063-49BE-A59F-8785B349E58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B164-9DCA-4399-A369-D386DE6E83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8175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EF8359-CABF-4D5C-97B3-F69FD61A3026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F3FA3F-3E56-4694-ACB5-5CC0B45800B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96%D0%BC%D1%96%D1%87%D0%BD%D0%B0_%D1%81%D0%BF%D0%BE%D0%BB%D1%83%D0%BA%D0%B0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E%D0%BD%D0%BE%D0%BC%D0%B5%D1%80" TargetMode="External"/><Relationship Id="rId5" Type="http://schemas.openxmlformats.org/officeDocument/2006/relationships/hyperlink" Target="http://uk.wikipedia.org/wiki/%D0%9B%D0%B0%D0%BD%D1%86%D1%8E%D0%B3" TargetMode="External"/><Relationship Id="rId4" Type="http://schemas.openxmlformats.org/officeDocument/2006/relationships/hyperlink" Target="http://uk.wikipedia.org/wiki/%D0%9C%D0%BE%D0%BB%D0%B5%D0%BA%D1%83%D0%BB%D0%B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357298"/>
            <a:ext cx="8858312" cy="4143404"/>
          </a:xfrm>
        </p:spPr>
        <p:txBody>
          <a:bodyPr/>
          <a:lstStyle/>
          <a:p>
            <a:pPr algn="ctr"/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err="1" smtClean="0"/>
              <a:t>“Поняття</a:t>
            </a:r>
            <a:r>
              <a:rPr lang="uk-UA" dirty="0" smtClean="0"/>
              <a:t> про полімери на прикладі </a:t>
            </a:r>
            <a:r>
              <a:rPr lang="uk-UA" dirty="0" err="1" smtClean="0"/>
              <a:t>поліетилену”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ANd9GcR_7TbRNMn1oiaPN_e5TT0qyTT49VRFMT01Rt-d9Ok3Mrfd2x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449513"/>
            <a:ext cx="712946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44" y="271463"/>
            <a:ext cx="8966231" cy="45259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Ряд полімерів було отримано ще в першій половині Х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ст. Проте хіміки тоді намагалися пригнітити полімеризацію і поліконденсацію, які призводили до “осмолення” продуктів основної хімічної реакції, тобто до утворення полімерів.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48" y="285728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Перші згадки про синтетичні полімери відносяться у часі до 1838 р. (полівінілхлорид) і 1839р. (полістирол).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rc_mi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43561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termofleksgranu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41783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8596" y="5805488"/>
            <a:ext cx="349411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полівінілхлорид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867400" y="5805488"/>
            <a:ext cx="2079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полістирол</a:t>
            </a: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750" y="404813"/>
            <a:ext cx="8229600" cy="45259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Хімія полімерів виникла тільки зі створенням О. М. Бутлеровим теорії хімічної будови.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12" descr="http://www.rulex.ru/portret/31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6004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nit.ssau.ru/organics/chem6/pic/hm2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06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1472" y="6396335"/>
            <a:ext cx="3063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О. М. Бутлеров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http://t0.gstatic.com/images?q=tbn:ANd9GcR3U1vL5CUJBpBfsfpMflzrbG32DOuUnboEHcof4KudWCUtlS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00306"/>
            <a:ext cx="19061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http://img1.liveinternet.ru/images/attach/c/1/62/713/62713358_will_til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73482"/>
            <a:ext cx="2286016" cy="25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http://t2.gstatic.com/images?q=tbn:ANd9GcRU5UZCs2cHP7j8lpLdx39Nz38VQZ_fnKpNjpK4i0dDlG7auDr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2044988" cy="26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188913"/>
            <a:ext cx="9131331" cy="45259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Розвиток науки про полімери продовжився завдяки інтенсивним пошукам способів синтезу каучуку, які здійснили найвидатніші вчені багатьох країн: Г. Бушарда, У. Тілден, До Гаррієс, І. Л. Кондаков, С. В. Лебедєв тощо)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9" descr="http://naiz1.pp.net.ua/_pu/0/91320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12" y="257174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http://upload.wikimedia.org/wikipedia/commons/e/ea/Sergey_Lebed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78294"/>
            <a:ext cx="1857388" cy="2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5720" y="5000636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Г. </a:t>
            </a:r>
            <a:r>
              <a:rPr lang="uk-UA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Бушарда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00298" y="3857628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У. </a:t>
            </a:r>
            <a:r>
              <a:rPr lang="uk-UA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Тілден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29124" y="5072074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 </a:t>
            </a:r>
            <a:r>
              <a:rPr lang="uk-UA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Гаррієс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00760" y="3929066"/>
            <a:ext cx="1449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С. В. Лебедєв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956550" y="5286388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І. Л. </a:t>
            </a:r>
            <a:r>
              <a:rPr lang="uk-UA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Кондаков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5" descr="http://t2.gstatic.com/images?q=tbn:ANd9GcSRf89PsoNEFATpD63TK4XUbFluVtakP1heG8zNc35Dia-45by5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852738"/>
            <a:ext cx="25209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4" descr="File:Nylon 6 and Nylon 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24175"/>
            <a:ext cx="41767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76375" y="6092825"/>
            <a:ext cx="2008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І. Корозерс</a:t>
            </a:r>
            <a:endParaRPr 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03800" y="5589588"/>
            <a:ext cx="288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Поліконденсація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0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30-х роках було доведено існування вільного радикального зв'язку й іонного механізму полімеризації. Велика роль у формуванні уявлень про реакції поліконденсації відводиться роботам І. Корозерса.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http://t1.gstatic.com/images?q=tbn:ANd9GcQllJQIVBFQGjA2yRZ_s64wens91lsnAYQoUKxtRgVT5TmqO5_H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40322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ANd9GcSpUHcxAd24o0CiBlqHNWZQWRoxJPYqaMizntlxNeR-iXxoo70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3348037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03350" y="6400800"/>
            <a:ext cx="215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Г. </a:t>
            </a:r>
            <a:r>
              <a:rPr lang="uk-UA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Штаудінгер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87900" y="6461125"/>
            <a:ext cx="369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Молекулярний склад полімерів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214290"/>
            <a:ext cx="8229600" cy="45259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Автором принципово нового уявлення про полімери як про речовини, що складаються з макромолекул, часточок надзвичайно великої молекулярної маси, був Г. Штаудінгер. Перемога ідей цього вченого примусила науковий світ розглядати полімери як якісно новий об'єкт дослідження хімії і фізики.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-163169" y="1820071"/>
                <a:ext cx="932452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sz="8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8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8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8800" b="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8800" b="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8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8800" b="0" i="1" smtClean="0">
                        <a:latin typeface="Cambria Math"/>
                      </a:rPr>
                      <m:t>(−</m:t>
                    </m:r>
                    <m:sSub>
                      <m:sSubPr>
                        <m:ctrlPr>
                          <a:rPr lang="en-US" sz="8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en-US" sz="8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8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en-US" sz="8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800" dirty="0" smtClean="0"/>
                  <a:t>-)</a:t>
                </a:r>
                <a:r>
                  <a:rPr lang="en-US" sz="8800" b="0" dirty="0" smtClean="0"/>
                  <a:t/>
                </a:r>
                <a14:m>
                  <m:oMath xmlns:m="http://schemas.openxmlformats.org/officeDocument/2006/math">
                    <m:r>
                      <a:rPr lang="en-US" sz="8800" b="0" i="1" smtClean="0">
                        <a:latin typeface="Cambria Math"/>
                      </a:rPr>
                      <m:t>𝑛</m:t>
                    </m:r>
                  </m:oMath>
                </a14:m>
                <a:endParaRPr lang="uk-UA" sz="8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169" y="1820071"/>
                <a:ext cx="9324528" cy="280076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71538" y="21429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Будова молекули поліетилену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лиэтилен\polyethyl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63" y="1628800"/>
            <a:ext cx="9158963" cy="33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7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err="1" smtClean="0">
                <a:solidFill>
                  <a:srgbClr val="FF0000"/>
                </a:solidFill>
              </a:rPr>
              <a:t>Мономери-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/>
              <a:t>це вихідні низькомолекулярні речовини.</a:t>
            </a:r>
          </a:p>
          <a:p>
            <a:r>
              <a:rPr lang="uk-UA" sz="2800" b="1" u="sng" dirty="0" err="1" smtClean="0">
                <a:solidFill>
                  <a:srgbClr val="FF0000"/>
                </a:solidFill>
              </a:rPr>
              <a:t>Полімери-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/>
              <a:t>високомолекулярні сполуки,макромолекули яких складаються з великої кількості структурних ланок, що послідовно сполучені між собою хімічними зв’язками.</a:t>
            </a:r>
          </a:p>
          <a:p>
            <a:r>
              <a:rPr lang="uk-UA" sz="2800" b="1" u="sng" dirty="0">
                <a:solidFill>
                  <a:srgbClr val="FF0000"/>
                </a:solidFill>
              </a:rPr>
              <a:t>Ступінь </a:t>
            </a:r>
            <a:r>
              <a:rPr lang="uk-UA" sz="2800" b="1" u="sng" dirty="0" err="1" smtClean="0">
                <a:solidFill>
                  <a:srgbClr val="FF0000"/>
                </a:solidFill>
              </a:rPr>
              <a:t>полімеризації-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/>
              <a:t>це число </a:t>
            </a:r>
            <a:r>
              <a:rPr lang="en-US" sz="2800" dirty="0"/>
              <a:t>n</a:t>
            </a:r>
            <a:r>
              <a:rPr lang="ru-RU" sz="2800" dirty="0"/>
              <a:t> у формулы </a:t>
            </a:r>
            <a:r>
              <a:rPr lang="uk-UA" sz="2800" dirty="0"/>
              <a:t>полімеру</a:t>
            </a:r>
            <a:r>
              <a:rPr lang="ru-RU" sz="2800" dirty="0"/>
              <a:t>, </a:t>
            </a:r>
            <a:r>
              <a:rPr lang="uk-UA" sz="2800" dirty="0"/>
              <a:t>що</a:t>
            </a:r>
            <a:r>
              <a:rPr lang="ru-RU" sz="2800" dirty="0"/>
              <a:t> показу</a:t>
            </a:r>
            <a:r>
              <a:rPr lang="uk-UA" sz="2800" dirty="0"/>
              <a:t>є, скільки </a:t>
            </a:r>
            <a:r>
              <a:rPr lang="ru-RU" sz="2800" dirty="0" err="1"/>
              <a:t>мономерних</a:t>
            </a:r>
            <a:r>
              <a:rPr lang="ru-RU" sz="2800" dirty="0"/>
              <a:t> ланок </a:t>
            </a:r>
            <a:r>
              <a:rPr lang="uk-UA" sz="2800" dirty="0"/>
              <a:t>с</a:t>
            </a:r>
            <a:r>
              <a:rPr lang="ru-RU" sz="2800" dirty="0" err="1"/>
              <a:t>получа</a:t>
            </a:r>
            <a:r>
              <a:rPr lang="uk-UA" sz="2800" dirty="0"/>
              <a:t>є</a:t>
            </a:r>
            <a:r>
              <a:rPr lang="ru-RU" sz="2800" dirty="0"/>
              <a:t>т</a:t>
            </a:r>
            <a:r>
              <a:rPr lang="uk-UA" sz="2800" dirty="0"/>
              <a:t>ь</a:t>
            </a:r>
            <a:r>
              <a:rPr lang="ru-RU" sz="2800" dirty="0" err="1"/>
              <a:t>ся</a:t>
            </a:r>
            <a:r>
              <a:rPr lang="ru-RU" sz="2800" dirty="0"/>
              <a:t>.</a:t>
            </a:r>
            <a:endParaRPr lang="uk-UA" sz="2800" dirty="0"/>
          </a:p>
          <a:p>
            <a:r>
              <a:rPr lang="uk-UA" sz="2800" b="1" u="sng" dirty="0">
                <a:solidFill>
                  <a:srgbClr val="FF0000"/>
                </a:solidFill>
              </a:rPr>
              <a:t>Структурна ланка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/>
              <a:t>- це група атомів, що повторюються і становлять основу хімічної будови полімерного ланцюга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2159372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FF0000"/>
                </a:solidFill>
              </a:rPr>
              <a:t>Реакція полімеризації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/>
              <a:t>- процес послідовного сполучення вихідних речовин в 1 макромолекулу.</a:t>
            </a:r>
          </a:p>
          <a:p>
            <a:r>
              <a:rPr lang="uk-UA" sz="2800" b="1" u="sng" dirty="0">
                <a:solidFill>
                  <a:srgbClr val="FF0000"/>
                </a:solidFill>
              </a:rPr>
              <a:t>Поліконденсація</a:t>
            </a:r>
            <a:r>
              <a:rPr lang="uk-UA" sz="2800" dirty="0"/>
              <a:t> – процес утворення високомолекулярних сполук унаслідок взаємодії функціональних груп молекул мономерів.</a:t>
            </a:r>
          </a:p>
          <a:p>
            <a:r>
              <a:rPr lang="uk-UA" sz="2800" b="1" u="sng" dirty="0" err="1">
                <a:solidFill>
                  <a:srgbClr val="FF0000"/>
                </a:solidFill>
              </a:rPr>
              <a:t>Термопластичність</a:t>
            </a:r>
            <a:r>
              <a:rPr lang="uk-UA" sz="2800" b="1" u="sng" dirty="0"/>
              <a:t> -</a:t>
            </a:r>
            <a:r>
              <a:rPr lang="uk-UA" sz="2800" dirty="0"/>
              <a:t>  термопластичні пластмаси можна багаторазово розм’якшувати нагріванням і робити вироби різної форми.</a:t>
            </a:r>
          </a:p>
          <a:p>
            <a:r>
              <a:rPr lang="uk-UA" sz="2800" b="1" u="sng" dirty="0" err="1">
                <a:solidFill>
                  <a:srgbClr val="FF0000"/>
                </a:solidFill>
              </a:rPr>
              <a:t>Термореактивність</a:t>
            </a:r>
            <a:r>
              <a:rPr lang="uk-UA" sz="2800" b="1" dirty="0"/>
              <a:t> </a:t>
            </a:r>
            <a:r>
              <a:rPr lang="uk-UA" sz="2800" dirty="0"/>
              <a:t>– термоактивні пластмаси після затвердінням виробу не підлягають повторному розплавленню чи повторній переробці.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535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6"/>
            <a:ext cx="9144000" cy="68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0100" y="1428736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C00000"/>
                </a:solidFill>
              </a:rPr>
              <a:t>Тема уроку:</a:t>
            </a:r>
          </a:p>
          <a:p>
            <a:pPr algn="ctr"/>
            <a:endParaRPr lang="ru-RU" sz="5400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u="sng" dirty="0" err="1" smtClean="0"/>
              <a:t>Поняття</a:t>
            </a:r>
            <a:r>
              <a:rPr lang="ru-RU" sz="4400" u="sng" dirty="0" smtClean="0"/>
              <a:t> про пол</a:t>
            </a:r>
            <a:r>
              <a:rPr lang="uk-UA" sz="4400" u="sng" dirty="0" err="1" smtClean="0"/>
              <a:t>імери</a:t>
            </a:r>
            <a:r>
              <a:rPr lang="uk-UA" sz="4400" u="sng" dirty="0" smtClean="0"/>
              <a:t> на прикладі поліетилену. Використання поліетилену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global.ru/images/slider-images/main-polymers/bw-pe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414908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4214818"/>
            <a:ext cx="6933288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Застосування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endParaRPr lang="ru-RU" sz="4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використання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поліетилену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господарстві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gorodidom.ru/wp-content/uploads/2012/02/pet_plen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112568" cy="4124139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148064" y="188640"/>
            <a:ext cx="3995936" cy="49411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Сьогодні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говоритити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щонайменше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чотири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напрямки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полімерних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сільському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господарстві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І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світовій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практиці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перше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714884"/>
            <a:ext cx="82809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належить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плівкам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Завдяки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застосуванню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мульчируючої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плівки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на полях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врожайність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деяких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культур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підвищується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до 30%, 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терміни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дозрівання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прискорюються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на 10-14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днів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a.all.biz/img/ua/catalog/3709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5565138" cy="432048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0"/>
            <a:ext cx="8136904" cy="23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Укриття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плівкою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сінажу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силосу,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грубих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кормів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забезпечує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їхнє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краще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збереження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несприятливих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погодніх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умовах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Але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головна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область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500306"/>
            <a:ext cx="3286148" cy="41434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плівкових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полімерних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матеріалів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у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сільському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господарстві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-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будівництво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й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експлуатація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плівкових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теплиць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.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krainemade.com/_product/11/10875/full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11193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err="1" smtClean="0">
                <a:solidFill>
                  <a:schemeClr val="accent1">
                    <a:lumMod val="50000"/>
                  </a:schemeClr>
                </a:solidFill>
              </a:rPr>
              <a:t>Поліетилен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4400" b="1" u="sng" dirty="0" err="1" smtClean="0">
                <a:solidFill>
                  <a:schemeClr val="accent1">
                    <a:lumMod val="50000"/>
                  </a:schemeClr>
                </a:solidFill>
              </a:rPr>
              <a:t>сільскому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u="sng" dirty="0" err="1" smtClean="0">
                <a:solidFill>
                  <a:schemeClr val="accent1">
                    <a:lumMod val="50000"/>
                  </a:schemeClr>
                </a:solidFill>
              </a:rPr>
              <a:t>господарстві</a:t>
            </a:r>
            <a:endParaRPr lang="ru-RU" sz="4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60032" y="764704"/>
            <a:ext cx="428396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корисного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поліетилен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приніс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молочні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ферми. З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нього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виготовляється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тара:банки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бочки,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бідони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всілякі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пристосування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апарати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наприклад,доїльні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пристосування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автоматичної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подачі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зерна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годівниці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птахофермах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Труби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поліетилену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виявилися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краще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при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перекачуванні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молока.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Вданий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час на великих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молочних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фермах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використовуються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металеві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труби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знержавіючої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сталі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кращих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сортів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алюмінію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 Але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це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дорого.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85728"/>
            <a:ext cx="9144000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</a:t>
            </a:r>
            <a:r>
              <a:rPr kumimoji="0" lang="ru-RU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</a:t>
            </a:r>
            <a:r>
              <a:rPr kumimoji="0" lang="ru-RU" sz="54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господарстві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4" descr="29992010-08-0574626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5111750" cy="3960440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395536" y="1412776"/>
            <a:ext cx="8748464" cy="4691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Поліетилен і йогосополімери знаходять застосування в будівельній техніці, машинобудуванні,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автомобілебудуванні,                   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суднобудуванні та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інших галузях. Досить        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ефективно застосування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в  будівництві для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виготовлення труб і             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санітарно-технічних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виробів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t1.gstatic.com/images?q=tbn:ANd9GcSQsmJ-D5soFBkcofawdsEi2CW3psDUbaqpLiq2J361CL47lpfu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</p:spPr>
      </p:pic>
      <p:pic>
        <p:nvPicPr>
          <p:cNvPr id="5" name="Picture 6" descr="http://www.aegis.ru/promo_img/tovar/09062011_190428100836%20%20%208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1872208" cy="3645024"/>
          </a:xfrm>
          <a:prstGeom prst="rect">
            <a:avLst/>
          </a:prstGeom>
          <a:noFill/>
        </p:spPr>
      </p:pic>
      <p:pic>
        <p:nvPicPr>
          <p:cNvPr id="4" name="Picture 2" descr="http://board.salle.com.ua/i/5107/51078/267196_2010111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3624"/>
            <a:ext cx="3974119" cy="3384376"/>
          </a:xfrm>
          <a:prstGeom prst="rect">
            <a:avLst/>
          </a:prstGeom>
          <a:noFill/>
        </p:spPr>
      </p:pic>
      <p:sp>
        <p:nvSpPr>
          <p:cNvPr id="2" name="Текст 8"/>
          <p:cNvSpPr txBox="1">
            <a:spLocks/>
          </p:cNvSpPr>
          <p:nvPr/>
        </p:nvSpPr>
        <p:spPr>
          <a:xfrm>
            <a:off x="251520" y="980728"/>
            <a:ext cx="8435280" cy="16338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поліетилену можуть бути виготовлені предмети домашнього вжитку, предмети санітарії та догляду захворими, що вимагають стерилізації, іграшки, каблуки дамських туфель, ручки ножів,вилок, щіток, судини з подвійними стінками для гарячих і холодних напоїв,різна кухонне начиння - тази, відра, глечики, кошики для білизни і овочів іін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0" y="0"/>
            <a:ext cx="9358346" cy="9014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</a:t>
            </a:r>
            <a:r>
              <a:rPr kumimoji="0" lang="ru-RU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господарстві</a:t>
            </a:r>
            <a:endParaRPr kumimoji="0" lang="ru-RU" sz="54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shkarapuz.ru/sites/default/files/imagecache/product/1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2520280" cy="2520280"/>
          </a:xfrm>
          <a:prstGeom prst="rect">
            <a:avLst/>
          </a:prstGeom>
          <a:noFill/>
        </p:spPr>
      </p:pic>
      <p:pic>
        <p:nvPicPr>
          <p:cNvPr id="3" name="Picture 8" descr="http://theroom.ru/upload/articles/8/830/thumb/main_page_72516ea6c4dac06ed121e9cb9834ddf1_dc_300611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3043973" cy="2376264"/>
          </a:xfrm>
          <a:prstGeom prst="rect">
            <a:avLst/>
          </a:prstGeom>
          <a:noFill/>
        </p:spPr>
      </p:pic>
      <p:pic>
        <p:nvPicPr>
          <p:cNvPr id="4" name="Picture 6" descr="http://t1.gstatic.com/images?q=tbn:ANd9GcQgrIpgNVDxmkL4J-Kxz7Dah-1HzUKa882nkndVHGEL45rhgHE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2006724" cy="2952328"/>
          </a:xfrm>
          <a:prstGeom prst="rect">
            <a:avLst/>
          </a:prstGeom>
          <a:noFill/>
        </p:spPr>
      </p:pic>
      <p:pic>
        <p:nvPicPr>
          <p:cNvPr id="5" name="Picture 10" descr="http://formul.ru/_CATALOG_FILES/prods/198/198140/Knijnyiy%20shkaf%20Bonaldo%20%20Babel--198140-babel.84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952328" cy="2934720"/>
          </a:xfrm>
          <a:prstGeom prst="rect">
            <a:avLst/>
          </a:prstGeom>
          <a:noFill/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9358346" cy="9014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</a:t>
            </a:r>
            <a:r>
              <a:rPr kumimoji="0" lang="ru-RU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господарстві</a:t>
            </a:r>
            <a:endParaRPr kumimoji="0" lang="ru-RU" sz="54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142200" y="1000108"/>
            <a:ext cx="5001800" cy="56692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поліетилену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можна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виготовляти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пакувальну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тару для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харчової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парфумерної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фармацевтичної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промисловості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бутлі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флакони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тюбики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контейнери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Поліетилен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придатний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длявиготовлення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труб,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фітингів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іншої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арматури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Поєднання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красивого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зовнішнього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вигляду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міцності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легкості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робить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поліетилен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виготовлення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меблів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секційних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універсальних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полиць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книжкових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шаф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цельноформованнимі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стільців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крісел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428396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4600" b="1" i="0" u="sng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 в господарстві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mirupakplus.ru/pics/articles/foto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19256" cy="3240360"/>
          </a:xfrm>
          <a:prstGeom prst="rect">
            <a:avLst/>
          </a:prstGeom>
          <a:noFill/>
        </p:spPr>
      </p:pic>
      <p:pic>
        <p:nvPicPr>
          <p:cNvPr id="4" name="Picture 4" descr="http://ua.all.biz/img/ua/catalog/13159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715" y="3284984"/>
            <a:ext cx="4246286" cy="338437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1600200"/>
            <a:ext cx="5004048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Щодня ми використовуємо поліетиленові пакети, вже майже не помічаючи їх присутності. Ми не звертаємо наних уваги, і тільки тоді, коли одного разу не виявляємо під рукою, згадуємо, як вони необхідні. Для походу в магазин беремо найміцніший  або об'ємний пакет, в гості - красивий, на виставку - презентабельний. Використання пакетів тісно пов'язане із зростанням побутової культури. Чим вище її рівень, тим більше ми думаємо про те, у що загорнути, як не забруднитися і ненасмітити, тим самим, збільшуючи споживання впакування.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 rot="20942220">
            <a:off x="273490" y="302138"/>
            <a:ext cx="5760640" cy="3429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Взагалі сфера застосування  поліетилену надзвичайно широка. Він використовується в самих різних галузях промисловості, сільського господарства, і в побуті.  Поліетилен - один з найдешевших полімерів і у світовому виробництві полімерних пластиків займає перше місце. Поліетилени  міцно вкоренилися і на виробництві, і в сфері реклами, і в побуті.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www.waste.ru/modules/section/images/article/plastic-image001.gif"/>
          <p:cNvPicPr>
            <a:picLocks noChangeAspect="1" noChangeArrowheads="1"/>
          </p:cNvPicPr>
          <p:nvPr/>
        </p:nvPicPr>
        <p:blipFill>
          <a:blip r:embed="rId2" cstate="print"/>
          <a:srcRect l="5448" t="5556" r="5213"/>
          <a:stretch>
            <a:fillRect/>
          </a:stretch>
        </p:blipFill>
        <p:spPr bwMode="auto">
          <a:xfrm rot="20868471">
            <a:off x="2721303" y="2984402"/>
            <a:ext cx="5376022" cy="33436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928802"/>
            <a:ext cx="8458200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6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ПОЛІМЕРИ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6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uk-UA" sz="6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сільському господарстві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399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2152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Дев</a:t>
            </a:r>
            <a:r>
              <a:rPr lang="uk-UA" sz="5400" dirty="0" smtClean="0">
                <a:solidFill>
                  <a:srgbClr val="C00000"/>
                </a:solidFill>
              </a:rPr>
              <a:t>із</a:t>
            </a:r>
            <a:r>
              <a:rPr lang="ru-RU" sz="54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uk-UA" sz="5400" dirty="0" smtClean="0">
              <a:solidFill>
                <a:srgbClr val="C00000"/>
              </a:solidFill>
            </a:endParaRPr>
          </a:p>
          <a:p>
            <a:pPr algn="ctr"/>
            <a:r>
              <a:rPr lang="uk-UA" sz="4000" dirty="0" smtClean="0"/>
              <a:t>Вважай нещасним той день, або той час, у який ти не засвоїв нічого нового і нічого не додав до своєї освіти </a:t>
            </a:r>
          </a:p>
          <a:p>
            <a:pPr algn="ctr"/>
            <a:endParaRPr lang="uk-UA" sz="4000" dirty="0" smtClean="0"/>
          </a:p>
          <a:p>
            <a:pPr algn="r"/>
            <a:r>
              <a:rPr lang="uk-UA" sz="4000" dirty="0" smtClean="0"/>
              <a:t>Я.</a:t>
            </a:r>
            <a:r>
              <a:rPr lang="uk-UA" sz="4000" dirty="0" err="1" smtClean="0"/>
              <a:t>Коменський</a:t>
            </a:r>
            <a:r>
              <a:rPr lang="uk-UA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полімери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645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3500462" cy="342902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38582" y="1571612"/>
            <a:ext cx="5205418" cy="494667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Полімер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природні та штучні 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Хімічна сполука"/>
              </a:rPr>
              <a:t>сполуки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Молекула"/>
              </a:rPr>
              <a:t>молекули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яких складаються з великого числа повторюваних однакових або різних за будовою атомних угруповань, з'єднаних між собою хімічними або координаційними зв'язками в довгі лінійні або розгалужені 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Ланцюг"/>
              </a:rPr>
              <a:t>ланцюги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Структурні одиниці, з яких складаються полімери називаються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Мономер"/>
              </a:rPr>
              <a:t>мономерами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Використання у сільському господарстві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vie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786610" cy="5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поліетиленова плівка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у вітчизняній і у світовій практиці перше місце належить плівкам. Завдяки застосуванню мульчируючої перфорованої плівки на полях врожайність деяких культур підвищується до 30%, а терміни дозрівання прискорюються на 10-14 днів.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670915_364444_1324720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00438"/>
            <a:ext cx="4645653" cy="287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Поліетиленова плівка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 поліетиленової плівки для гідроізоляції створюваних водоймищ забезпечує істотне зниження утрат вологи, що запасається. Укриття плівкою сінажу, силосу, грубих кормів забезпечує їхню кращу схоронність навіть у несприятливих погодних умовах. Але головна область використання плівкових полімерних матеріалів у сільському господарстві - будівництво й експлуатація плівкових теплиць.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Поліетиленова плівка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Поліетиленові плівки відрізняються кращою світлопроникністю, кращими властивостями міцності, але гіршої погодостійкості і порівняно високими тепловтратами. Вони можуть справно служити лише 1-2 сезону.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plenka-polietilenov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857628"/>
            <a:ext cx="46958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14290"/>
            <a:ext cx="8705880" cy="7858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Труби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280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256"/>
            <a:ext cx="3386145" cy="2341039"/>
          </a:xfrm>
          <a:prstGeom prst="rect">
            <a:avLst/>
          </a:prstGeom>
        </p:spPr>
      </p:pic>
      <p:pic>
        <p:nvPicPr>
          <p:cNvPr id="4" name="Рисунок 3" descr="14696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3857632" cy="253960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357298"/>
            <a:ext cx="8686800" cy="47942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Інша область широкого застосування полімерних матеріалів у сільському господарстві - меліорація. Отут і різноманітні форми труб і шлангів для поливу, особливо для самого прогресивних у даний час краплинного зрошення; отут і перфоровані пластмасові труби для дренажу.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труби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142985"/>
            <a:ext cx="8686800" cy="25717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uk-UA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Цікаво відзначити, що термін служби пластмасових труб у системах дренажу, у республіках Прибалтики в 3-4 рази довше, ніж відповідних керамічних труб.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4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786190"/>
            <a:ext cx="4219585" cy="288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Вівці в синтетичних шубах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Вівця, як відомо, тваринна нерозумна. Знає адже, що вовна потрібна хазяїну чистої а все-таки те в пилу виваляється, те, продираючи по шмат там, колючок на себе начіплює. Мити і чистити овечу вовну після стрижки - процес складний і трудомісткий.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овца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8462">
            <a:off x="5276447" y="3531213"/>
            <a:ext cx="31750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Вівці в синтетичних шубах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3"/>
            <a:ext cx="8686800" cy="5018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Щоб спростити його, щоб захистити вовна від забруднень, австралійські вівчарі винайшли попону з поліетиленової тканини. Надягають її на вівцю відразу після стрижки, затягують гумовими застібками. Вівця росте, і вовна на ній росте, розпирає попону, а гумки слабшають, попона увесь час як по мірці зшита. Але от лихо: під австралійським сонцем сам поліетилен тендітним стають. І з цим справилися за допомогою амінних стабілізаторів. Залишилося ще привчити вівцю не рвати поліетиленову тканину об колючки і забори.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Нумеровані тварини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Починаючи з 1975 року уся велика рогата худоба, а також вівці і кози в державних господарствах Чехословаччини повинні носити у вухах своєрідні сережки - пластмасові таблички з вказівкою основних даних про тварин. Ця нова форма реєстрації тварин повинна замінити таврування, що раніше застосовувалося, що визнано фахівцями негігієнічним. Мільйони пластмасових табличок повинні випускати артілі місцевої промисловості.</a:t>
            </a:r>
            <a:endParaRPr kumimoji="0" lang="ru-RU" sz="3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Вивчи!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Полімер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Мономер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Структурна ланка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Реакція полімеризації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Макромолекула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Високомолекулярна величина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err="1" smtClean="0"/>
              <a:t>Термопластичність</a:t>
            </a:r>
            <a:endParaRPr lang="uk-UA" sz="3600" dirty="0" smtClean="0"/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err="1" smtClean="0"/>
              <a:t>Термореактивність</a:t>
            </a:r>
            <a:r>
              <a:rPr lang="uk-UA" sz="3600" dirty="0" smtClean="0"/>
              <a:t> </a:t>
            </a:r>
          </a:p>
          <a:p>
            <a:pPr marL="857250" indent="-857250" algn="ctr">
              <a:buFont typeface="Arial" pitchFamily="34" charset="0"/>
              <a:buChar char="•"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335113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643050"/>
            <a:ext cx="7072362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Роль поліетилену в рослинництві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857364"/>
            <a:ext cx="4079288" cy="2707492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7158" y="714356"/>
            <a:ext cx="4171904" cy="573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Сьогодні можна говоритити щонайменше про чотири основні напрямки використання полімерних матеріалів у сільському господарстві. І у вітчизняній і у світовій практиці перше місце належить плівкам. Завдяки застосуванню мульчируючої перфорованої плівки на полях врожайність деяких культур підвищується до 30%, а терміни дозрівання прискорюються на 10-14 днів. 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000108"/>
            <a:ext cx="3890512" cy="222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39" y="3687797"/>
            <a:ext cx="3665443" cy="24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85786" y="928670"/>
            <a:ext cx="3599260" cy="5449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Використання поліетиленової плівки для гідроізоляції створюваних водоймищ забезпечує істотне зниження утрат вологи, що запасається. Укриття плівкою сінажу, силосу, грубих кормів забезпечує їхню кращу схоронність навіть у несприятливих погодних умовах. Але головна область використання плівкових полімерних матеріалів у сільському господарстві - будівництво й експлуатація плівкових теплиць.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Проекты\Хімія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071546"/>
            <a:ext cx="3163032" cy="23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3571876"/>
            <a:ext cx="3237763" cy="242832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7224" y="857232"/>
            <a:ext cx="4000528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Поліетиленові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плівки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відрізняються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кращою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світлопроникністю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кращими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властивостями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міцності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але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гіршої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погодостійкості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порівняно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високими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тепловтратами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Вони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можуть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справно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служити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лише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1-2 сезону.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Поліамідні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інші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плівки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застосовуються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порівняно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рідко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857364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Пластмаси, їх види, будова та властивості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2828"/>
            <a:ext cx="3933056" cy="3933056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572000" y="-357214"/>
            <a:ext cx="4027342" cy="55926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Пластмасами називають матеріали у вигляді полімерних композицій, які переробляється у вироби методами, заснованими на пластичному деформуванні.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Штучно створені матеріали на основі синтетичних або природних полімерів.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124743"/>
            <a:ext cx="4873265" cy="3449615"/>
          </a:xfrm>
          <a:prstGeom prst="rect">
            <a:avLst/>
          </a:prstGeom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323528" y="692696"/>
            <a:ext cx="3168352" cy="41764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Пластмаса </a:t>
            </a: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1.Полімер+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2.Пластифікатор+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3.Стабілізатор+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4.Антиоксидант+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5.Пігмент+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6.Антистатик+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7.Наповнювач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2304256" cy="2056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402" y="4149080"/>
            <a:ext cx="2857500" cy="1800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3898776" cy="4085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Полімер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— «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складається з багатьох частин» — природні та штучні сполуки, молекули яких складаються з великого числа повторюваних ланцюгів.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2.Завдяки 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пластифікаторам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твердий полімер перетворюється на еластичний матеріал.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5" y="1772816"/>
            <a:ext cx="4248472" cy="267020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285860"/>
            <a:ext cx="3744416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Стабілізатор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 добавляють для підвищення термо-, світло- і хімічної стійкості.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Антиоксидант-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добавляють для підвищення термо-, світло- і хімічної стійкості.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417" y="1890000"/>
            <a:ext cx="3941510" cy="295232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5720" y="1643050"/>
            <a:ext cx="3816424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Пігмент -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слугують для забарвлення.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Антистатики – 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слугують для запобігання наелектризованості.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 smtClean="0">
                <a:solidFill>
                  <a:srgbClr val="FF0000"/>
                </a:solidFill>
              </a:rPr>
              <a:t>Запам</a:t>
            </a:r>
            <a:r>
              <a:rPr lang="en-US" sz="4400" dirty="0" smtClean="0">
                <a:solidFill>
                  <a:srgbClr val="FF0000"/>
                </a:solidFill>
              </a:rPr>
              <a:t>’</a:t>
            </a:r>
            <a:r>
              <a:rPr lang="uk-UA" sz="4400" dirty="0" err="1" smtClean="0">
                <a:solidFill>
                  <a:srgbClr val="FF0000"/>
                </a:solidFill>
              </a:rPr>
              <a:t>ятай</a:t>
            </a:r>
            <a:r>
              <a:rPr lang="uk-UA" sz="44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uk-UA" sz="4000" dirty="0" smtClean="0"/>
          </a:p>
          <a:p>
            <a:pPr algn="ctr"/>
            <a:r>
              <a:rPr lang="uk-UA" sz="4000" dirty="0" smtClean="0"/>
              <a:t>Найважливіші характеристики полімерів:</a:t>
            </a:r>
            <a:endParaRPr lang="uk-UA" sz="4000" dirty="0"/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Хімічний склад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Молекулярна маса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uk-UA" sz="3600" dirty="0" smtClean="0"/>
              <a:t>Ступінь розгалуженості й гнучкості макромолекул</a:t>
            </a:r>
          </a:p>
          <a:p>
            <a:pPr marL="857250" indent="-857250" algn="ctr">
              <a:buFont typeface="Arial" pitchFamily="34" charset="0"/>
              <a:buChar char="•"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6568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124744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012" y="3883707"/>
            <a:ext cx="3100552" cy="23254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786058"/>
            <a:ext cx="4824536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Наповнювачі - 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кварц, крейду,волокна, які знижують вартість матеріалу й поліпшують його механічні властивості.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6898"/>
            <a:ext cx="3560254" cy="31683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14810" y="285728"/>
            <a:ext cx="4680520" cy="5495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Унікальне поєднання фізико-механічних, хімічних та технологічних властивостей у пластмасах робить їх цінними та важливими конструкційними матеріалами різних галузей сучасної промисловості та техніки. Вироби із пластмас характеризуються невеликою вагою (ρ=0,15—0,2г/см2), достатньо високими міцністю, водостійкістю, фрикційністю чи антифрикційністю, достатньо високими тепло- та електроізоляційністю тощо. Вони стійкі до агресивних середовищ, добре обробляються різанням і добре склеюються і зварюються.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Залежно від складу пластмаси поділяються на прості та складн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464347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Полімерною основою складної пластмаси є природні або частіше синтетичні смоли, ефіри целюлози та інші полімери, які відіграють роль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зв’язуючої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речовини в пластмасі та визначають її основні властивості.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Іншими важливими компонентами складної пластмаси є наповнювачі. Це речовини органічного або неорганічного походження, які за формою можуть бути порошкоподібної, волокнистої,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шаровидної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чи іншої форми. Вони входять у пластмасу в кількості 40–70% за масою, покращують її властивості та зменшують коштовність.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567" y="692696"/>
            <a:ext cx="3338553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567" y="3717032"/>
            <a:ext cx="3581685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57158" y="332657"/>
            <a:ext cx="8358246" cy="2596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пластмаси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залежно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реакції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смолоутворення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діляться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два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поліконденсаційні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полімеризаційні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Але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побуті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пластмаси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основному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ділять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реактопласти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термопласти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Реактопласти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термореактивні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пластмаси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-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здебільшого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тверді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малогнучкі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Смоли,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входять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складу,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реагують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лише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один раз - при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нагріванні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виготовлення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виробу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Потім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вони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тверднуть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переходять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неплавкий стан.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реактопласти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наповнювач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залежно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якого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змінюються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фізичні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властивості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твердість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пружність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колір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3786190"/>
            <a:ext cx="3960440" cy="288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56992"/>
            <a:ext cx="4762500" cy="29146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76672"/>
            <a:ext cx="7990656" cy="3119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Бакелітові пластмаси (феноло-формальдегідні) поділяють на окремі підгрупи залежно від наповнювача, а саме;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 бавовняними пачосами - волокніт,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 азбестом - фаоліт;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із скловолокном - склотекстоліт;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шарові з паперу - гетинакс;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шарові з тканини - текстоліт;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шарові з деревним шпоном - лігнофоль, лігностон, баланіт, а також карболіт, неолейкорит з іншими наповнювачами.</a:t>
            </a:r>
            <a:b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5774" y="1052736"/>
            <a:ext cx="7772400" cy="2116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Термопласти (термопластичні пластмаси) у своєму складі мають смоли, які від дії тепла не змінюють хімічних властивостей, а тому тверднуть при охолодженні і знову плавляться при нагріванні. Вироби з термопластів можна розплавити і пресуванням або литтям переробити в інші.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037" y="3717032"/>
            <a:ext cx="28098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8586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</a:t>
            </a:r>
          </a:p>
          <a:p>
            <a:pPr algn="ctr"/>
            <a:r>
              <a:rPr lang="uk-UA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ідказка”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357430"/>
            <a:ext cx="8120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ПОЛІПРОПІЛЕН</a:t>
            </a:r>
            <a:r>
              <a:rPr lang="ru-RU" sz="8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813" y="1071563"/>
            <a:ext cx="8358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b="1" dirty="0" err="1">
                <a:solidFill>
                  <a:srgbClr val="B40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Поліпропіле́н</a:t>
            </a:r>
            <a:r>
              <a:rPr lang="ru-RU" sz="4400" b="1" dirty="0">
                <a:solidFill>
                  <a:srgbClr val="B40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4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синтетичний</a:t>
            </a:r>
            <a:r>
              <a:rPr lang="ru-RU" sz="4000" dirty="0">
                <a:latin typeface="Calibri"/>
                <a:ea typeface="Calibri" pitchFamily="34" charset="0"/>
                <a:cs typeface="Times New Roman" pitchFamily="18" charset="0"/>
              </a:rPr>
              <a:t>  </a:t>
            </a:r>
          </a:p>
          <a:p>
            <a:pPr>
              <a:defRPr/>
            </a:pPr>
            <a:r>
              <a:rPr lang="ru-RU" sz="4000" dirty="0"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полімер,продукт</a:t>
            </a:r>
            <a:r>
              <a:rPr lang="ru-RU" sz="40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4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полімеризації</a:t>
            </a: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пропілену</a:t>
            </a: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4400" dirty="0"/>
          </a:p>
        </p:txBody>
      </p:sp>
      <p:pic>
        <p:nvPicPr>
          <p:cNvPr id="3" name="Picture 4" descr="http://longyeindustry.com/upfile/2011818201013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214688"/>
            <a:ext cx="3595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14500" y="785813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Хімічна формула</a:t>
            </a:r>
            <a:endParaRPr lang="ru-RU" sz="4000" b="1" dirty="0">
              <a:solidFill>
                <a:srgbClr val="B400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857375" y="2143125"/>
            <a:ext cx="535781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5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15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15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15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15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15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15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Навчись!</a:t>
            </a:r>
          </a:p>
          <a:p>
            <a:pPr algn="ctr"/>
            <a:endParaRPr lang="uk-UA" sz="4000" dirty="0" smtClean="0"/>
          </a:p>
          <a:p>
            <a:pPr algn="ctr"/>
            <a:endParaRPr lang="uk-UA" sz="4000" dirty="0" smtClean="0"/>
          </a:p>
          <a:p>
            <a:pPr marL="857250" indent="-857250">
              <a:buFont typeface="Arial" pitchFamily="34" charset="0"/>
              <a:buChar char="•"/>
            </a:pPr>
            <a:r>
              <a:rPr lang="uk-UA" sz="4000" dirty="0" smtClean="0"/>
              <a:t>Досліджувати властивості поліетилену</a:t>
            </a:r>
          </a:p>
          <a:p>
            <a:pPr marL="857250" indent="-857250"/>
            <a:endParaRPr lang="uk-UA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yndiotactic_polypropene.pn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429125" y="2143125"/>
            <a:ext cx="3914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500" y="2192338"/>
            <a:ext cx="41433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типом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молекулярної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виділити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ізотактичний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сіндіотакт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ичний</a:t>
            </a: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атакти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чн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214563" y="714375"/>
            <a:ext cx="4959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Молекулярна</a:t>
            </a:r>
            <a:r>
              <a:rPr lang="ru-RU" sz="4000" b="1" dirty="0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будова</a:t>
            </a:r>
            <a:endParaRPr lang="ru-RU" sz="4000" b="1" dirty="0">
              <a:solidFill>
                <a:srgbClr val="B400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alakovo-art.ru/img/6831.jpg"/>
          <p:cNvPicPr>
            <a:picLocks noChangeAspect="1" noChangeArrowheads="1"/>
          </p:cNvPicPr>
          <p:nvPr/>
        </p:nvPicPr>
        <p:blipFill>
          <a:blip r:embed="rId2" cstate="print"/>
          <a:srcRect l="-10000" t="20001"/>
          <a:stretch>
            <a:fillRect/>
          </a:stretch>
        </p:blipFill>
        <p:spPr bwMode="auto">
          <a:xfrm>
            <a:off x="142844" y="4929203"/>
            <a:ext cx="1928826" cy="192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http://images.reklama.com.ua/2010-01-25/345872/photos0-800x600.jpeg"/>
          <p:cNvPicPr>
            <a:picLocks noChangeAspect="1" noChangeArrowheads="1"/>
          </p:cNvPicPr>
          <p:nvPr/>
        </p:nvPicPr>
        <p:blipFill>
          <a:blip r:embed="rId3" cstate="print"/>
          <a:srcRect l="10313" r="9062" b="12500"/>
          <a:stretch>
            <a:fillRect/>
          </a:stretch>
        </p:blipFill>
        <p:spPr bwMode="auto">
          <a:xfrm>
            <a:off x="2071670" y="4929198"/>
            <a:ext cx="201863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http://www.m8polymer.by/Images/SiteImages/News/PP_Simona_bassein.jpg"/>
          <p:cNvPicPr>
            <a:picLocks noChangeAspect="1" noChangeArrowheads="1"/>
          </p:cNvPicPr>
          <p:nvPr/>
        </p:nvPicPr>
        <p:blipFill>
          <a:blip r:embed="rId4" cstate="print"/>
          <a:srcRect l="3214" t="16741" r="3571" b="14620"/>
          <a:stretch>
            <a:fillRect/>
          </a:stretch>
        </p:blipFill>
        <p:spPr bwMode="auto">
          <a:xfrm>
            <a:off x="4143373" y="4929198"/>
            <a:ext cx="257176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http://www.santeh.izhstroy.ru/base/userfiles/images/Companies/SantexBazis/SantexBazis_o_kompanii_120521%20(3).jpg"/>
          <p:cNvPicPr>
            <a:picLocks noChangeAspect="1" noChangeArrowheads="1"/>
          </p:cNvPicPr>
          <p:nvPr/>
        </p:nvPicPr>
        <p:blipFill>
          <a:blip r:embed="rId5" cstate="print"/>
          <a:srcRect l="3226" r="9071" b="1785"/>
          <a:stretch>
            <a:fillRect/>
          </a:stretch>
        </p:blipFill>
        <p:spPr bwMode="auto">
          <a:xfrm>
            <a:off x="6786578" y="4929198"/>
            <a:ext cx="221457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625" y="273050"/>
            <a:ext cx="828675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 dirty="0">
                <a:solidFill>
                  <a:srgbClr val="B400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Фізичні властивості поліпропілену:</a:t>
            </a:r>
            <a:endParaRPr lang="ru-RU" sz="2800" b="1" dirty="0">
              <a:solidFill>
                <a:srgbClr val="B4001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безбарвна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густина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°С) 920—930 кг/м3;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плавлення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130–171 °C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високою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ударною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міцністю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стійкістю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до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багаторазових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згинань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зносостійкістю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низькою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</a:p>
          <a:p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газопроникністю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високими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діелектричними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показниками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не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розчиняється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органічних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розчинниках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стійкий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діяння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киплячої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лугів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руйнується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дією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азотної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 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сірчаної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кислот, 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хромової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відзначається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низькою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світлостійкістю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813" y="571500"/>
          <a:ext cx="7358114" cy="51317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14974"/>
                <a:gridCol w="2143140"/>
              </a:tblGrid>
              <a:tr h="656416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err="1" smtClean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Фізико</a:t>
                      </a:r>
                      <a:r>
                        <a:rPr lang="ru-RU" sz="2600" b="1" dirty="0" smtClean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2600" b="1" dirty="0" err="1" smtClean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механічні</a:t>
                      </a:r>
                      <a:r>
                        <a:rPr lang="ru-RU" sz="2600" b="1" dirty="0" smtClean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1" dirty="0" err="1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lang="ru-RU" sz="2600" b="1" dirty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1" dirty="0" smtClean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1" dirty="0" err="1" smtClean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поліпропілену</a:t>
                      </a:r>
                      <a:endParaRPr lang="ru-RU" sz="2600" b="1" dirty="0">
                        <a:solidFill>
                          <a:srgbClr val="B4001E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Щільність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 г / см 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0,90-0,91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12353">
                <a:tc>
                  <a:txBody>
                    <a:bodyPr/>
                    <a:lstStyle/>
                    <a:p>
                      <a:pPr marL="0" marR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Руйнівне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напруження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розтягуванні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кгс/см 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250-400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05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Відносне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подовження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розриві,%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200-800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05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Модуль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пружності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згинанні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кгс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6700-11900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641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Межа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текучості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розтягуванні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кгс/см 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250-350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348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Щодо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подовження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межі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текучості,%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05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Ударна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в'язкізть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надрізом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кгс/см 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33-80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087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Твердість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Брінеллю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кгс/см 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6,0-6,5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928688"/>
          <a:ext cx="8215370" cy="547444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28958"/>
                <a:gridCol w="1714512"/>
                <a:gridCol w="1571636"/>
                <a:gridCol w="2000264"/>
              </a:tblGrid>
              <a:tr h="39542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Середа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Температура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, ° 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Зміна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маси,%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</a:tr>
              <a:tr h="206810">
                <a:tc gridSpan="4"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Тривалість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витримки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зразка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середовищі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реагенту 7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діб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Азотна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кислота, 50%-ная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Зразок розтріскується</a:t>
                      </a:r>
                    </a:p>
                  </a:txBody>
                  <a:tcPr marL="29664" marR="29664" marT="14832" marB="14832" anchor="ctr"/>
                </a:tc>
              </a:tr>
              <a:tr h="122308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Натр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їдкий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40%-ний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29664" marR="29664" marT="14832" marB="14832" anchor="ctr"/>
                </a:tc>
                <a:tc rowSpan="2"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Незначне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 rowSpan="2"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664" marR="29664" marT="14832" marB="14832" anchor="ctr"/>
                </a:tc>
              </a:tr>
              <a:tr h="177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08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Соляна кислота,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конц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+0,3</a:t>
                      </a:r>
                    </a:p>
                  </a:txBody>
                  <a:tcPr marL="29664" marR="29664" marT="14832" marB="14832" anchor="ctr"/>
                </a:tc>
                <a:tc rowSpan="2"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664" marR="29664" marT="14832" marB="14832" anchor="ctr"/>
                </a:tc>
              </a:tr>
              <a:tr h="177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10">
                <a:tc gridSpan="4"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Тривалість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витримки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зразка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середовищі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реагенту 30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діб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Азотна кислота, 94%-ная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Зразок крихкий</a:t>
                      </a:r>
                    </a:p>
                  </a:txBody>
                  <a:tcPr marL="29664" marR="29664" marT="14832" marB="14832" anchor="ctr"/>
                </a:tc>
              </a:tr>
              <a:tr h="122308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Ацетон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+2,0</a:t>
                      </a:r>
                    </a:p>
                  </a:txBody>
                  <a:tcPr marL="29664" marR="29664" marT="14832" marB="14832" anchor="ctr"/>
                </a:tc>
                <a:tc rowSpan="6"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664" marR="29664" marT="14832" marB="14832" anchor="ctr"/>
                </a:tc>
              </a:tr>
              <a:tr h="122308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Бензин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+13,2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08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Бензол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+12,5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Їдкий натр, 40%-ний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Незначне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1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Мінеральне масло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+0,3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10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Оливкова олія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+0,1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Сірчана кислота, 80%-ная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Незначне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Слабке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фарбування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64" marR="29664" marT="14832" marB="14832" anchor="ctr"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Сірчана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кислота, 98%-ная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&gt;&gt;</a:t>
                      </a:r>
                    </a:p>
                  </a:txBody>
                  <a:tcPr marL="29664" marR="29664" marT="14832" marB="14832" anchor="ctr"/>
                </a:tc>
                <a:tc rowSpan="3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664" marR="29664" marT="14832" marB="14832" anchor="ctr"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Соляна кислота,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конц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+0,2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83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Трансформаторне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масло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664" marR="29664" marT="14832" marB="14832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+0,2</a:t>
                      </a:r>
                    </a:p>
                  </a:txBody>
                  <a:tcPr marL="29664" marR="29664" marT="14832" marB="1483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111375" y="428625"/>
            <a:ext cx="5567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поліпропілену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25" y="714375"/>
          <a:ext cx="7072362" cy="51117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00581"/>
                <a:gridCol w="2671781"/>
              </a:tblGrid>
              <a:tr h="724505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Теплофізичні</a:t>
                      </a:r>
                      <a:r>
                        <a:rPr lang="ru-RU" sz="2800" b="1" dirty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lang="ru-RU" sz="2800" b="1" dirty="0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B40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поліпропілену</a:t>
                      </a:r>
                      <a:endParaRPr lang="ru-RU" sz="2800" b="1" dirty="0">
                        <a:solidFill>
                          <a:srgbClr val="B400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9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Температура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плавлення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, ° 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160-170</a:t>
                      </a:r>
                    </a:p>
                  </a:txBody>
                  <a:tcPr marL="9525" marR="9525" marT="9525" marB="9525" anchor="ctr"/>
                </a:tc>
              </a:tr>
              <a:tr h="7969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Теплостійкість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методу НІІПП, ° 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525" marR="9525" marT="9525" marB="9525" anchor="ctr"/>
                </a:tc>
              </a:tr>
              <a:tr h="7969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Питома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теплоємність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до 60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º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С), кал / (г · ° C)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9525" marR="9525" marT="9525" marB="9525" anchor="ctr"/>
                </a:tc>
              </a:tr>
              <a:tr h="119940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Термічний коефіцієнт лінійного розширення (від 20 до 100 ° C), 1 / ° 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 ·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10 </a:t>
                      </a:r>
                      <a:r>
                        <a:rPr kumimoji="0" lang="ru-RU" b="0" i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969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Температура крихкості, ° 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-5 до -15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714375"/>
          <a:ext cx="8072494" cy="46879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15040"/>
                <a:gridCol w="2357454"/>
              </a:tblGrid>
              <a:tr h="673743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Електричні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поліпропілену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54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Питомий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об'ємний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електричний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опір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, Ом · см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10 </a:t>
                      </a:r>
                      <a:r>
                        <a:rPr kumimoji="0" lang="ru-RU" sz="2400" b="0" i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-10 </a:t>
                      </a:r>
                      <a:r>
                        <a:rPr kumimoji="0" lang="ru-RU" sz="2400" b="0" i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0354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Діалектрична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проникність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при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10 </a:t>
                      </a:r>
                      <a:r>
                        <a:rPr kumimoji="0" lang="ru-RU" b="0" i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Гц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0354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Тангенс кута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діелектричних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втрат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при 10 6 Гц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2.10 </a:t>
                      </a:r>
                      <a:r>
                        <a:rPr kumimoji="0" lang="ru-RU" sz="2000" b="0" i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-5 · 10 </a:t>
                      </a:r>
                      <a:r>
                        <a:rPr kumimoji="0" lang="ru-RU" sz="2000" b="0" i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0354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Електрична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міцність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товщина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зразка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1 мм), кВ / мм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30 - 40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9125" y="863600"/>
          <a:ext cx="7874000" cy="5029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74000"/>
              </a:tblGrid>
              <a:tr h="4907280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способ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переробки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поліпропілену:</a:t>
                      </a:r>
                    </a:p>
                    <a:p>
                      <a:pPr algn="ctr"/>
                      <a:endParaRPr lang="uk-UA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методами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екструзії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вакуум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та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пневмоформ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екструзійно-видувне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інжекційно-видувне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інжекційне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компресійне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лиття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тиском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71472" y="1785926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10" y="857232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rom.ua/6012326_w640_h640_3id105335.jpg"/>
          <p:cNvPicPr>
            <a:picLocks noChangeAspect="1" noChangeArrowheads="1"/>
          </p:cNvPicPr>
          <p:nvPr/>
        </p:nvPicPr>
        <p:blipFill>
          <a:blip r:embed="rId2" cstate="print"/>
          <a:srcRect l="3751" t="13333" b="14999"/>
          <a:stretch>
            <a:fillRect/>
          </a:stretch>
        </p:blipFill>
        <p:spPr bwMode="auto">
          <a:xfrm>
            <a:off x="4000500" y="3571875"/>
            <a:ext cx="4848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images.satu.kz/1281693_w640_h640_silikagel1.jpg"/>
          <p:cNvPicPr>
            <a:picLocks noChangeAspect="1" noChangeArrowheads="1"/>
          </p:cNvPicPr>
          <p:nvPr/>
        </p:nvPicPr>
        <p:blipFill>
          <a:blip r:embed="rId3" cstate="print"/>
          <a:srcRect l="2419" t="8064" r="806" b="17741"/>
          <a:stretch>
            <a:fillRect/>
          </a:stretch>
        </p:blipFill>
        <p:spPr bwMode="auto">
          <a:xfrm>
            <a:off x="357188" y="2143125"/>
            <a:ext cx="407193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88" y="214313"/>
            <a:ext cx="8072437" cy="1357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ЗАСТОСУВАННЯ ПОЛІПРОПІЛЕНУ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Місце для тексту 4"/>
          <p:cNvSpPr txBox="1">
            <a:spLocks/>
          </p:cNvSpPr>
          <p:nvPr/>
        </p:nvSpPr>
        <p:spPr>
          <a:xfrm>
            <a:off x="3214678" y="1571612"/>
            <a:ext cx="3932237" cy="792163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Поліпропілен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ermetal.ru/docs/pprc/ppr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daria.at.ua/_ph/7/88060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75"/>
            <a:ext cx="37830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granitm.3dexpo.su/files/gen_photo/pic/6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143375"/>
            <a:ext cx="3429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gidrosm.com/pragma.jpg"/>
          <p:cNvPicPr>
            <a:picLocks noChangeAspect="1" noChangeArrowheads="1"/>
          </p:cNvPicPr>
          <p:nvPr/>
        </p:nvPicPr>
        <p:blipFill>
          <a:blip r:embed="rId5" cstate="print"/>
          <a:srcRect t="21642" r="10800"/>
          <a:stretch>
            <a:fillRect/>
          </a:stretch>
        </p:blipFill>
        <p:spPr bwMode="auto">
          <a:xfrm>
            <a:off x="4643438" y="4143375"/>
            <a:ext cx="37861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286000" y="50006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Поліпропіленові труби</a:t>
            </a:r>
            <a:endParaRPr lang="ru-RU" sz="2800" b="1" dirty="0">
              <a:solidFill>
                <a:srgbClr val="B400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6667"/>
          <a:stretch>
            <a:fillRect/>
          </a:stretch>
        </p:blipFill>
        <p:spPr>
          <a:xfrm>
            <a:off x="714375" y="1714500"/>
            <a:ext cx="3214688" cy="3571875"/>
          </a:xfrm>
          <a:prstGeom prst="rect">
            <a:avLst/>
          </a:prstGeom>
        </p:spPr>
      </p:pic>
      <p:pic>
        <p:nvPicPr>
          <p:cNvPr id="3" name="Picture 6" descr="http://basseyn63.ru/ku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714500"/>
            <a:ext cx="4308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Місце для тексту 5"/>
          <p:cNvSpPr txBox="1">
            <a:spLocks/>
          </p:cNvSpPr>
          <p:nvPr/>
        </p:nvSpPr>
        <p:spPr>
          <a:xfrm>
            <a:off x="2143125" y="428625"/>
            <a:ext cx="5440363" cy="792163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Поліпропіленові басейни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ttp://history-of-world.ru/wp-content/uploads/2012/04/Syndiotactic_polyprope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306638"/>
            <a:ext cx="6481763" cy="4362450"/>
          </a:xfrm>
          <a:prstGeom prst="rect">
            <a:avLst/>
          </a:prstGeom>
          <a:noFill/>
          <a:ln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4106862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ІСТОРІЯ  </a:t>
            </a: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4500563" y="404813"/>
            <a:ext cx="42481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ВІДКРИТТЯ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47513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ПОЛІМЕРІВ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8838" y="1477963"/>
            <a:ext cx="3429000" cy="342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1500188"/>
            <a:ext cx="3930650" cy="3357562"/>
          </a:xfrm>
          <a:prstGeom prst="rect">
            <a:avLst/>
          </a:prstGeom>
        </p:spPr>
      </p:pic>
      <p:sp>
        <p:nvSpPr>
          <p:cNvPr id="4" name="Місце для тексту 4"/>
          <p:cNvSpPr txBox="1">
            <a:spLocks/>
          </p:cNvSpPr>
          <p:nvPr/>
        </p:nvSpPr>
        <p:spPr>
          <a:xfrm>
            <a:off x="714375" y="571500"/>
            <a:ext cx="3932238" cy="792163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Поліпропіленові нитки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Місце для тексту 5"/>
          <p:cNvSpPr txBox="1">
            <a:spLocks/>
          </p:cNvSpPr>
          <p:nvPr/>
        </p:nvSpPr>
        <p:spPr>
          <a:xfrm>
            <a:off x="4652963" y="579438"/>
            <a:ext cx="3930650" cy="7921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Скотч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3325763" cy="3489325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2963" y="1571612"/>
            <a:ext cx="3930650" cy="328614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Місце для тексту 4"/>
          <p:cNvSpPr txBox="1">
            <a:spLocks/>
          </p:cNvSpPr>
          <p:nvPr/>
        </p:nvSpPr>
        <p:spPr>
          <a:xfrm>
            <a:off x="608013" y="579438"/>
            <a:ext cx="3930650" cy="7921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Поліпропіленові мішки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Місце для тексту 5"/>
          <p:cNvSpPr txBox="1">
            <a:spLocks/>
          </p:cNvSpPr>
          <p:nvPr/>
        </p:nvSpPr>
        <p:spPr>
          <a:xfrm>
            <a:off x="4652963" y="579438"/>
            <a:ext cx="3930650" cy="7921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Дюбеля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50" y="1143000"/>
            <a:ext cx="1857375" cy="207168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14300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el-ma.ru/files/1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143000"/>
            <a:ext cx="2787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ukrboard.com.ua/imgs/board/2/422962-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" t="27733" r="49101" b="9930"/>
          <a:stretch>
            <a:fillRect/>
          </a:stretch>
        </p:blipFill>
        <p:spPr bwMode="auto">
          <a:xfrm>
            <a:off x="500063" y="3429000"/>
            <a:ext cx="22145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volga-plastic.ru/f/cat2/201112/4ee27972ed00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1" t="16499" r="9999" b="26498"/>
          <a:stretch>
            <a:fillRect/>
          </a:stretch>
        </p:blipFill>
        <p:spPr bwMode="auto">
          <a:xfrm>
            <a:off x="2357438" y="3357563"/>
            <a:ext cx="354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omic.com.ua/images/news/stool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314325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Місце для тексту 4"/>
          <p:cNvSpPr txBox="1">
            <a:spLocks/>
          </p:cNvSpPr>
          <p:nvPr/>
        </p:nvSpPr>
        <p:spPr>
          <a:xfrm>
            <a:off x="2928938" y="357188"/>
            <a:ext cx="3932237" cy="7921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Господарські товари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ub.ua/ist/?action=resize_proportion&amp;w=185&amp;f=board/board/2/776702_850441_133758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14500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714500"/>
            <a:ext cx="41449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57250" y="785813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Харчова плівка</a:t>
            </a:r>
            <a:endParaRPr lang="ru-RU" sz="2400" b="1" dirty="0">
              <a:solidFill>
                <a:srgbClr val="B400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5"/>
          <p:cNvSpPr txBox="1">
            <a:spLocks/>
          </p:cNvSpPr>
          <p:nvPr/>
        </p:nvSpPr>
        <p:spPr bwMode="auto">
          <a:xfrm>
            <a:off x="4214813" y="500063"/>
            <a:ext cx="450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91440" anchor="ctr"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2400" b="1" dirty="0">
                <a:solidFill>
                  <a:srgbClr val="B4001E"/>
                </a:solidFill>
                <a:latin typeface="Times New Roman" pitchFamily="18" charset="0"/>
                <a:cs typeface="Times New Roman" pitchFamily="18" charset="0"/>
              </a:rPr>
              <a:t>Поліпропіленові конденсатори</a:t>
            </a:r>
            <a:endParaRPr lang="ru-RU" sz="2400" b="1" dirty="0">
              <a:solidFill>
                <a:srgbClr val="B400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kimaster.ru/imgup/f756_1554__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60001"/>
          <a:stretch>
            <a:fillRect/>
          </a:stretch>
        </p:blipFill>
        <p:spPr bwMode="auto">
          <a:xfrm>
            <a:off x="785813" y="3357563"/>
            <a:ext cx="142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static2.insales.ru/images/products/1/6672/2464272/large_T_SHIRT_DAMSKI_V_4cc5d93288e87-viol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682750"/>
            <a:ext cx="17145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portall.ru/i/product/9/l/1041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96" r="25909"/>
          <a:stretch>
            <a:fillRect/>
          </a:stretch>
        </p:blipFill>
        <p:spPr bwMode="auto">
          <a:xfrm>
            <a:off x="2286000" y="2071688"/>
            <a:ext cx="15716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29188" y="2000250"/>
            <a:ext cx="3430587" cy="3128963"/>
          </a:xfrm>
          <a:prstGeom prst="rect">
            <a:avLst/>
          </a:prstGeom>
        </p:spPr>
      </p:pic>
      <p:sp>
        <p:nvSpPr>
          <p:cNvPr id="6" name="Місце для тексту 4"/>
          <p:cNvSpPr txBox="1">
            <a:spLocks/>
          </p:cNvSpPr>
          <p:nvPr/>
        </p:nvSpPr>
        <p:spPr>
          <a:xfrm>
            <a:off x="928688" y="571500"/>
            <a:ext cx="2320925" cy="777875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Термобілизна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Місце для тексту 5"/>
          <p:cNvSpPr txBox="1">
            <a:spLocks/>
          </p:cNvSpPr>
          <p:nvPr/>
        </p:nvSpPr>
        <p:spPr>
          <a:xfrm>
            <a:off x="5357813" y="642938"/>
            <a:ext cx="2857500" cy="79216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Пляшечки для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B4001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новонароджених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B400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12"/>
            <a:ext cx="922239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Політетрафторетилен</a:t>
            </a:r>
            <a:endParaRPr lang="uk-UA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або </a:t>
            </a:r>
          </a:p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тефлон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uk/thumb/7/7f/Teflon.jpg/220px-Tefl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2428892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3"/>
          <p:cNvSpPr txBox="1">
            <a:spLocks/>
          </p:cNvSpPr>
          <p:nvPr/>
        </p:nvSpPr>
        <p:spPr>
          <a:xfrm>
            <a:off x="357158" y="2071678"/>
            <a:ext cx="8572560" cy="356712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Фізичні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Біла, в тонкому шарі прозора речовина, що зовні нагадує парафін або поліетилен.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Тепло- і морозостійка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Низький поверхневий натяг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285728"/>
            <a:ext cx="7772400" cy="1470025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Властивості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итетрафторэтилен: вид молекул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2286016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литетрафторэтилен: химическая формул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071546"/>
            <a:ext cx="159512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8-tub-ua.yandex.net/i?id=354410909-45-72&amp;n=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786322"/>
            <a:ext cx="2188847" cy="1782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428604"/>
            <a:ext cx="7772400" cy="1470025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2.Хімічні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596" y="1928802"/>
            <a:ext cx="7643866" cy="363856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хімічно стійкий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Не руйнується під впливом: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лугів;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кислот;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суміші  азотної і соляної кислот.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57166"/>
            <a:ext cx="7772400" cy="1470025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Застосування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7158" y="1785926"/>
            <a:ext cx="8286808" cy="3852874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Тефлон застосовують в: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хімічній,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електротехнічній 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харчовій промисловості,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медицині.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428604"/>
            <a:ext cx="7772400" cy="1470025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Електроніка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785926"/>
            <a:ext cx="9144000" cy="3852874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Тефлон широко використовується у високочастотній техніці, оскільки, має дуже низький коефіцієнт зміни коефіцієнта діелектричної проникності і низькі діелектричні втрати. Застосовується у військовій і аерокосмічній техніці.</a:t>
            </a: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uk-UA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Rot="1" noChangeArrowheads="1"/>
          </p:cNvSpPr>
          <p:nvPr/>
        </p:nvSpPr>
        <p:spPr>
          <a:xfrm>
            <a:off x="142844" y="274638"/>
            <a:ext cx="9001156" cy="1143000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Полімери – речовини,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макромолекули яких складаються з великої кількості ланок, сполучена одна з одною хімічними зв'язками.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rc_mi" descr="ANd9GcQ8WMFziY7gy4pl8DZYuwZhaKmbXJKvrj3th0DmiNh3BkhO3e7X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06663"/>
            <a:ext cx="691356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57166"/>
            <a:ext cx="7772400" cy="1470025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Змащування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928802"/>
            <a:ext cx="9144000" cy="342902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AutoNum type="arabicParenR"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Антифрикційний матеріал, з коефіцієнтом тертя ковзання найменшим.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AutoNum type="arabicParenR"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Використовується в приладобудуванні.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AutoNum type="arabicParenR"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Відомі мастила з введеним в їх склад дрібнодисперсним фторопластом.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28604"/>
            <a:ext cx="9144000" cy="1214446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Харчова промисловість і побут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57298"/>
            <a:ext cx="9144000" cy="3352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вигляді покриття широко застосовується для виготовлення: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екструзійних форм;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 для випічки;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сковорідки;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каструлі;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чайники.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Тефлон подробно об антипригарных покрытия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4214810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71546"/>
            <a:ext cx="72866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поліетилен</a:t>
            </a:r>
          </a:p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PP</a:t>
            </a: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поліпропілен</a:t>
            </a:r>
          </a:p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</a:t>
            </a: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полістирол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357166"/>
            <a:ext cx="2571768" cy="1645157"/>
          </a:xfrm>
          <a:prstGeom prst="rect">
            <a:avLst/>
          </a:prstGeom>
          <a:noFill/>
        </p:spPr>
      </p:pic>
      <p:pic>
        <p:nvPicPr>
          <p:cNvPr id="29699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585833" cy="1654155"/>
          </a:xfrm>
          <a:prstGeom prst="rect">
            <a:avLst/>
          </a:prstGeom>
          <a:noFill/>
        </p:spPr>
      </p:pic>
      <p:pic>
        <p:nvPicPr>
          <p:cNvPr id="29701" name="Picture 5" descr="http://i.obozrevatel.ua/8/706444/gallery/206376_imag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57430"/>
            <a:ext cx="2221185" cy="1666858"/>
          </a:xfrm>
          <a:prstGeom prst="rect">
            <a:avLst/>
          </a:prstGeom>
          <a:noFill/>
        </p:spPr>
      </p:pic>
      <p:pic>
        <p:nvPicPr>
          <p:cNvPr id="29703" name="Picture 7" descr="http://www.dvigenie-trade.ru/files/category_pictures/pierierabotka_razdiel_0_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285992"/>
            <a:ext cx="2000264" cy="19285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35716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Призначено для багаторазового використання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40" y="2285992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Підлягають вторинному використанню (цикл </a:t>
            </a:r>
            <a:r>
              <a:rPr lang="uk-UA" sz="2800" dirty="0" err="1" smtClean="0"/>
              <a:t>“Створення</a:t>
            </a:r>
            <a:r>
              <a:rPr lang="uk-UA" sz="2800" dirty="0" smtClean="0"/>
              <a:t> – використання – </a:t>
            </a:r>
            <a:r>
              <a:rPr lang="uk-UA" sz="2800" dirty="0" err="1" smtClean="0"/>
              <a:t>утилізація”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4643446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Частково чи повністю виготовлено із вторинних ресурсів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428868"/>
            <a:ext cx="73372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Блеф - клуб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428868"/>
            <a:ext cx="8714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Чорна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88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скринька</a:t>
            </a:r>
            <a:endParaRPr lang="ru-RU" sz="88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Plastmas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7260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1663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8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Пластмаса</a:t>
            </a:r>
            <a:endParaRPr kumimoji="0" lang="uk-UA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616" y="1412776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Проблеми утилізації пластмаси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29600" cy="2007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3200" b="1" i="1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Відходи </a:t>
            </a:r>
            <a:r>
              <a:rPr kumimoji="0" lang="uk-UA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- це об'єкти, які вже були у вжитку і втратили свої споживчі якості. Виходячи з можливості подальшого їх використання, розрізняють відходи які утилізуються й не утилізуються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708921"/>
            <a:ext cx="5400600" cy="336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ukbase_1_701265219_12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User\Рабочий стол\0ae945005fb546ecd563a08c10cc50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990975" cy="20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143116"/>
            <a:ext cx="856895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Найбільш ефективними засобами запобігання накопиченню пластмасових відходів є їх повторна переробка (рециклінг) і впровадження біодеградальних (тобто таких, що самі руйнуються в природі) полімерних матеріалів.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ae945005fb546ecd563a08c10cc50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09600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Рециклінг "відпрацьованих" пластмас здійснюється у США, Японіі і в 16 промислово розвинених країнах Європи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http://t1.gstatic.com/images?q=tbn:ANd9GcQK3mQmrdyngn7rt4_kwAPYomI9dCAblkzxOaHxWuX5RRElH1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66913"/>
            <a:ext cx="5903913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333375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uk-UA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 “полімери” було введено в науку шведським вченим і мінерологом </a:t>
            </a:r>
            <a:r>
              <a:rPr kumimoji="0" lang="uk-UA" sz="3300" b="0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Йонесом Якобом Берцеліусом </a:t>
            </a:r>
            <a:r>
              <a:rPr kumimoji="0" lang="uk-UA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(1779-1848рр.) у </a:t>
            </a:r>
            <a:r>
              <a:rPr kumimoji="0" lang="uk-UA" sz="3300" b="0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1833</a:t>
            </a:r>
            <a:r>
              <a:rPr kumimoji="0" lang="uk-UA" sz="2900" b="0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р.</a:t>
            </a:r>
            <a:endParaRPr kumimoji="0" lang="ru-RU" sz="29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2544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032" y="2204864"/>
            <a:ext cx="6350000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3600" y="260648"/>
            <a:ext cx="7776864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18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У Великобританії Британська федерація пластмас оприлюднила звіт про діяльність 60 компаній, які виробляють пластмаси та займаються їх рециклінгом. Кількість пластмас, які утворюються в країні, оцінюється майже в 1,5 млн т за рік. Щороку із відходів регенерується і повертається у виробництво 150 тис. т пластмас.</a:t>
            </a:r>
            <a:endParaRPr kumimoji="0" lang="uk-UA" sz="1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plac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328592" cy="6225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928670"/>
            <a:ext cx="3236908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1989 р. італійська хімічна компанія </a:t>
            </a:r>
            <a:r>
              <a:rPr kumimoji="0" lang="uk-UA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“Феррузі”</a:t>
            </a:r>
            <a:r>
              <a:rPr kumimoji="0" lang="uk-UA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plac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368" y="1811664"/>
            <a:ext cx="6552728" cy="473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При будь-якій господарській діяльності утворюються відходи - промислові та побутові, які можуть бути потенційною сировиною. Відходи виробництва - це залишки сировини, матеріалів, напівфабрикатів, які утворюються в процесі отримання певного продукту і частково, або повністю втратили свої первісні властивості.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571480"/>
            <a:ext cx="885748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Рефлексія: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2D29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 змінились ваші уявлення про полімери?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2D29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було найцікавішим на уроці?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2D29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далося найважче?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Хімію вивчайте, любіть її і завжди </a:t>
            </a:r>
            <a:r>
              <a:rPr lang="uk-UA" sz="3600" dirty="0" err="1" smtClean="0"/>
              <a:t>памтайте</a:t>
            </a:r>
            <a:r>
              <a:rPr lang="uk-UA" sz="3600" dirty="0" smtClean="0"/>
              <a:t>:</a:t>
            </a:r>
          </a:p>
          <a:p>
            <a:r>
              <a:rPr lang="uk-UA" sz="3600" dirty="0" smtClean="0"/>
              <a:t>Що хімія, оця гірка, смердюча,</a:t>
            </a:r>
          </a:p>
          <a:p>
            <a:r>
              <a:rPr lang="uk-UA" sz="3600" dirty="0" smtClean="0"/>
              <a:t>Водночас є корисна і пахуча.</a:t>
            </a:r>
          </a:p>
          <a:p>
            <a:r>
              <a:rPr lang="uk-UA" sz="3600" dirty="0" smtClean="0"/>
              <a:t>В житті не обійтись без формул, без рівнянь,</a:t>
            </a:r>
          </a:p>
          <a:p>
            <a:r>
              <a:rPr lang="uk-UA" sz="3600" dirty="0" smtClean="0"/>
              <a:t>І без міцних хімічних знань.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2532</Words>
  <Application>Microsoft Office PowerPoint</Application>
  <PresentationFormat>Экран (4:3)</PresentationFormat>
  <Paragraphs>343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Повітряний потік</vt:lpstr>
      <vt:lpstr>Презентація на тему: “Поняття про полімери на прикладі поліетилену”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Вчитель</dc:creator>
  <cp:lastModifiedBy>Витя</cp:lastModifiedBy>
  <cp:revision>64</cp:revision>
  <dcterms:created xsi:type="dcterms:W3CDTF">2013-02-06T08:33:33Z</dcterms:created>
  <dcterms:modified xsi:type="dcterms:W3CDTF">2015-01-27T20:00:53Z</dcterms:modified>
</cp:coreProperties>
</file>