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45" d="100"/>
          <a:sy n="45" d="100"/>
        </p:scale>
        <p:origin x="-123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AB1B6E4-5F49-4126-BBF9-B33364A54EFA}" type="datetimeFigureOut">
              <a:rPr lang="uk-UA" smtClean="0"/>
              <a:pPr/>
              <a:t>24.04.2014</a:t>
            </a:fld>
            <a:endParaRPr lang="uk-UA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4A4C6C-5E53-4162-A532-CC7B8E704141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8794389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4A4C6C-5E53-4162-A532-CC7B8E704141}" type="slidenum">
              <a:rPr lang="uk-UA" smtClean="0"/>
              <a:pPr/>
              <a:t>6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15697866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4A4C6C-5E53-4162-A532-CC7B8E704141}" type="slidenum">
              <a:rPr lang="uk-UA" smtClean="0"/>
              <a:pPr/>
              <a:t>8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306671041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4A4C6C-5E53-4162-A532-CC7B8E704141}" type="slidenum">
              <a:rPr lang="uk-UA" smtClean="0"/>
              <a:pPr/>
              <a:t>9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1729901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A199A-A6C4-467A-A286-C988AA0AE294}" type="datetimeFigureOut">
              <a:rPr lang="uk-UA" smtClean="0"/>
              <a:pPr/>
              <a:t>24.04.2014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5D8BB-A27C-4B38-B76A-018F34F5BA00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30851047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A199A-A6C4-467A-A286-C988AA0AE294}" type="datetimeFigureOut">
              <a:rPr lang="uk-UA" smtClean="0"/>
              <a:pPr/>
              <a:t>24.04.2014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5D8BB-A27C-4B38-B76A-018F34F5BA00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11768517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A199A-A6C4-467A-A286-C988AA0AE294}" type="datetimeFigureOut">
              <a:rPr lang="uk-UA" smtClean="0"/>
              <a:pPr/>
              <a:t>24.04.2014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5D8BB-A27C-4B38-B76A-018F34F5BA00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15726492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A199A-A6C4-467A-A286-C988AA0AE294}" type="datetimeFigureOut">
              <a:rPr lang="uk-UA" smtClean="0"/>
              <a:pPr/>
              <a:t>24.04.2014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5D8BB-A27C-4B38-B76A-018F34F5BA00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32253331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A199A-A6C4-467A-A286-C988AA0AE294}" type="datetimeFigureOut">
              <a:rPr lang="uk-UA" smtClean="0"/>
              <a:pPr/>
              <a:t>24.04.2014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5D8BB-A27C-4B38-B76A-018F34F5BA00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18687391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A199A-A6C4-467A-A286-C988AA0AE294}" type="datetimeFigureOut">
              <a:rPr lang="uk-UA" smtClean="0"/>
              <a:pPr/>
              <a:t>24.04.2014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5D8BB-A27C-4B38-B76A-018F34F5BA00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1716465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A199A-A6C4-467A-A286-C988AA0AE294}" type="datetimeFigureOut">
              <a:rPr lang="uk-UA" smtClean="0"/>
              <a:pPr/>
              <a:t>24.04.2014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5D8BB-A27C-4B38-B76A-018F34F5BA00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40527768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A199A-A6C4-467A-A286-C988AA0AE294}" type="datetimeFigureOut">
              <a:rPr lang="uk-UA" smtClean="0"/>
              <a:pPr/>
              <a:t>24.04.2014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5D8BB-A27C-4B38-B76A-018F34F5BA00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7307661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A199A-A6C4-467A-A286-C988AA0AE294}" type="datetimeFigureOut">
              <a:rPr lang="uk-UA" smtClean="0"/>
              <a:pPr/>
              <a:t>24.04.2014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5D8BB-A27C-4B38-B76A-018F34F5BA00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9186726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A199A-A6C4-467A-A286-C988AA0AE294}" type="datetimeFigureOut">
              <a:rPr lang="uk-UA" smtClean="0"/>
              <a:pPr/>
              <a:t>24.04.2014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5D8BB-A27C-4B38-B76A-018F34F5BA00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40595306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A199A-A6C4-467A-A286-C988AA0AE294}" type="datetimeFigureOut">
              <a:rPr lang="uk-UA" smtClean="0"/>
              <a:pPr/>
              <a:t>24.04.2014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5D8BB-A27C-4B38-B76A-018F34F5BA00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8771022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6A199A-A6C4-467A-A286-C988AA0AE294}" type="datetimeFigureOut">
              <a:rPr lang="uk-UA" smtClean="0"/>
              <a:pPr/>
              <a:t>24.04.2014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D5D8BB-A27C-4B38-B76A-018F34F5BA00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26964987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1124744"/>
            <a:ext cx="7772400" cy="1470025"/>
          </a:xfrm>
        </p:spPr>
        <p:txBody>
          <a:bodyPr>
            <a:noAutofit/>
          </a:bodyPr>
          <a:lstStyle/>
          <a:p>
            <a:r>
              <a:rPr lang="uk-UA" sz="6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entury" pitchFamily="18" charset="0"/>
              </a:rPr>
              <a:t>Обережно</a:t>
            </a:r>
            <a:br>
              <a:rPr lang="uk-UA" sz="6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entury" pitchFamily="18" charset="0"/>
              </a:rPr>
            </a:br>
            <a:r>
              <a:rPr lang="uk-UA" sz="6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entury" pitchFamily="18" charset="0"/>
              </a:rPr>
              <a:t>РТУТЬ!</a:t>
            </a:r>
            <a:endParaRPr lang="uk-UA" sz="6000" dirty="0">
              <a:solidFill>
                <a:schemeClr val="tx1">
                  <a:lumMod val="95000"/>
                  <a:lumOff val="5000"/>
                </a:schemeClr>
              </a:solidFill>
              <a:latin typeface="Century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xmlns="" val="2677380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69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820138" y="4149080"/>
            <a:ext cx="3167375" cy="2375532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1619672" y="188640"/>
            <a:ext cx="596355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dirty="0" err="1" smtClean="0"/>
              <a:t>Утилізація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предметів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із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вмістом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ртуті</a:t>
            </a:r>
            <a:endParaRPr lang="uk-UA" sz="2800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0" y="1268760"/>
            <a:ext cx="6462464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400" dirty="0" smtClean="0"/>
              <a:t>МНС приймає градусники і ртуть, тільки якщо вони несуть шкоду здоров'ю людини. Цілі градусники не приймають.</a:t>
            </a:r>
          </a:p>
          <a:p>
            <a:r>
              <a:rPr lang="uk-UA" sz="2400" dirty="0" smtClean="0"/>
              <a:t>Приймають ртуть спеціальні підприємства, як правило, не безкоштовно. За один кілограм зданої ртуті потрібно буде заплатити 75 гривень, за один ртутний термометр 2,20 гривні, а за люмінесцентну лампу, яка також містить ртуть, потрібно заплатити 4,80 гривні.</a:t>
            </a:r>
            <a:endParaRPr lang="uk-UA" sz="2400" dirty="0"/>
          </a:p>
        </p:txBody>
      </p:sp>
    </p:spTree>
    <p:extLst>
      <p:ext uri="{BB962C8B-B14F-4D97-AF65-F5344CB8AC3E}">
        <p14:creationId xmlns:p14="http://schemas.microsoft.com/office/powerpoint/2010/main" xmlns="" val="2076046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70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692696"/>
            <a:ext cx="8748464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800" dirty="0" smtClean="0"/>
              <a:t>Ртуть або Меркурій </a:t>
            </a:r>
            <a:r>
              <a:rPr lang="en-US" sz="2800" dirty="0" smtClean="0"/>
              <a:t> — </a:t>
            </a:r>
            <a:r>
              <a:rPr lang="uk-UA" sz="2800" dirty="0" smtClean="0"/>
              <a:t>хімічний елемент. Символ </a:t>
            </a:r>
            <a:r>
              <a:rPr lang="en-US" sz="2800" dirty="0" smtClean="0"/>
              <a:t>Hg, </a:t>
            </a:r>
            <a:r>
              <a:rPr lang="uk-UA" sz="2800" dirty="0" smtClean="0"/>
              <a:t>атомний номер 80, атомна маса 200,59 </a:t>
            </a:r>
            <a:r>
              <a:rPr lang="uk-UA" sz="2800" dirty="0" err="1" smtClean="0"/>
              <a:t>а.о.м</a:t>
            </a:r>
            <a:r>
              <a:rPr lang="uk-UA" sz="2800" dirty="0" smtClean="0"/>
              <a:t>. </a:t>
            </a:r>
          </a:p>
          <a:p>
            <a:endParaRPr lang="uk-UA" sz="2800" dirty="0" smtClean="0"/>
          </a:p>
          <a:p>
            <a:r>
              <a:rPr lang="uk-UA" sz="2800" dirty="0" smtClean="0"/>
              <a:t>Ртуть — сріблясто-білий важкий метал, рідкий при кімнатній температурі.</a:t>
            </a:r>
            <a:endParaRPr lang="uk-UA" sz="28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 rot="389573">
            <a:off x="3711278" y="3401110"/>
            <a:ext cx="3483289" cy="27474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746798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67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0" y="377586"/>
            <a:ext cx="9144000" cy="36625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000" b="1" dirty="0" smtClean="0"/>
              <a:t>Поширення</a:t>
            </a:r>
          </a:p>
          <a:p>
            <a:endParaRPr lang="uk-UA" sz="2000" b="1" dirty="0" smtClean="0"/>
          </a:p>
          <a:p>
            <a:r>
              <a:rPr lang="uk-UA" sz="2400" dirty="0" smtClean="0"/>
              <a:t>У земній корі ртуть переважно розсіяна. Ртуть отримують з ртутних, </a:t>
            </a:r>
            <a:r>
              <a:rPr lang="uk-UA" sz="2400" dirty="0" err="1" smtClean="0"/>
              <a:t>ртутно-стибієвих</a:t>
            </a:r>
            <a:r>
              <a:rPr lang="uk-UA" sz="2400" dirty="0" smtClean="0"/>
              <a:t>, </a:t>
            </a:r>
            <a:r>
              <a:rPr lang="uk-UA" sz="2400" dirty="0" err="1" smtClean="0"/>
              <a:t>ртутно-арсенових</a:t>
            </a:r>
            <a:r>
              <a:rPr lang="uk-UA" sz="2400" dirty="0" smtClean="0"/>
              <a:t> і ртутно-золотих руд, а також попутно з поліметалічних, вольфрамових і олов'яних. Відомо 20 мінералів ртуті, але промислове значення мають кіновар </a:t>
            </a:r>
            <a:r>
              <a:rPr lang="en-US" sz="2400" dirty="0" err="1" smtClean="0"/>
              <a:t>HgS</a:t>
            </a:r>
            <a:r>
              <a:rPr lang="en-US" sz="2400" dirty="0" smtClean="0"/>
              <a:t>(86,2 %), </a:t>
            </a:r>
            <a:r>
              <a:rPr lang="uk-UA" sz="2400" dirty="0" err="1" smtClean="0"/>
              <a:t>метацинабарит</a:t>
            </a:r>
            <a:r>
              <a:rPr lang="uk-UA" sz="2400" dirty="0" smtClean="0"/>
              <a:t> </a:t>
            </a:r>
            <a:r>
              <a:rPr lang="en-US" sz="2400" dirty="0" err="1" smtClean="0"/>
              <a:t>HgS</a:t>
            </a:r>
            <a:r>
              <a:rPr lang="en-US" sz="2400" dirty="0" smtClean="0"/>
              <a:t> (86,2 %), </a:t>
            </a:r>
            <a:r>
              <a:rPr lang="uk-UA" sz="2400" dirty="0" smtClean="0"/>
              <a:t>ртуть самородна </a:t>
            </a:r>
            <a:r>
              <a:rPr lang="en-US" sz="2400" dirty="0" smtClean="0"/>
              <a:t>Hg, </a:t>
            </a:r>
            <a:r>
              <a:rPr lang="uk-UA" sz="2400" dirty="0" smtClean="0"/>
              <a:t>блякла руда — </a:t>
            </a:r>
            <a:r>
              <a:rPr lang="uk-UA" sz="2400" dirty="0" err="1" smtClean="0"/>
              <a:t>шватцит</a:t>
            </a:r>
            <a:r>
              <a:rPr lang="uk-UA" sz="2400" dirty="0" smtClean="0"/>
              <a:t> (</a:t>
            </a:r>
            <a:r>
              <a:rPr lang="en-US" sz="2400" dirty="0" err="1" smtClean="0"/>
              <a:t>Hg,Cu</a:t>
            </a:r>
            <a:r>
              <a:rPr lang="en-US" sz="2400" dirty="0" smtClean="0"/>
              <a:t>)12•Sb4S13 (17 %), </a:t>
            </a:r>
            <a:r>
              <a:rPr lang="uk-UA" sz="2400" dirty="0" err="1" smtClean="0"/>
              <a:t>лівінгстоніт</a:t>
            </a:r>
            <a:r>
              <a:rPr lang="uk-UA" sz="2400" dirty="0" smtClean="0"/>
              <a:t> </a:t>
            </a:r>
            <a:r>
              <a:rPr lang="en-US" sz="2400" dirty="0" smtClean="0"/>
              <a:t>HgSb4S7 (22 %), </a:t>
            </a:r>
            <a:r>
              <a:rPr lang="uk-UA" sz="2400" dirty="0" err="1" smtClean="0"/>
              <a:t>кордероїт</a:t>
            </a:r>
            <a:r>
              <a:rPr lang="uk-UA" sz="2400" dirty="0" smtClean="0"/>
              <a:t> </a:t>
            </a:r>
            <a:r>
              <a:rPr lang="en-US" sz="2400" dirty="0" smtClean="0"/>
              <a:t>Hg3S2Cl2 (82 %) </a:t>
            </a:r>
            <a:r>
              <a:rPr lang="uk-UA" sz="2400" dirty="0" smtClean="0"/>
              <a:t>і каломель </a:t>
            </a:r>
            <a:r>
              <a:rPr lang="en-US" sz="2400" dirty="0" smtClean="0"/>
              <a:t>Hg2Cl2 (85 %), </a:t>
            </a:r>
            <a:r>
              <a:rPr lang="uk-UA" sz="2400" dirty="0" smtClean="0"/>
              <a:t>а також тиманіт (</a:t>
            </a:r>
            <a:r>
              <a:rPr lang="en-US" sz="2400" dirty="0" err="1" smtClean="0"/>
              <a:t>HgSe</a:t>
            </a:r>
            <a:r>
              <a:rPr lang="en-US" sz="2400" dirty="0" smtClean="0"/>
              <a:t>), </a:t>
            </a:r>
            <a:r>
              <a:rPr lang="uk-UA" sz="2400" dirty="0" err="1" smtClean="0"/>
              <a:t>колорадоїт</a:t>
            </a:r>
            <a:r>
              <a:rPr lang="uk-UA" sz="2400" dirty="0" smtClean="0"/>
              <a:t> (</a:t>
            </a:r>
            <a:r>
              <a:rPr lang="en-US" sz="2400" dirty="0" err="1" smtClean="0"/>
              <a:t>HgTe</a:t>
            </a:r>
            <a:r>
              <a:rPr lang="en-US" sz="2400" dirty="0" smtClean="0"/>
              <a:t>) </a:t>
            </a:r>
            <a:r>
              <a:rPr lang="uk-UA" sz="2400" dirty="0" smtClean="0"/>
              <a:t>і ін.</a:t>
            </a:r>
            <a:endParaRPr lang="uk-UA" sz="2400" dirty="0"/>
          </a:p>
        </p:txBody>
      </p:sp>
    </p:spTree>
    <p:extLst>
      <p:ext uri="{BB962C8B-B14F-4D97-AF65-F5344CB8AC3E}">
        <p14:creationId xmlns:p14="http://schemas.microsoft.com/office/powerpoint/2010/main" xmlns="" val="3727646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67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475656" y="692696"/>
            <a:ext cx="4464496" cy="4464496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3724329" y="5468271"/>
            <a:ext cx="550458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 smtClean="0"/>
              <a:t>Символ </a:t>
            </a:r>
            <a:r>
              <a:rPr lang="ru-RU" sz="2400" b="1" dirty="0" err="1" smtClean="0"/>
              <a:t>меркурія</a:t>
            </a:r>
            <a:r>
              <a:rPr lang="ru-RU" sz="2400" b="1" dirty="0" smtClean="0"/>
              <a:t> для </a:t>
            </a:r>
            <a:r>
              <a:rPr lang="ru-RU" sz="2400" b="1" dirty="0" err="1" smtClean="0"/>
              <a:t>позначення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ртуті</a:t>
            </a:r>
            <a:endParaRPr lang="uk-UA" sz="2400" b="1" dirty="0"/>
          </a:p>
        </p:txBody>
      </p:sp>
    </p:spTree>
    <p:extLst>
      <p:ext uri="{BB962C8B-B14F-4D97-AF65-F5344CB8AC3E}">
        <p14:creationId xmlns:p14="http://schemas.microsoft.com/office/powerpoint/2010/main" xmlns="" val="1877400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69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843808" y="12036"/>
            <a:ext cx="3152401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4000" b="1" dirty="0" smtClean="0"/>
              <a:t>Застосування</a:t>
            </a:r>
            <a:endParaRPr lang="uk-UA" sz="4000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0" y="719922"/>
            <a:ext cx="914501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400" dirty="0" smtClean="0"/>
              <a:t>Завдяки унікальним властивостям ртуть застосовується в металургії, хімічній промисловості, гальванічних елементах, гальванотехніці, медицині, сільському господарстві та багатьох інших галузях.</a:t>
            </a:r>
            <a:endParaRPr lang="uk-UA" sz="24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-31973" y="2136339"/>
            <a:ext cx="9356501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ru-RU" sz="2400" dirty="0" smtClean="0"/>
              <a:t>Особливо </a:t>
            </a:r>
            <a:r>
              <a:rPr lang="ru-RU" sz="2400" dirty="0" err="1" smtClean="0"/>
              <a:t>велике</a:t>
            </a:r>
            <a:r>
              <a:rPr lang="ru-RU" sz="2400" dirty="0" smtClean="0"/>
              <a:t> </a:t>
            </a:r>
            <a:r>
              <a:rPr lang="ru-RU" sz="2400" dirty="0" err="1" smtClean="0"/>
              <a:t>значення</a:t>
            </a:r>
            <a:r>
              <a:rPr lang="ru-RU" sz="2400" dirty="0" smtClean="0"/>
              <a:t> </a:t>
            </a:r>
            <a:r>
              <a:rPr lang="ru-RU" sz="2400" dirty="0" err="1" smtClean="0"/>
              <a:t>має</a:t>
            </a:r>
            <a:r>
              <a:rPr lang="ru-RU" sz="2400" dirty="0" smtClean="0"/>
              <a:t> ртуть в </a:t>
            </a:r>
            <a:r>
              <a:rPr lang="ru-RU" sz="2400" dirty="0" err="1" smtClean="0"/>
              <a:t>лабораторній</a:t>
            </a:r>
            <a:r>
              <a:rPr lang="ru-RU" sz="2400" dirty="0" smtClean="0"/>
              <a:t> </a:t>
            </a:r>
            <a:r>
              <a:rPr lang="ru-RU" sz="2400" dirty="0" err="1" smtClean="0"/>
              <a:t>практиці</a:t>
            </a:r>
            <a:r>
              <a:rPr lang="ru-RU" sz="2400" dirty="0" smtClean="0"/>
              <a:t>. Вона </a:t>
            </a:r>
            <a:r>
              <a:rPr lang="ru-RU" sz="2400" dirty="0" err="1" smtClean="0"/>
              <a:t>застосовується</a:t>
            </a:r>
            <a:r>
              <a:rPr lang="ru-RU" sz="2400" dirty="0" smtClean="0"/>
              <a:t> в термометрах, манометрах, </a:t>
            </a:r>
            <a:r>
              <a:rPr lang="ru-RU" sz="2400" dirty="0" err="1" smtClean="0"/>
              <a:t>всіляких</a:t>
            </a:r>
            <a:r>
              <a:rPr lang="ru-RU" sz="2400" dirty="0" smtClean="0"/>
              <a:t> </a:t>
            </a:r>
            <a:r>
              <a:rPr lang="ru-RU" sz="2400" dirty="0" err="1" smtClean="0"/>
              <a:t>регулювальних</a:t>
            </a:r>
            <a:r>
              <a:rPr lang="ru-RU" sz="2400" dirty="0" smtClean="0"/>
              <a:t> </a:t>
            </a:r>
            <a:r>
              <a:rPr lang="ru-RU" sz="2400" dirty="0" err="1" smtClean="0"/>
              <a:t>пристроях</a:t>
            </a:r>
            <a:r>
              <a:rPr lang="ru-RU" sz="2400" dirty="0" smtClean="0"/>
              <a:t> і затворах. У </a:t>
            </a:r>
            <a:r>
              <a:rPr lang="ru-RU" sz="2400" dirty="0" err="1" smtClean="0"/>
              <a:t>лабораторії</a:t>
            </a:r>
            <a:r>
              <a:rPr lang="ru-RU" sz="2400" dirty="0" smtClean="0"/>
              <a:t> </a:t>
            </a:r>
            <a:r>
              <a:rPr lang="ru-RU" sz="2400" dirty="0" err="1" smtClean="0"/>
              <a:t>використовується</a:t>
            </a:r>
            <a:r>
              <a:rPr lang="ru-RU" sz="2400" dirty="0" smtClean="0"/>
              <a:t> </a:t>
            </a:r>
            <a:r>
              <a:rPr lang="ru-RU" sz="2400" dirty="0" err="1" smtClean="0"/>
              <a:t>електроліз</a:t>
            </a:r>
            <a:r>
              <a:rPr lang="ru-RU" sz="2400" dirty="0" smtClean="0"/>
              <a:t> з </a:t>
            </a:r>
            <a:r>
              <a:rPr lang="ru-RU" sz="2400" dirty="0" err="1" smtClean="0"/>
              <a:t>ртутним</a:t>
            </a:r>
            <a:r>
              <a:rPr lang="ru-RU" sz="2400" dirty="0" smtClean="0"/>
              <a:t> катодом, колонки з </a:t>
            </a:r>
            <a:r>
              <a:rPr lang="ru-RU" sz="2400" dirty="0" err="1" smtClean="0"/>
              <a:t>амальгованими</a:t>
            </a:r>
            <a:r>
              <a:rPr lang="ru-RU" sz="2400" dirty="0" smtClean="0"/>
              <a:t> </a:t>
            </a:r>
            <a:r>
              <a:rPr lang="ru-RU" sz="2400" dirty="0" err="1" smtClean="0"/>
              <a:t>металами</a:t>
            </a:r>
            <a:r>
              <a:rPr lang="ru-RU" sz="2400" dirty="0" smtClean="0"/>
              <a:t>, </a:t>
            </a:r>
            <a:r>
              <a:rPr lang="ru-RU" sz="2400" dirty="0" err="1" smtClean="0"/>
              <a:t>каломельний</a:t>
            </a:r>
            <a:r>
              <a:rPr lang="ru-RU" sz="2400" dirty="0" smtClean="0"/>
              <a:t> </a:t>
            </a:r>
            <a:r>
              <a:rPr lang="ru-RU" sz="2400" dirty="0" err="1" smtClean="0"/>
              <a:t>електрод</a:t>
            </a:r>
            <a:r>
              <a:rPr lang="ru-RU" sz="2400" dirty="0" smtClean="0"/>
              <a:t> </a:t>
            </a:r>
            <a:r>
              <a:rPr lang="ru-RU" sz="2400" dirty="0" err="1" smtClean="0"/>
              <a:t>порівняння</a:t>
            </a:r>
            <a:r>
              <a:rPr lang="ru-RU" sz="2400" dirty="0" smtClean="0"/>
              <a:t> і ртутно-</a:t>
            </a:r>
            <a:r>
              <a:rPr lang="ru-RU" sz="2400" dirty="0" err="1" smtClean="0"/>
              <a:t>кадмієвий</a:t>
            </a:r>
            <a:r>
              <a:rPr lang="ru-RU" sz="2400" dirty="0" smtClean="0"/>
              <a:t> </a:t>
            </a:r>
            <a:r>
              <a:rPr lang="ru-RU" sz="2400" dirty="0" err="1" smtClean="0"/>
              <a:t>елемент</a:t>
            </a:r>
            <a:r>
              <a:rPr lang="ru-RU" sz="2400" dirty="0" smtClean="0"/>
              <a:t> </a:t>
            </a:r>
            <a:r>
              <a:rPr lang="ru-RU" sz="2400" dirty="0" err="1" smtClean="0"/>
              <a:t>Вестона</a:t>
            </a:r>
            <a:r>
              <a:rPr lang="ru-RU" sz="2400" dirty="0" smtClean="0"/>
              <a:t>.</a:t>
            </a:r>
          </a:p>
          <a:p>
            <a:pPr marL="342900" indent="-342900">
              <a:buFont typeface="Arial" pitchFamily="34" charset="0"/>
              <a:buChar char="•"/>
            </a:pPr>
            <a:endParaRPr lang="ru-RU" sz="2400" dirty="0"/>
          </a:p>
          <a:p>
            <a:pPr marL="342900" indent="-342900">
              <a:buFont typeface="Arial" pitchFamily="34" charset="0"/>
              <a:buChar char="•"/>
            </a:pPr>
            <a:r>
              <a:rPr lang="uk-UA" sz="2400" dirty="0" smtClean="0"/>
              <a:t>Завдяки ртуті виник один із найзручніших і </a:t>
            </a:r>
            <a:r>
              <a:rPr lang="uk-UA" sz="2400" dirty="0" err="1" smtClean="0"/>
              <a:t>найчутливіших</a:t>
            </a:r>
            <a:r>
              <a:rPr lang="uk-UA" sz="2400" dirty="0" smtClean="0"/>
              <a:t> методів хімічного аналізу — полярографія. Ртуть застосовують для дослідження пористої структури вугілля, силікагелів та інших матеріалів.</a:t>
            </a:r>
            <a:endParaRPr lang="uk-UA" sz="2400" dirty="0"/>
          </a:p>
        </p:txBody>
      </p:sp>
    </p:spTree>
    <p:extLst>
      <p:ext uri="{BB962C8B-B14F-4D97-AF65-F5344CB8AC3E}">
        <p14:creationId xmlns:p14="http://schemas.microsoft.com/office/powerpoint/2010/main" xmlns="" val="286236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alphaModFix amt="67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404664"/>
            <a:ext cx="8712968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uk-UA" sz="2400" dirty="0" smtClean="0"/>
              <a:t>У вакуумній техніці. Ртутний дифузійний насос незамінний для створення глибокого вакууму (10-13 мм </a:t>
            </a:r>
            <a:r>
              <a:rPr lang="uk-UA" sz="2400" dirty="0" err="1" smtClean="0"/>
              <a:t>рт</a:t>
            </a:r>
            <a:r>
              <a:rPr lang="uk-UA" sz="2400" dirty="0" smtClean="0"/>
              <a:t>. ст.). Він застосовується в мас-спектрометрах, прискорювачах частинок, установках, які використовують фотоемісію або імітують умови космічного вакууму.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uk-UA" sz="2400" dirty="0" smtClean="0"/>
              <a:t>В медицині. Ртуть — один з найсильніших антисептиків. Раніше лікарі часто користувалися рушниками, змоченими розчином сулеми </a:t>
            </a:r>
            <a:r>
              <a:rPr lang="en-US" sz="2400" dirty="0" smtClean="0"/>
              <a:t>HgCl2 — </a:t>
            </a:r>
            <a:r>
              <a:rPr lang="uk-UA" sz="2400" dirty="0" smtClean="0"/>
              <a:t>з метою дезінфекції. Застосовуються також мазі на основі сполук ртуті. У Ярослава Гашека описаний епізод, коли його улюблений поручик Лукаш заразився лишаєм, і Гашек вилікував поручика ртутною маззю, в результаті чого отримав медаль «За хоробрість». У ряді країн каломель </a:t>
            </a:r>
            <a:r>
              <a:rPr lang="en-US" sz="2400" dirty="0" smtClean="0"/>
              <a:t>Hg2Cl2 </a:t>
            </a:r>
            <a:r>
              <a:rPr lang="uk-UA" sz="2400" dirty="0" smtClean="0"/>
              <a:t>досі використовують як проносний засіб.</a:t>
            </a:r>
            <a:endParaRPr lang="uk-UA" sz="2400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 rot="2370279">
            <a:off x="6003374" y="5334578"/>
            <a:ext cx="969516" cy="13722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949873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66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843808" y="0"/>
            <a:ext cx="298556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3200" b="1" dirty="0" smtClean="0"/>
              <a:t>Біологічна роль</a:t>
            </a:r>
            <a:endParaRPr lang="uk-UA" sz="3200" b="1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79512" y="836712"/>
            <a:ext cx="7182544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/>
              <a:t>Пари </a:t>
            </a:r>
            <a:r>
              <a:rPr lang="ru-RU" sz="2400" dirty="0" err="1" smtClean="0"/>
              <a:t>ртуті</a:t>
            </a:r>
            <a:r>
              <a:rPr lang="ru-RU" sz="2400" dirty="0" smtClean="0"/>
              <a:t> та </a:t>
            </a:r>
            <a:r>
              <a:rPr lang="ru-RU" sz="2400" dirty="0" err="1" smtClean="0"/>
              <a:t>її</a:t>
            </a:r>
            <a:r>
              <a:rPr lang="ru-RU" sz="2400" dirty="0" smtClean="0"/>
              <a:t> </a:t>
            </a:r>
            <a:r>
              <a:rPr lang="ru-RU" sz="2400" dirty="0" err="1" smtClean="0"/>
              <a:t>сполуки</a:t>
            </a:r>
            <a:r>
              <a:rPr lang="ru-RU" sz="2400" dirty="0" smtClean="0"/>
              <a:t> </a:t>
            </a:r>
            <a:r>
              <a:rPr lang="ru-RU" sz="2400" dirty="0" err="1" smtClean="0"/>
              <a:t>дуже</a:t>
            </a:r>
            <a:r>
              <a:rPr lang="ru-RU" sz="2400" dirty="0" smtClean="0"/>
              <a:t> </a:t>
            </a:r>
            <a:r>
              <a:rPr lang="ru-RU" sz="2400" dirty="0" err="1" smtClean="0"/>
              <a:t>отруйні</a:t>
            </a:r>
            <a:r>
              <a:rPr lang="ru-RU" sz="2400" dirty="0" smtClean="0"/>
              <a:t>. З </a:t>
            </a:r>
            <a:r>
              <a:rPr lang="ru-RU" sz="2400" dirty="0" err="1" smtClean="0"/>
              <a:t>потрапнянням</a:t>
            </a:r>
            <a:r>
              <a:rPr lang="ru-RU" sz="2400" dirty="0" smtClean="0"/>
              <a:t> до </a:t>
            </a:r>
            <a:r>
              <a:rPr lang="ru-RU" sz="2400" dirty="0" err="1" smtClean="0"/>
              <a:t>організму</a:t>
            </a:r>
            <a:r>
              <a:rPr lang="ru-RU" sz="2400" dirty="0" smtClean="0"/>
              <a:t> </a:t>
            </a:r>
            <a:r>
              <a:rPr lang="ru-RU" sz="2400" dirty="0" err="1" smtClean="0"/>
              <a:t>людини</a:t>
            </a:r>
            <a:r>
              <a:rPr lang="ru-RU" sz="2400" dirty="0" smtClean="0"/>
              <a:t> через </a:t>
            </a:r>
            <a:r>
              <a:rPr lang="ru-RU" sz="2400" dirty="0" err="1" smtClean="0"/>
              <a:t>органи</a:t>
            </a:r>
            <a:r>
              <a:rPr lang="ru-RU" sz="2400" dirty="0" smtClean="0"/>
              <a:t> </a:t>
            </a:r>
            <a:r>
              <a:rPr lang="ru-RU" sz="2400" dirty="0" err="1" smtClean="0"/>
              <a:t>дихання</a:t>
            </a:r>
            <a:r>
              <a:rPr lang="ru-RU" sz="2400" dirty="0" smtClean="0"/>
              <a:t>, ртуть </a:t>
            </a:r>
            <a:r>
              <a:rPr lang="ru-RU" sz="2400" dirty="0" err="1" smtClean="0"/>
              <a:t>акумулюється</a:t>
            </a:r>
            <a:r>
              <a:rPr lang="ru-RU" sz="2400" dirty="0" smtClean="0"/>
              <a:t> та </a:t>
            </a:r>
            <a:r>
              <a:rPr lang="ru-RU" sz="2400" dirty="0" err="1" smtClean="0"/>
              <a:t>залишається</a:t>
            </a:r>
            <a:r>
              <a:rPr lang="ru-RU" sz="2400" dirty="0" smtClean="0"/>
              <a:t> там на все </a:t>
            </a:r>
            <a:r>
              <a:rPr lang="ru-RU" sz="2400" dirty="0" err="1" smtClean="0"/>
              <a:t>життя</a:t>
            </a:r>
            <a:r>
              <a:rPr lang="ru-RU" sz="2400" dirty="0" smtClean="0"/>
              <a:t>. </a:t>
            </a:r>
            <a:r>
              <a:rPr lang="ru-RU" sz="2400" dirty="0" err="1" smtClean="0"/>
              <a:t>Встановлено</a:t>
            </a:r>
            <a:r>
              <a:rPr lang="ru-RU" sz="2400" dirty="0" smtClean="0"/>
              <a:t> максимально </a:t>
            </a:r>
            <a:r>
              <a:rPr lang="ru-RU" sz="2400" dirty="0" err="1" smtClean="0"/>
              <a:t>допустиму</a:t>
            </a:r>
            <a:r>
              <a:rPr lang="ru-RU" sz="2400" dirty="0" smtClean="0"/>
              <a:t> </a:t>
            </a:r>
            <a:r>
              <a:rPr lang="ru-RU" sz="2400" dirty="0" err="1" smtClean="0"/>
              <a:t>концентрацію</a:t>
            </a:r>
            <a:r>
              <a:rPr lang="ru-RU" sz="2400" dirty="0" smtClean="0"/>
              <a:t> </a:t>
            </a:r>
            <a:r>
              <a:rPr lang="ru-RU" sz="2400" dirty="0" err="1" smtClean="0"/>
              <a:t>парів</a:t>
            </a:r>
            <a:r>
              <a:rPr lang="ru-RU" sz="2400" dirty="0" smtClean="0"/>
              <a:t> </a:t>
            </a:r>
            <a:r>
              <a:rPr lang="ru-RU" sz="2400" dirty="0" err="1" smtClean="0"/>
              <a:t>ртуті</a:t>
            </a:r>
            <a:r>
              <a:rPr lang="ru-RU" sz="2400" dirty="0" smtClean="0"/>
              <a:t>: для </a:t>
            </a:r>
            <a:r>
              <a:rPr lang="ru-RU" sz="2400" dirty="0" err="1" smtClean="0"/>
              <a:t>житлових</a:t>
            </a:r>
            <a:r>
              <a:rPr lang="ru-RU" sz="2400" dirty="0" smtClean="0"/>
              <a:t>, </a:t>
            </a:r>
            <a:r>
              <a:rPr lang="ru-RU" sz="2400" dirty="0" err="1" smtClean="0"/>
              <a:t>дошкільних</a:t>
            </a:r>
            <a:r>
              <a:rPr lang="ru-RU" sz="2400" dirty="0" smtClean="0"/>
              <a:t>, </a:t>
            </a:r>
            <a:r>
              <a:rPr lang="ru-RU" sz="2400" dirty="0" err="1" smtClean="0"/>
              <a:t>навчальних</a:t>
            </a:r>
            <a:r>
              <a:rPr lang="ru-RU" sz="2400" dirty="0" smtClean="0"/>
              <a:t> і </a:t>
            </a:r>
            <a:r>
              <a:rPr lang="ru-RU" sz="2400" dirty="0" err="1" smtClean="0"/>
              <a:t>робочих</a:t>
            </a:r>
            <a:r>
              <a:rPr lang="ru-RU" sz="2400" dirty="0" smtClean="0"/>
              <a:t> </a:t>
            </a:r>
            <a:r>
              <a:rPr lang="ru-RU" sz="2400" dirty="0" err="1" smtClean="0"/>
              <a:t>приміщень</a:t>
            </a:r>
            <a:r>
              <a:rPr lang="ru-RU" sz="2400" dirty="0" smtClean="0"/>
              <a:t> — 0,0003 мг/м³; для </a:t>
            </a:r>
            <a:r>
              <a:rPr lang="ru-RU" sz="2400" dirty="0" err="1" smtClean="0"/>
              <a:t>виробничих</a:t>
            </a:r>
            <a:r>
              <a:rPr lang="ru-RU" sz="2400" dirty="0" smtClean="0"/>
              <a:t> </a:t>
            </a:r>
            <a:r>
              <a:rPr lang="ru-RU" sz="2400" dirty="0" err="1" smtClean="0"/>
              <a:t>приміщень</a:t>
            </a:r>
            <a:r>
              <a:rPr lang="ru-RU" sz="2400" dirty="0" smtClean="0"/>
              <a:t> — 0,0017 мг/м³. </a:t>
            </a:r>
            <a:r>
              <a:rPr lang="ru-RU" sz="2400" dirty="0" err="1" smtClean="0"/>
              <a:t>Концентрація</a:t>
            </a:r>
            <a:r>
              <a:rPr lang="ru-RU" sz="2400" dirty="0" smtClean="0"/>
              <a:t> </a:t>
            </a:r>
            <a:r>
              <a:rPr lang="ru-RU" sz="2400" dirty="0" err="1" smtClean="0"/>
              <a:t>парів</a:t>
            </a:r>
            <a:r>
              <a:rPr lang="ru-RU" sz="2400" dirty="0" smtClean="0"/>
              <a:t> </a:t>
            </a:r>
            <a:r>
              <a:rPr lang="ru-RU" sz="2400" dirty="0" err="1" smtClean="0"/>
              <a:t>ртуті</a:t>
            </a:r>
            <a:r>
              <a:rPr lang="ru-RU" sz="2400" dirty="0" smtClean="0"/>
              <a:t> в </a:t>
            </a:r>
            <a:r>
              <a:rPr lang="ru-RU" sz="2400" dirty="0" err="1" smtClean="0"/>
              <a:t>повітрі</a:t>
            </a:r>
            <a:r>
              <a:rPr lang="ru-RU" sz="2400" dirty="0" smtClean="0"/>
              <a:t> </a:t>
            </a:r>
            <a:r>
              <a:rPr lang="ru-RU" sz="2400" dirty="0" err="1" smtClean="0"/>
              <a:t>понад</a:t>
            </a:r>
            <a:r>
              <a:rPr lang="ru-RU" sz="2400" dirty="0" smtClean="0"/>
              <a:t> 0,2 мг/м³ </a:t>
            </a:r>
            <a:r>
              <a:rPr lang="ru-RU" sz="2400" dirty="0" err="1" smtClean="0"/>
              <a:t>викликає</a:t>
            </a:r>
            <a:r>
              <a:rPr lang="ru-RU" sz="2400" dirty="0" smtClean="0"/>
              <a:t> </a:t>
            </a:r>
            <a:r>
              <a:rPr lang="ru-RU" sz="2400" dirty="0" err="1" smtClean="0"/>
              <a:t>гостре</a:t>
            </a:r>
            <a:r>
              <a:rPr lang="ru-RU" sz="2400" dirty="0" smtClean="0"/>
              <a:t> </a:t>
            </a:r>
            <a:r>
              <a:rPr lang="ru-RU" sz="2400" dirty="0" err="1" smtClean="0"/>
              <a:t>отруєння</a:t>
            </a:r>
            <a:r>
              <a:rPr lang="ru-RU" sz="2400" dirty="0" smtClean="0"/>
              <a:t> </a:t>
            </a:r>
            <a:r>
              <a:rPr lang="ru-RU" sz="2400" dirty="0" err="1" smtClean="0"/>
              <a:t>організму</a:t>
            </a:r>
            <a:r>
              <a:rPr lang="ru-RU" sz="2400" dirty="0" smtClean="0"/>
              <a:t> </a:t>
            </a:r>
            <a:r>
              <a:rPr lang="ru-RU" sz="2400" dirty="0" err="1" smtClean="0"/>
              <a:t>людини</a:t>
            </a:r>
            <a:r>
              <a:rPr lang="ru-RU" sz="2400" dirty="0" smtClean="0"/>
              <a:t>. </a:t>
            </a:r>
            <a:r>
              <a:rPr lang="ru-RU" sz="2400" dirty="0" err="1" smtClean="0"/>
              <a:t>Симптоми</a:t>
            </a:r>
            <a:r>
              <a:rPr lang="ru-RU" sz="2400" dirty="0" smtClean="0"/>
              <a:t> </a:t>
            </a:r>
            <a:r>
              <a:rPr lang="ru-RU" sz="2400" dirty="0" err="1" smtClean="0"/>
              <a:t>гострого</a:t>
            </a:r>
            <a:r>
              <a:rPr lang="ru-RU" sz="2400" dirty="0" smtClean="0"/>
              <a:t> </a:t>
            </a:r>
            <a:r>
              <a:rPr lang="ru-RU" sz="2400" dirty="0" err="1" smtClean="0"/>
              <a:t>отруєння</a:t>
            </a:r>
            <a:r>
              <a:rPr lang="ru-RU" sz="2400" dirty="0" smtClean="0"/>
              <a:t> </a:t>
            </a:r>
            <a:r>
              <a:rPr lang="ru-RU" sz="2400" dirty="0" err="1" smtClean="0"/>
              <a:t>проявляються</a:t>
            </a:r>
            <a:r>
              <a:rPr lang="ru-RU" sz="2400" dirty="0" smtClean="0"/>
              <a:t> через 8-24 </a:t>
            </a:r>
            <a:r>
              <a:rPr lang="ru-RU" sz="2400" dirty="0" err="1" smtClean="0"/>
              <a:t>години</a:t>
            </a:r>
            <a:r>
              <a:rPr lang="ru-RU" sz="2400" dirty="0" smtClean="0"/>
              <a:t>: </a:t>
            </a:r>
            <a:r>
              <a:rPr lang="ru-RU" sz="2400" dirty="0" err="1" smtClean="0"/>
              <a:t>починається</a:t>
            </a:r>
            <a:r>
              <a:rPr lang="ru-RU" sz="2400" dirty="0" smtClean="0"/>
              <a:t> </a:t>
            </a:r>
            <a:r>
              <a:rPr lang="ru-RU" sz="2400" dirty="0" err="1" smtClean="0"/>
              <a:t>загальна</a:t>
            </a:r>
            <a:r>
              <a:rPr lang="ru-RU" sz="2400" dirty="0" smtClean="0"/>
              <a:t> </a:t>
            </a:r>
            <a:r>
              <a:rPr lang="ru-RU" sz="2400" dirty="0" err="1" smtClean="0"/>
              <a:t>слабкість</a:t>
            </a:r>
            <a:r>
              <a:rPr lang="ru-RU" sz="2400" dirty="0" smtClean="0"/>
              <a:t>, </a:t>
            </a:r>
            <a:r>
              <a:rPr lang="ru-RU" sz="2400" dirty="0" err="1" smtClean="0"/>
              <a:t>головний</a:t>
            </a:r>
            <a:r>
              <a:rPr lang="ru-RU" sz="2400" dirty="0" smtClean="0"/>
              <a:t> </a:t>
            </a:r>
            <a:r>
              <a:rPr lang="ru-RU" sz="2400" dirty="0" err="1" smtClean="0"/>
              <a:t>біль</a:t>
            </a:r>
            <a:r>
              <a:rPr lang="ru-RU" sz="2400" dirty="0" smtClean="0"/>
              <a:t> та </a:t>
            </a:r>
            <a:r>
              <a:rPr lang="ru-RU" sz="2400" dirty="0" err="1" smtClean="0"/>
              <a:t>підвищується</a:t>
            </a:r>
            <a:r>
              <a:rPr lang="ru-RU" sz="2400" dirty="0" smtClean="0"/>
              <a:t> температура; </a:t>
            </a:r>
            <a:r>
              <a:rPr lang="ru-RU" sz="2400" dirty="0" err="1" smtClean="0"/>
              <a:t>згодом</a:t>
            </a:r>
            <a:r>
              <a:rPr lang="ru-RU" sz="2400" dirty="0" smtClean="0"/>
              <a:t> — </a:t>
            </a:r>
            <a:r>
              <a:rPr lang="ru-RU" sz="2400" dirty="0" err="1" smtClean="0"/>
              <a:t>болі</a:t>
            </a:r>
            <a:r>
              <a:rPr lang="ru-RU" sz="2400" dirty="0" smtClean="0"/>
              <a:t> в </a:t>
            </a:r>
            <a:r>
              <a:rPr lang="ru-RU" sz="2400" dirty="0" err="1" smtClean="0"/>
              <a:t>животі</a:t>
            </a:r>
            <a:r>
              <a:rPr lang="ru-RU" sz="2400" dirty="0" smtClean="0"/>
              <a:t>, </a:t>
            </a:r>
            <a:r>
              <a:rPr lang="ru-RU" sz="2400" dirty="0" err="1" smtClean="0"/>
              <a:t>розлад</a:t>
            </a:r>
            <a:r>
              <a:rPr lang="ru-RU" sz="2400" dirty="0" smtClean="0"/>
              <a:t> </a:t>
            </a:r>
            <a:r>
              <a:rPr lang="ru-RU" sz="2400" dirty="0" err="1" smtClean="0"/>
              <a:t>шлунку</a:t>
            </a:r>
            <a:r>
              <a:rPr lang="ru-RU" sz="2400" dirty="0" smtClean="0"/>
              <a:t>, </a:t>
            </a:r>
            <a:r>
              <a:rPr lang="ru-RU" sz="2400" dirty="0" err="1" smtClean="0"/>
              <a:t>хворіють</a:t>
            </a:r>
            <a:r>
              <a:rPr lang="ru-RU" sz="2400" dirty="0" smtClean="0"/>
              <a:t> ясна.</a:t>
            </a:r>
            <a:endParaRPr lang="uk-UA" sz="2400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347098" y="2780928"/>
            <a:ext cx="1691258" cy="22284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863140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alphaModFix amt="64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-42518" y="1035960"/>
            <a:ext cx="9217024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400" dirty="0" smtClean="0"/>
              <a:t>Хронічне отруєння є наслідком вдихання малих концентрацій парів ртуті протягом тривалого часу. Ознаками такого отруєння є: зниження працездатності, швидка стомлюваність, послаблення пам'яті і головний біль; в окремих випадках можливі катаральні прояви з боку верхніх дихальних шляхів, кровотечі ясен, легке тремтіння рук та розлад шлунку. Тривалий час ніяких ознак може й не бути, але потім поступово підвищується стомлюваність, слабкість, сонливість; з'являються — головний біль, апатія й емоційна нестійкість; порушується мовлення, тремтять руки, повіки, а у важких випадках — ноги і все тіло. Ртуть уражає нервову систему, а тривалий її вплив викликає навіть божевілля.</a:t>
            </a:r>
            <a:endParaRPr lang="uk-UA" sz="2400" dirty="0"/>
          </a:p>
        </p:txBody>
      </p:sp>
    </p:spTree>
    <p:extLst>
      <p:ext uri="{BB962C8B-B14F-4D97-AF65-F5344CB8AC3E}">
        <p14:creationId xmlns:p14="http://schemas.microsoft.com/office/powerpoint/2010/main" xmlns="" val="3080005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alphaModFix amt="70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55776" y="33301"/>
            <a:ext cx="277499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2800" b="1" dirty="0" err="1" smtClean="0"/>
              <a:t>Демеркуризація</a:t>
            </a:r>
            <a:endParaRPr lang="uk-UA" sz="2800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28161" y="556521"/>
            <a:ext cx="8820472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/>
              <a:t>При </a:t>
            </a:r>
            <a:r>
              <a:rPr lang="ru-RU" sz="2400" dirty="0" err="1" smtClean="0"/>
              <a:t>розливі</a:t>
            </a:r>
            <a:r>
              <a:rPr lang="ru-RU" sz="2400" dirty="0" smtClean="0"/>
              <a:t> </a:t>
            </a:r>
            <a:r>
              <a:rPr lang="ru-RU" sz="2400" dirty="0" err="1" smtClean="0"/>
              <a:t>ртуті</a:t>
            </a:r>
            <a:r>
              <a:rPr lang="ru-RU" sz="2400" dirty="0" smtClean="0"/>
              <a:t> (в тому </a:t>
            </a:r>
            <a:r>
              <a:rPr lang="ru-RU" sz="2400" dirty="0" err="1" smtClean="0"/>
              <a:t>числі</a:t>
            </a:r>
            <a:r>
              <a:rPr lang="ru-RU" sz="2400" dirty="0" smtClean="0"/>
              <a:t> й з </a:t>
            </a:r>
            <a:r>
              <a:rPr lang="ru-RU" sz="2400" dirty="0" err="1" smtClean="0"/>
              <a:t>розбитого</a:t>
            </a:r>
            <a:r>
              <a:rPr lang="ru-RU" sz="2400" dirty="0" smtClean="0"/>
              <a:t> термометра) </a:t>
            </a:r>
            <a:r>
              <a:rPr lang="ru-RU" sz="2400" dirty="0" err="1" smtClean="0"/>
              <a:t>прийнято</a:t>
            </a:r>
            <a:r>
              <a:rPr lang="ru-RU" sz="2400" dirty="0" smtClean="0"/>
              <a:t> </a:t>
            </a:r>
            <a:r>
              <a:rPr lang="ru-RU" sz="2400" dirty="0" err="1" smtClean="0"/>
              <a:t>такий</a:t>
            </a:r>
            <a:r>
              <a:rPr lang="ru-RU" sz="2400" dirty="0" smtClean="0"/>
              <a:t> порядок </a:t>
            </a:r>
            <a:r>
              <a:rPr lang="ru-RU" sz="2400" dirty="0" err="1" smtClean="0"/>
              <a:t>дій</a:t>
            </a:r>
            <a:r>
              <a:rPr lang="ru-RU" sz="2400" dirty="0" smtClean="0"/>
              <a:t>:</a:t>
            </a:r>
            <a:endParaRPr lang="ru-RU" sz="2400" dirty="0" smtClean="0"/>
          </a:p>
          <a:p>
            <a:pPr marL="457200" indent="-457200">
              <a:buFont typeface="+mj-lt"/>
              <a:buAutoNum type="arabicPeriod"/>
            </a:pPr>
            <a:r>
              <a:rPr lang="ru-RU" sz="2400" dirty="0" err="1" smtClean="0"/>
              <a:t>Стороннім</a:t>
            </a:r>
            <a:r>
              <a:rPr lang="ru-RU" sz="2400" dirty="0" smtClean="0"/>
              <a:t> </a:t>
            </a:r>
            <a:r>
              <a:rPr lang="ru-RU" sz="2400" dirty="0" err="1" smtClean="0"/>
              <a:t>покинути</a:t>
            </a:r>
            <a:r>
              <a:rPr lang="ru-RU" sz="2400" dirty="0" smtClean="0"/>
              <a:t> </a:t>
            </a:r>
            <a:r>
              <a:rPr lang="ru-RU" sz="2400" dirty="0" err="1" smtClean="0"/>
              <a:t>приміщення</a:t>
            </a:r>
            <a:r>
              <a:rPr lang="ru-RU" sz="2400" dirty="0" smtClean="0"/>
              <a:t> й </a:t>
            </a:r>
            <a:r>
              <a:rPr lang="ru-RU" sz="2400" dirty="0" err="1" smtClean="0"/>
              <a:t>обмежити</a:t>
            </a:r>
            <a:r>
              <a:rPr lang="ru-RU" sz="2400" dirty="0" smtClean="0"/>
              <a:t> </a:t>
            </a:r>
            <a:r>
              <a:rPr lang="ru-RU" sz="2400" dirty="0" err="1" smtClean="0"/>
              <a:t>туди</a:t>
            </a:r>
            <a:r>
              <a:rPr lang="ru-RU" sz="2400" dirty="0" smtClean="0"/>
              <a:t> доступ.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2400" dirty="0" err="1" smtClean="0"/>
              <a:t>Зібрати</a:t>
            </a:r>
            <a:r>
              <a:rPr lang="ru-RU" sz="2400" dirty="0" smtClean="0"/>
              <a:t> ртуть </a:t>
            </a:r>
            <a:r>
              <a:rPr lang="ru-RU" sz="2400" dirty="0" err="1" smtClean="0"/>
              <a:t>механічно</a:t>
            </a:r>
            <a:r>
              <a:rPr lang="ru-RU" sz="2400" dirty="0" smtClean="0"/>
              <a:t> - грушею для </a:t>
            </a:r>
            <a:r>
              <a:rPr lang="ru-RU" sz="2400" dirty="0" err="1" smtClean="0"/>
              <a:t>клізм</a:t>
            </a:r>
            <a:r>
              <a:rPr lang="ru-RU" sz="2400" dirty="0" smtClean="0"/>
              <a:t> </a:t>
            </a:r>
            <a:r>
              <a:rPr lang="ru-RU" sz="2400" dirty="0" err="1" smtClean="0"/>
              <a:t>або</a:t>
            </a:r>
            <a:r>
              <a:rPr lang="ru-RU" sz="2400" dirty="0" smtClean="0"/>
              <a:t> </a:t>
            </a:r>
            <a:r>
              <a:rPr lang="ru-RU" sz="2400" dirty="0" err="1" smtClean="0"/>
              <a:t>аркушами</a:t>
            </a:r>
            <a:r>
              <a:rPr lang="ru-RU" sz="2400" dirty="0" smtClean="0"/>
              <a:t> </a:t>
            </a:r>
            <a:r>
              <a:rPr lang="ru-RU" sz="2400" dirty="0" err="1" smtClean="0"/>
              <a:t>паперу</a:t>
            </a:r>
            <a:r>
              <a:rPr lang="ru-RU" sz="2400" dirty="0" smtClean="0"/>
              <a:t> в баночку і </a:t>
            </a:r>
            <a:r>
              <a:rPr lang="ru-RU" sz="2400" dirty="0" err="1" smtClean="0"/>
              <a:t>залити</a:t>
            </a:r>
            <a:r>
              <a:rPr lang="ru-RU" sz="2400" dirty="0" smtClean="0"/>
              <a:t> водою.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2400" dirty="0" smtClean="0"/>
              <a:t>Не </a:t>
            </a:r>
            <a:r>
              <a:rPr lang="ru-RU" sz="2400" dirty="0" err="1" smtClean="0"/>
              <a:t>застосовуйте</a:t>
            </a:r>
            <a:r>
              <a:rPr lang="ru-RU" sz="2400" dirty="0" smtClean="0"/>
              <a:t> </a:t>
            </a:r>
            <a:r>
              <a:rPr lang="ru-RU" sz="2400" dirty="0" err="1" smtClean="0"/>
              <a:t>пилосос</a:t>
            </a:r>
            <a:r>
              <a:rPr lang="ru-RU" sz="2400" dirty="0" smtClean="0"/>
              <a:t> (</a:t>
            </a:r>
            <a:r>
              <a:rPr lang="ru-RU" sz="2400" dirty="0" err="1" smtClean="0"/>
              <a:t>інакше</a:t>
            </a:r>
            <a:r>
              <a:rPr lang="ru-RU" sz="2400" dirty="0" smtClean="0"/>
              <a:t> </a:t>
            </a:r>
            <a:r>
              <a:rPr lang="ru-RU" sz="2400" dirty="0" err="1" smtClean="0"/>
              <a:t>його</a:t>
            </a:r>
            <a:r>
              <a:rPr lang="ru-RU" sz="2400" dirty="0" smtClean="0"/>
              <a:t> </a:t>
            </a:r>
            <a:r>
              <a:rPr lang="ru-RU" sz="2400" dirty="0" err="1" smtClean="0"/>
              <a:t>доведеться</a:t>
            </a:r>
            <a:r>
              <a:rPr lang="ru-RU" sz="2400" dirty="0" smtClean="0"/>
              <a:t> </a:t>
            </a:r>
            <a:r>
              <a:rPr lang="ru-RU" sz="2400" dirty="0" err="1" smtClean="0"/>
              <a:t>викинути</a:t>
            </a:r>
            <a:r>
              <a:rPr lang="ru-RU" sz="2400" dirty="0" smtClean="0"/>
              <a:t>).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2400" dirty="0" err="1" smtClean="0"/>
              <a:t>Консультацію</a:t>
            </a:r>
            <a:r>
              <a:rPr lang="ru-RU" sz="2400" dirty="0" smtClean="0"/>
              <a:t> </a:t>
            </a:r>
            <a:r>
              <a:rPr lang="ru-RU" sz="2400" dirty="0" err="1" smtClean="0"/>
              <a:t>можна</a:t>
            </a:r>
            <a:r>
              <a:rPr lang="ru-RU" sz="2400" dirty="0" smtClean="0"/>
              <a:t> </a:t>
            </a:r>
            <a:r>
              <a:rPr lang="ru-RU" sz="2400" dirty="0" err="1" smtClean="0"/>
              <a:t>отримати</a:t>
            </a:r>
            <a:r>
              <a:rPr lang="ru-RU" sz="2400" dirty="0" smtClean="0"/>
              <a:t> телефоном у </a:t>
            </a:r>
            <a:r>
              <a:rPr lang="ru-RU" sz="2400" dirty="0" err="1" smtClean="0"/>
              <a:t>пожежників</a:t>
            </a:r>
            <a:r>
              <a:rPr lang="ru-RU" sz="2400" dirty="0" smtClean="0"/>
              <a:t> 101(</a:t>
            </a:r>
            <a:r>
              <a:rPr lang="ru-RU" sz="2400" dirty="0" err="1" smtClean="0"/>
              <a:t>служби</a:t>
            </a:r>
            <a:r>
              <a:rPr lang="ru-RU" sz="2400" dirty="0" smtClean="0"/>
              <a:t> </a:t>
            </a:r>
            <a:r>
              <a:rPr lang="ru-RU" sz="2400" dirty="0" err="1" smtClean="0"/>
              <a:t>порятунку</a:t>
            </a:r>
            <a:r>
              <a:rPr lang="ru-RU" sz="2400" dirty="0" smtClean="0"/>
              <a:t>).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2400" dirty="0" err="1" smtClean="0"/>
              <a:t>Обробити</a:t>
            </a:r>
            <a:r>
              <a:rPr lang="ru-RU" sz="2400" dirty="0" smtClean="0"/>
              <a:t> </a:t>
            </a:r>
            <a:r>
              <a:rPr lang="ru-RU" sz="2400" dirty="0" err="1" smtClean="0"/>
              <a:t>підлогу</a:t>
            </a:r>
            <a:r>
              <a:rPr lang="ru-RU" sz="2400" dirty="0" smtClean="0"/>
              <a:t> </a:t>
            </a:r>
            <a:r>
              <a:rPr lang="ru-RU" sz="2400" dirty="0" err="1" smtClean="0"/>
              <a:t>чи</a:t>
            </a:r>
            <a:r>
              <a:rPr lang="ru-RU" sz="2400" dirty="0" smtClean="0"/>
              <a:t> </a:t>
            </a:r>
            <a:r>
              <a:rPr lang="ru-RU" sz="2400" dirty="0" err="1" smtClean="0"/>
              <a:t>місце</a:t>
            </a:r>
            <a:r>
              <a:rPr lang="ru-RU" sz="2400" dirty="0" smtClean="0"/>
              <a:t> де </a:t>
            </a:r>
            <a:r>
              <a:rPr lang="ru-RU" sz="2400" dirty="0" err="1" smtClean="0"/>
              <a:t>розлилась</a:t>
            </a:r>
            <a:r>
              <a:rPr lang="ru-RU" sz="2400" dirty="0" smtClean="0"/>
              <a:t> ртуть </a:t>
            </a:r>
            <a:r>
              <a:rPr lang="ru-RU" sz="2400" dirty="0" err="1" smtClean="0"/>
              <a:t>розчином</a:t>
            </a:r>
            <a:r>
              <a:rPr lang="ru-RU" sz="2400" dirty="0" smtClean="0"/>
              <a:t> перманганату </a:t>
            </a:r>
            <a:r>
              <a:rPr lang="ru-RU" sz="2400" dirty="0" err="1" smtClean="0"/>
              <a:t>калію</a:t>
            </a:r>
            <a:r>
              <a:rPr lang="ru-RU" sz="2400" dirty="0" smtClean="0"/>
              <a:t>. (</a:t>
            </a:r>
            <a:r>
              <a:rPr lang="ru-RU" sz="2400" dirty="0" err="1" smtClean="0"/>
              <a:t>марганцівка</a:t>
            </a:r>
            <a:r>
              <a:rPr lang="ru-RU" sz="2400" dirty="0" smtClean="0"/>
              <a:t>) з </a:t>
            </a:r>
            <a:r>
              <a:rPr lang="ru-RU" sz="2400" dirty="0" err="1" smtClean="0"/>
              <a:t>розрахунку</a:t>
            </a:r>
            <a:r>
              <a:rPr lang="ru-RU" sz="2400" dirty="0" smtClean="0"/>
              <a:t> </a:t>
            </a:r>
            <a:r>
              <a:rPr lang="ru-RU" sz="2400" dirty="0" err="1" smtClean="0"/>
              <a:t>двох</a:t>
            </a:r>
            <a:r>
              <a:rPr lang="ru-RU" sz="2400" dirty="0" smtClean="0"/>
              <a:t> </a:t>
            </a:r>
            <a:r>
              <a:rPr lang="ru-RU" sz="2400" dirty="0" err="1" smtClean="0"/>
              <a:t>грамів</a:t>
            </a:r>
            <a:r>
              <a:rPr lang="ru-RU" sz="2400" dirty="0" smtClean="0"/>
              <a:t> перманганату </a:t>
            </a:r>
            <a:r>
              <a:rPr lang="ru-RU" sz="2400" dirty="0" err="1" smtClean="0"/>
              <a:t>калію</a:t>
            </a:r>
            <a:r>
              <a:rPr lang="ru-RU" sz="2400" dirty="0" smtClean="0"/>
              <a:t> на 1 </a:t>
            </a:r>
            <a:r>
              <a:rPr lang="ru-RU" sz="2400" dirty="0" err="1" smtClean="0"/>
              <a:t>літр</a:t>
            </a:r>
            <a:r>
              <a:rPr lang="ru-RU" sz="2400" dirty="0" smtClean="0"/>
              <a:t> води, </a:t>
            </a:r>
            <a:r>
              <a:rPr lang="ru-RU" sz="2400" dirty="0" err="1" smtClean="0"/>
              <a:t>кілька</a:t>
            </a:r>
            <a:r>
              <a:rPr lang="ru-RU" sz="2400" dirty="0" smtClean="0"/>
              <a:t> </a:t>
            </a:r>
            <a:r>
              <a:rPr lang="ru-RU" sz="2400" dirty="0" err="1" smtClean="0"/>
              <a:t>разів</a:t>
            </a:r>
            <a:r>
              <a:rPr lang="ru-RU" sz="2400" dirty="0" smtClean="0"/>
              <a:t> </a:t>
            </a:r>
            <a:r>
              <a:rPr lang="ru-RU" sz="2400" dirty="0" err="1" smtClean="0"/>
              <a:t>після</a:t>
            </a:r>
            <a:r>
              <a:rPr lang="ru-RU" sz="2400" dirty="0" smtClean="0"/>
              <a:t> </a:t>
            </a:r>
            <a:r>
              <a:rPr lang="ru-RU" sz="2400" dirty="0" err="1" smtClean="0"/>
              <a:t>чого</a:t>
            </a:r>
            <a:r>
              <a:rPr lang="ru-RU" sz="2400" dirty="0" smtClean="0"/>
              <a:t> </a:t>
            </a:r>
            <a:r>
              <a:rPr lang="ru-RU" sz="2400" dirty="0" err="1" smtClean="0"/>
              <a:t>помити</a:t>
            </a:r>
            <a:r>
              <a:rPr lang="ru-RU" sz="2400" dirty="0" smtClean="0"/>
              <a:t> </a:t>
            </a:r>
            <a:r>
              <a:rPr lang="ru-RU" sz="2400" dirty="0" err="1" smtClean="0"/>
              <a:t>місце</a:t>
            </a:r>
            <a:r>
              <a:rPr lang="ru-RU" sz="2400" dirty="0" smtClean="0"/>
              <a:t> мильною водою. </a:t>
            </a:r>
            <a:r>
              <a:rPr lang="ru-RU" sz="2400" dirty="0" err="1" smtClean="0"/>
              <a:t>Ганчірки</a:t>
            </a:r>
            <a:r>
              <a:rPr lang="ru-RU" sz="2400" dirty="0" smtClean="0"/>
              <a:t> </a:t>
            </a:r>
            <a:r>
              <a:rPr lang="ru-RU" sz="2400" dirty="0" err="1" smtClean="0"/>
              <a:t>викинути</a:t>
            </a:r>
            <a:r>
              <a:rPr lang="ru-RU" sz="2400" dirty="0" smtClean="0"/>
              <a:t>.</a:t>
            </a:r>
          </a:p>
          <a:p>
            <a:pPr marL="457200" indent="-457200">
              <a:buFont typeface="+mj-lt"/>
              <a:buAutoNum type="arabicPeriod"/>
            </a:pPr>
            <a:r>
              <a:rPr lang="uk-UA" sz="2400" dirty="0" smtClean="0"/>
              <a:t>Організувати </a:t>
            </a:r>
            <a:r>
              <a:rPr lang="uk-UA" sz="2400" smtClean="0"/>
              <a:t>провітрювання приміщення</a:t>
            </a:r>
            <a:endParaRPr lang="uk-UA" sz="2400" dirty="0" smtClean="0"/>
          </a:p>
          <a:p>
            <a:pPr marL="457200" indent="-457200">
              <a:buFont typeface="+mj-lt"/>
              <a:buAutoNum type="arabicPeriod"/>
            </a:pPr>
            <a:r>
              <a:rPr lang="ru-RU" sz="2400" smtClean="0"/>
              <a:t>Ртуть </a:t>
            </a:r>
            <a:r>
              <a:rPr lang="ru-RU" sz="2400" dirty="0" smtClean="0"/>
              <a:t>з </a:t>
            </a:r>
            <a:r>
              <a:rPr lang="ru-RU" sz="2400" dirty="0" err="1" smtClean="0"/>
              <a:t>медичних</a:t>
            </a:r>
            <a:r>
              <a:rPr lang="ru-RU" sz="2400" dirty="0" smtClean="0"/>
              <a:t> </a:t>
            </a:r>
            <a:r>
              <a:rPr lang="ru-RU" sz="2400" dirty="0" err="1" smtClean="0"/>
              <a:t>термометрів</a:t>
            </a:r>
            <a:r>
              <a:rPr lang="ru-RU" sz="2400" dirty="0" smtClean="0"/>
              <a:t> при </a:t>
            </a:r>
            <a:r>
              <a:rPr lang="ru-RU" sz="2400" dirty="0" err="1" smtClean="0"/>
              <a:t>попаданні</a:t>
            </a:r>
            <a:r>
              <a:rPr lang="ru-RU" sz="2400" dirty="0" smtClean="0"/>
              <a:t> в </a:t>
            </a:r>
            <a:r>
              <a:rPr lang="ru-RU" sz="2400" dirty="0" err="1" smtClean="0"/>
              <a:t>організм</a:t>
            </a:r>
            <a:r>
              <a:rPr lang="ru-RU" sz="2400" dirty="0" smtClean="0"/>
              <a:t> через </a:t>
            </a:r>
            <a:r>
              <a:rPr lang="ru-RU" sz="2400" dirty="0" err="1" smtClean="0"/>
              <a:t>органи</a:t>
            </a:r>
            <a:r>
              <a:rPr lang="ru-RU" sz="2400" dirty="0" smtClean="0"/>
              <a:t> </a:t>
            </a:r>
            <a:r>
              <a:rPr lang="ru-RU" sz="2400" dirty="0" err="1" smtClean="0"/>
              <a:t>шлунково-кишкового</a:t>
            </a:r>
            <a:r>
              <a:rPr lang="ru-RU" sz="2400" dirty="0" smtClean="0"/>
              <a:t> тракту не становить </a:t>
            </a:r>
            <a:r>
              <a:rPr lang="ru-RU" sz="2400" dirty="0" err="1" smtClean="0"/>
              <a:t>небезпеки</a:t>
            </a:r>
            <a:r>
              <a:rPr lang="ru-RU" sz="2400" dirty="0" smtClean="0"/>
              <a:t>, </a:t>
            </a:r>
            <a:r>
              <a:rPr lang="ru-RU" sz="2400" dirty="0" err="1" smtClean="0"/>
              <a:t>бо</a:t>
            </a:r>
            <a:r>
              <a:rPr lang="ru-RU" sz="2400" dirty="0" smtClean="0"/>
              <a:t> </a:t>
            </a:r>
            <a:r>
              <a:rPr lang="ru-RU" sz="2400" dirty="0" err="1" smtClean="0"/>
              <a:t>токсичні</a:t>
            </a:r>
            <a:r>
              <a:rPr lang="ru-RU" sz="2400" dirty="0" smtClean="0"/>
              <a:t> </a:t>
            </a:r>
            <a:r>
              <a:rPr lang="ru-RU" sz="2400" dirty="0" err="1" smtClean="0"/>
              <a:t>лише</a:t>
            </a:r>
            <a:r>
              <a:rPr lang="ru-RU" sz="2400" dirty="0" smtClean="0"/>
              <a:t> </a:t>
            </a:r>
            <a:r>
              <a:rPr lang="ru-RU" sz="2400" dirty="0" err="1" smtClean="0"/>
              <a:t>солі</a:t>
            </a:r>
            <a:r>
              <a:rPr lang="ru-RU" sz="2400" dirty="0" smtClean="0"/>
              <a:t> </a:t>
            </a:r>
            <a:r>
              <a:rPr lang="ru-RU" sz="2400" dirty="0" err="1" smtClean="0"/>
              <a:t>ртуті</a:t>
            </a:r>
            <a:r>
              <a:rPr lang="ru-RU" sz="2400" dirty="0" smtClean="0"/>
              <a:t>.</a:t>
            </a:r>
            <a:endParaRPr lang="uk-UA" sz="2400" dirty="0"/>
          </a:p>
        </p:txBody>
      </p:sp>
    </p:spTree>
    <p:extLst>
      <p:ext uri="{BB962C8B-B14F-4D97-AF65-F5344CB8AC3E}">
        <p14:creationId xmlns:p14="http://schemas.microsoft.com/office/powerpoint/2010/main" xmlns="" val="1124176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737</Words>
  <Application>Microsoft Office PowerPoint</Application>
  <PresentationFormat>Экран (4:3)</PresentationFormat>
  <Paragraphs>33</Paragraphs>
  <Slides>10</Slides>
  <Notes>3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Обережно РТУТЬ!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Обережно РТУТЬ!</dc:title>
  <dc:creator>PC-Komp</dc:creator>
  <cp:lastModifiedBy>Оксана</cp:lastModifiedBy>
  <cp:revision>4</cp:revision>
  <dcterms:created xsi:type="dcterms:W3CDTF">2014-04-16T17:54:28Z</dcterms:created>
  <dcterms:modified xsi:type="dcterms:W3CDTF">2014-04-24T06:45:56Z</dcterms:modified>
</cp:coreProperties>
</file>