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B6E4-5F49-4126-BBF9-B33364A54EFA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A4C6C-5E53-4162-A532-CC7B8E7041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794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4C6C-5E53-4162-A532-CC7B8E704141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6978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4C6C-5E53-4162-A532-CC7B8E704141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6671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4C6C-5E53-4162-A532-CC7B8E704141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2990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510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7685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726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253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6873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164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5277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307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1867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5953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7710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199A-A6C4-467A-A286-C988AA0AE294}" type="datetimeFigureOut">
              <a:rPr lang="uk-UA" smtClean="0"/>
              <a:pPr/>
              <a:t>24.04.2014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D8BB-A27C-4B38-B76A-018F34F5BA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649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Обережно</a:t>
            </a:r>
            <a:b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</a:br>
            <a: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РТУТЬ!</a:t>
            </a:r>
            <a:endParaRPr lang="uk-UA" sz="6000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6773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0138" y="4149080"/>
            <a:ext cx="3167375" cy="237553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19672" y="188640"/>
            <a:ext cx="596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Утилізація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предметів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вмістом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ртуті</a:t>
            </a:r>
            <a:endParaRPr lang="uk-UA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6462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МНС приймає градусники і ртуть, тільки якщо вони несуть шкоду здоров'ю людини. Цілі градусники не приймають.</a:t>
            </a:r>
          </a:p>
          <a:p>
            <a:r>
              <a:rPr lang="uk-UA" sz="2400" dirty="0" smtClean="0"/>
              <a:t>Приймають ртуть спеціальні підприємства, як правило, не безкоштовно. За один кілограм зданої ртуті потрібно буде заплатити 75 гривень, за один ртутний термометр 2,20 гривні, а за люмінесцентну лампу, яка також містить ртуть, потрібно заплатити 4,80 гривні.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20760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48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Ртуть або Меркурій </a:t>
            </a:r>
            <a:r>
              <a:rPr lang="en-US" sz="2800" dirty="0" smtClean="0"/>
              <a:t> — </a:t>
            </a:r>
            <a:r>
              <a:rPr lang="uk-UA" sz="2800" dirty="0" smtClean="0"/>
              <a:t>хімічний елемент. Символ </a:t>
            </a:r>
            <a:r>
              <a:rPr lang="en-US" sz="2800" dirty="0" smtClean="0"/>
              <a:t>Hg, </a:t>
            </a:r>
            <a:r>
              <a:rPr lang="uk-UA" sz="2800" dirty="0" smtClean="0"/>
              <a:t>атомний номер 80, атомна маса 200,59 </a:t>
            </a:r>
            <a:r>
              <a:rPr lang="uk-UA" sz="2800" dirty="0" err="1" smtClean="0"/>
              <a:t>а.о.м</a:t>
            </a:r>
            <a:r>
              <a:rPr lang="uk-UA" sz="2800" dirty="0" smtClean="0"/>
              <a:t>. </a:t>
            </a:r>
          </a:p>
          <a:p>
            <a:endParaRPr lang="uk-UA" sz="2800" dirty="0" smtClean="0"/>
          </a:p>
          <a:p>
            <a:r>
              <a:rPr lang="uk-UA" sz="2800" dirty="0" smtClean="0"/>
              <a:t>Ртуть — сріблясто-білий важкий метал, рідкий при кімнатній температурі.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89573">
            <a:off x="3711278" y="3401110"/>
            <a:ext cx="3483289" cy="274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67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77586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Поширення</a:t>
            </a:r>
          </a:p>
          <a:p>
            <a:endParaRPr lang="uk-UA" sz="2000" b="1" dirty="0" smtClean="0"/>
          </a:p>
          <a:p>
            <a:r>
              <a:rPr lang="uk-UA" sz="2400" dirty="0" smtClean="0"/>
              <a:t>У земній корі ртуть переважно розсіяна. Ртуть отримують з ртутних, </a:t>
            </a:r>
            <a:r>
              <a:rPr lang="uk-UA" sz="2400" dirty="0" err="1" smtClean="0"/>
              <a:t>ртутно-стибієвих</a:t>
            </a:r>
            <a:r>
              <a:rPr lang="uk-UA" sz="2400" dirty="0" smtClean="0"/>
              <a:t>, </a:t>
            </a:r>
            <a:r>
              <a:rPr lang="uk-UA" sz="2400" dirty="0" err="1" smtClean="0"/>
              <a:t>ртутно-арсенових</a:t>
            </a:r>
            <a:r>
              <a:rPr lang="uk-UA" sz="2400" dirty="0" smtClean="0"/>
              <a:t> і ртутно-золотих руд, а також попутно з поліметалічних, вольфрамових і олов'яних. Відомо 20 мінералів ртуті, але промислове значення мають кіновар </a:t>
            </a:r>
            <a:r>
              <a:rPr lang="en-US" sz="2400" dirty="0" err="1" smtClean="0"/>
              <a:t>HgS</a:t>
            </a:r>
            <a:r>
              <a:rPr lang="en-US" sz="2400" dirty="0" smtClean="0"/>
              <a:t>(86,2 %), </a:t>
            </a:r>
            <a:r>
              <a:rPr lang="uk-UA" sz="2400" dirty="0" err="1" smtClean="0"/>
              <a:t>метацинабарит</a:t>
            </a:r>
            <a:r>
              <a:rPr lang="uk-UA" sz="2400" dirty="0" smtClean="0"/>
              <a:t> </a:t>
            </a:r>
            <a:r>
              <a:rPr lang="en-US" sz="2400" dirty="0" err="1" smtClean="0"/>
              <a:t>HgS</a:t>
            </a:r>
            <a:r>
              <a:rPr lang="en-US" sz="2400" dirty="0" smtClean="0"/>
              <a:t> (86,2 %), </a:t>
            </a:r>
            <a:r>
              <a:rPr lang="uk-UA" sz="2400" dirty="0" smtClean="0"/>
              <a:t>ртуть самородна </a:t>
            </a:r>
            <a:r>
              <a:rPr lang="en-US" sz="2400" dirty="0" smtClean="0"/>
              <a:t>Hg, </a:t>
            </a:r>
            <a:r>
              <a:rPr lang="uk-UA" sz="2400" dirty="0" smtClean="0"/>
              <a:t>блякла руда — </a:t>
            </a:r>
            <a:r>
              <a:rPr lang="uk-UA" sz="2400" dirty="0" err="1" smtClean="0"/>
              <a:t>шватцит</a:t>
            </a:r>
            <a:r>
              <a:rPr lang="uk-UA" sz="2400" dirty="0" smtClean="0"/>
              <a:t> (</a:t>
            </a:r>
            <a:r>
              <a:rPr lang="en-US" sz="2400" dirty="0" err="1" smtClean="0"/>
              <a:t>Hg,Cu</a:t>
            </a:r>
            <a:r>
              <a:rPr lang="en-US" sz="2400" dirty="0" smtClean="0"/>
              <a:t>)12•Sb4S13 (17 %), </a:t>
            </a:r>
            <a:r>
              <a:rPr lang="uk-UA" sz="2400" dirty="0" err="1" smtClean="0"/>
              <a:t>лівінгстоніт</a:t>
            </a:r>
            <a:r>
              <a:rPr lang="uk-UA" sz="2400" dirty="0" smtClean="0"/>
              <a:t> </a:t>
            </a:r>
            <a:r>
              <a:rPr lang="en-US" sz="2400" dirty="0" smtClean="0"/>
              <a:t>HgSb4S7 (22 %), </a:t>
            </a:r>
            <a:r>
              <a:rPr lang="uk-UA" sz="2400" dirty="0" err="1" smtClean="0"/>
              <a:t>кордероїт</a:t>
            </a:r>
            <a:r>
              <a:rPr lang="uk-UA" sz="2400" dirty="0" smtClean="0"/>
              <a:t> </a:t>
            </a:r>
            <a:r>
              <a:rPr lang="en-US" sz="2400" dirty="0" smtClean="0"/>
              <a:t>Hg3S2Cl2 (82 %) </a:t>
            </a:r>
            <a:r>
              <a:rPr lang="uk-UA" sz="2400" dirty="0" smtClean="0"/>
              <a:t>і каломель </a:t>
            </a:r>
            <a:r>
              <a:rPr lang="en-US" sz="2400" dirty="0" smtClean="0"/>
              <a:t>Hg2Cl2 (85 %), </a:t>
            </a:r>
            <a:r>
              <a:rPr lang="uk-UA" sz="2400" dirty="0" smtClean="0"/>
              <a:t>а також тиманіт (</a:t>
            </a:r>
            <a:r>
              <a:rPr lang="en-US" sz="2400" dirty="0" err="1" smtClean="0"/>
              <a:t>HgSe</a:t>
            </a:r>
            <a:r>
              <a:rPr lang="en-US" sz="2400" dirty="0" smtClean="0"/>
              <a:t>), </a:t>
            </a:r>
            <a:r>
              <a:rPr lang="uk-UA" sz="2400" dirty="0" err="1" smtClean="0"/>
              <a:t>колорадоїт</a:t>
            </a:r>
            <a:r>
              <a:rPr lang="uk-UA" sz="2400" dirty="0" smtClean="0"/>
              <a:t> (</a:t>
            </a:r>
            <a:r>
              <a:rPr lang="en-US" sz="2400" dirty="0" err="1" smtClean="0"/>
              <a:t>HgTe</a:t>
            </a:r>
            <a:r>
              <a:rPr lang="en-US" sz="2400" dirty="0" smtClean="0"/>
              <a:t>) </a:t>
            </a:r>
            <a:r>
              <a:rPr lang="uk-UA" sz="2400" dirty="0" smtClean="0"/>
              <a:t>і ін.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37276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692696"/>
            <a:ext cx="4464496" cy="44644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24329" y="5468271"/>
            <a:ext cx="550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Символ </a:t>
            </a:r>
            <a:r>
              <a:rPr lang="ru-RU" sz="2400" b="1" dirty="0" err="1" smtClean="0"/>
              <a:t>меркурія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позначення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ртуті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774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2036"/>
            <a:ext cx="31524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/>
              <a:t>Застосування</a:t>
            </a:r>
            <a:endParaRPr lang="uk-UA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19922"/>
            <a:ext cx="9145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Завдяки унікальним властивостям ртуть застосовується в металургії, хімічній промисловості, гальванічних елементах, гальванотехніці, медицині, сільському господарстві та багатьох інших галузях.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1973" y="2136339"/>
            <a:ext cx="93565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Особливо </a:t>
            </a:r>
            <a:r>
              <a:rPr lang="ru-RU" sz="2400" dirty="0" err="1" smtClean="0"/>
              <a:t>велике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ртуть в </a:t>
            </a:r>
            <a:r>
              <a:rPr lang="ru-RU" sz="2400" dirty="0" err="1" smtClean="0"/>
              <a:t>лабораторній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практиці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застосовується</a:t>
            </a:r>
            <a:r>
              <a:rPr lang="ru-RU" sz="2400" dirty="0" smtClean="0"/>
              <a:t> в термометрах, манометрах, </a:t>
            </a:r>
            <a:r>
              <a:rPr lang="ru-RU" sz="2400" dirty="0" err="1" smtClean="0"/>
              <a:t>всіляких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пристроях</a:t>
            </a:r>
            <a:r>
              <a:rPr lang="ru-RU" sz="2400" dirty="0" smtClean="0"/>
              <a:t> і затворах. У </a:t>
            </a:r>
            <a:r>
              <a:rPr lang="ru-RU" sz="2400" dirty="0" err="1" smtClean="0"/>
              <a:t>лабораторії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електроліз</a:t>
            </a:r>
            <a:r>
              <a:rPr lang="ru-RU" sz="2400" dirty="0" smtClean="0"/>
              <a:t> з </a:t>
            </a:r>
            <a:r>
              <a:rPr lang="ru-RU" sz="2400" dirty="0" err="1" smtClean="0"/>
              <a:t>ртутним</a:t>
            </a:r>
            <a:r>
              <a:rPr lang="ru-RU" sz="2400" dirty="0" smtClean="0"/>
              <a:t> катодом, колонки з </a:t>
            </a:r>
            <a:r>
              <a:rPr lang="ru-RU" sz="2400" dirty="0" err="1" smtClean="0"/>
              <a:t>амальгованими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металами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каломельний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електрод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порівняння</a:t>
            </a:r>
            <a:r>
              <a:rPr lang="ru-RU" sz="2400" dirty="0" smtClean="0"/>
              <a:t> і ртутно-</a:t>
            </a:r>
            <a:r>
              <a:rPr lang="ru-RU" sz="2400" dirty="0" err="1" smtClean="0"/>
              <a:t>кадмієвий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</a:t>
            </a:r>
            <a:r>
              <a:rPr lang="ru-RU" sz="2400" dirty="0" smtClean="0"/>
              <a:t> </a:t>
            </a:r>
            <a:r>
              <a:rPr lang="ru-RU" sz="2400" dirty="0" err="1" smtClean="0"/>
              <a:t>Вестона</a:t>
            </a:r>
            <a:r>
              <a:rPr lang="ru-RU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Завдяки ртуті виник один із найзручніших і </a:t>
            </a:r>
            <a:r>
              <a:rPr lang="uk-UA" sz="2400" dirty="0" err="1" smtClean="0"/>
              <a:t>найчутливіших</a:t>
            </a:r>
            <a:r>
              <a:rPr lang="uk-UA" sz="2400" dirty="0" smtClean="0"/>
              <a:t> методів хімічного аналізу — полярографія. Ртуть застосовують для дослідження пористої структури вугілля, силікагелів та інших матеріалів.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2862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У вакуумній техніці. Ртутний дифузійний насос незамінний для створення глибокого вакууму (10-13 мм </a:t>
            </a:r>
            <a:r>
              <a:rPr lang="uk-UA" sz="2400" dirty="0" err="1" smtClean="0"/>
              <a:t>рт</a:t>
            </a:r>
            <a:r>
              <a:rPr lang="uk-UA" sz="2400" dirty="0" smtClean="0"/>
              <a:t>. ст.). Він застосовується в мас-спектрометрах, прискорювачах частинок, установках, які використовують фотоемісію або імітують умови космічного вакууму.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В медицині. Ртуть — один з найсильніших антисептиків. Раніше лікарі часто користувалися рушниками, змоченими розчином сулеми </a:t>
            </a:r>
            <a:r>
              <a:rPr lang="en-US" sz="2400" dirty="0" smtClean="0"/>
              <a:t>HgCl2 — </a:t>
            </a:r>
            <a:r>
              <a:rPr lang="uk-UA" sz="2400" dirty="0" smtClean="0"/>
              <a:t>з метою дезінфекції. Застосовуються також мазі на основі сполук ртуті. У Ярослава Гашека описаний епізод, коли його улюблений поручик Лукаш заразився лишаєм, і Гашек вилікував поручика ртутною маззю, в результаті чого отримав медаль «За хоробрість». У ряді країн каломель </a:t>
            </a:r>
            <a:r>
              <a:rPr lang="en-US" sz="2400" dirty="0" smtClean="0"/>
              <a:t>Hg2Cl2 </a:t>
            </a:r>
            <a:r>
              <a:rPr lang="uk-UA" sz="2400" dirty="0" smtClean="0"/>
              <a:t>досі використовують як проносний засіб.</a:t>
            </a:r>
            <a:endParaRPr lang="uk-UA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370279">
            <a:off x="6003374" y="5334578"/>
            <a:ext cx="969516" cy="137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8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0"/>
            <a:ext cx="298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Біологічна роль</a:t>
            </a:r>
            <a:endParaRPr lang="uk-UA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71825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Пари </a:t>
            </a:r>
            <a:r>
              <a:rPr lang="ru-RU" sz="2400" dirty="0" err="1" smtClean="0"/>
              <a:t>ртуті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сполуки</a:t>
            </a:r>
            <a:r>
              <a:rPr lang="ru-RU" sz="2400" dirty="0" smtClean="0"/>
              <a:t>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отруйні</a:t>
            </a:r>
            <a:r>
              <a:rPr lang="ru-RU" sz="2400" dirty="0" smtClean="0"/>
              <a:t>. З </a:t>
            </a:r>
            <a:r>
              <a:rPr lang="ru-RU" sz="2400" dirty="0" err="1" smtClean="0"/>
              <a:t>потрапнянням</a:t>
            </a:r>
            <a:r>
              <a:rPr lang="ru-RU" sz="2400" dirty="0" smtClean="0"/>
              <a:t> до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дихання</a:t>
            </a:r>
            <a:r>
              <a:rPr lang="ru-RU" sz="2400" dirty="0" smtClean="0"/>
              <a:t>, ртуть </a:t>
            </a:r>
            <a:r>
              <a:rPr lang="ru-RU" sz="2400" dirty="0" err="1" smtClean="0"/>
              <a:t>акумулюється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залишається</a:t>
            </a:r>
            <a:r>
              <a:rPr lang="ru-RU" sz="2400" dirty="0" smtClean="0"/>
              <a:t> там на все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. </a:t>
            </a:r>
            <a:r>
              <a:rPr lang="ru-RU" sz="2400" dirty="0" err="1" smtClean="0"/>
              <a:t>Встановлено</a:t>
            </a:r>
            <a:r>
              <a:rPr lang="ru-RU" sz="2400" dirty="0" smtClean="0"/>
              <a:t> максимально </a:t>
            </a:r>
            <a:r>
              <a:rPr lang="ru-RU" sz="2400" dirty="0" err="1" smtClean="0"/>
              <a:t>допустиму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концентрацію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ртуті</a:t>
            </a:r>
            <a:r>
              <a:rPr lang="ru-RU" sz="2400" dirty="0" smtClean="0"/>
              <a:t>: для </a:t>
            </a:r>
            <a:r>
              <a:rPr lang="ru-RU" sz="2400" dirty="0" err="1" smtClean="0"/>
              <a:t>житлових</a:t>
            </a:r>
            <a:r>
              <a:rPr lang="ru-RU" sz="2400" dirty="0" smtClean="0"/>
              <a:t>, </a:t>
            </a:r>
            <a:r>
              <a:rPr lang="ru-RU" sz="2400" dirty="0" err="1" smtClean="0"/>
              <a:t>дошкільних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навчальних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робочих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приміщень</a:t>
            </a:r>
            <a:r>
              <a:rPr lang="ru-RU" sz="2400" dirty="0" smtClean="0"/>
              <a:t> — 0,0003 мг/м³; для </a:t>
            </a:r>
            <a:r>
              <a:rPr lang="ru-RU" sz="2400" dirty="0" err="1" smtClean="0"/>
              <a:t>виробничих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приміщень</a:t>
            </a:r>
            <a:r>
              <a:rPr lang="ru-RU" sz="2400" dirty="0" smtClean="0"/>
              <a:t> — 0,0017 мг/м³. </a:t>
            </a:r>
            <a:r>
              <a:rPr lang="ru-RU" sz="2400" dirty="0" err="1" smtClean="0"/>
              <a:t>Концентрація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ртуті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повітрі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0,2 мг/м³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гостре</a:t>
            </a:r>
            <a:r>
              <a:rPr lang="ru-RU" sz="2400" dirty="0" smtClean="0"/>
              <a:t> </a:t>
            </a:r>
            <a:r>
              <a:rPr lang="ru-RU" sz="2400" dirty="0" err="1" smtClean="0"/>
              <a:t>отруєння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Симптоми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отруєння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проявляються</a:t>
            </a:r>
            <a:r>
              <a:rPr lang="ru-RU" sz="2400" dirty="0" smtClean="0"/>
              <a:t> через 8-24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: </a:t>
            </a:r>
            <a:r>
              <a:rPr lang="ru-RU" sz="2400" dirty="0" err="1" smtClean="0"/>
              <a:t>починається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слабкість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головний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підвищується</a:t>
            </a:r>
            <a:r>
              <a:rPr lang="ru-RU" sz="2400" dirty="0" smtClean="0"/>
              <a:t> температура;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— </a:t>
            </a:r>
            <a:r>
              <a:rPr lang="ru-RU" sz="2400" dirty="0" err="1" smtClean="0"/>
              <a:t>болі</a:t>
            </a:r>
            <a:r>
              <a:rPr lang="ru-RU" sz="2400" dirty="0" smtClean="0"/>
              <a:t> в </a:t>
            </a:r>
            <a:r>
              <a:rPr lang="ru-RU" sz="2400" dirty="0" err="1" smtClean="0"/>
              <a:t>животі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розлад</a:t>
            </a:r>
            <a:r>
              <a:rPr lang="ru-RU" sz="2400" dirty="0" smtClean="0"/>
              <a:t> </a:t>
            </a:r>
            <a:r>
              <a:rPr lang="ru-RU" sz="2400" dirty="0" err="1" smtClean="0"/>
              <a:t>шлунку</a:t>
            </a:r>
            <a:r>
              <a:rPr lang="ru-RU" sz="2400" dirty="0" smtClean="0"/>
              <a:t>, </a:t>
            </a:r>
            <a:r>
              <a:rPr lang="ru-RU" sz="2400" dirty="0" err="1" smtClean="0"/>
              <a:t>хворіють</a:t>
            </a:r>
            <a:r>
              <a:rPr lang="ru-RU" sz="2400" dirty="0" smtClean="0"/>
              <a:t> ясна.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7098" y="2780928"/>
            <a:ext cx="1691258" cy="222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31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2518" y="1035960"/>
            <a:ext cx="92170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Хронічне отруєння є наслідком вдихання малих концентрацій парів ртуті протягом тривалого часу. Ознаками такого отруєння є: зниження працездатності, швидка стомлюваність, послаблення пам'яті і головний біль; в окремих випадках можливі катаральні прояви з боку верхніх дихальних шляхів, кровотечі ясен, легке тремтіння рук та розлад шлунку. Тривалий час ніяких ознак може й не бути, але потім поступово підвищується стомлюваність, слабкість, сонливість; з'являються — головний біль, апатія й емоційна нестійкість; порушується мовлення, тремтять руки, повіки, а у важких випадках — ноги і все тіло. Ртуть уражає нервову систему, а тривалий її вплив викликає навіть божевілля.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30800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3301"/>
            <a:ext cx="2774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err="1" smtClean="0"/>
              <a:t>Демеркуризація</a:t>
            </a:r>
            <a:endParaRPr lang="uk-UA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161" y="556521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 </a:t>
            </a:r>
            <a:r>
              <a:rPr lang="ru-RU" sz="2400" dirty="0" err="1" smtClean="0"/>
              <a:t>розливі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ртуті</a:t>
            </a:r>
            <a:r>
              <a:rPr lang="ru-RU" sz="2400" dirty="0" smtClean="0"/>
              <a:t> (в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й з </a:t>
            </a:r>
            <a:r>
              <a:rPr lang="ru-RU" sz="2400" dirty="0" err="1" smtClean="0"/>
              <a:t>розбитого</a:t>
            </a:r>
            <a:r>
              <a:rPr lang="ru-RU" sz="2400" dirty="0" smtClean="0"/>
              <a:t> термометра) </a:t>
            </a:r>
            <a:r>
              <a:rPr lang="ru-RU" sz="2400" dirty="0" err="1" smtClean="0"/>
              <a:t>прийнято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порядок </a:t>
            </a:r>
            <a:r>
              <a:rPr lang="ru-RU" sz="2400" dirty="0" err="1" smtClean="0"/>
              <a:t>дій</a:t>
            </a:r>
            <a:r>
              <a:rPr lang="ru-RU" sz="2400" dirty="0" smtClean="0"/>
              <a:t>: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/>
              <a:t>Стороннім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покинути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приміщення</a:t>
            </a:r>
            <a:r>
              <a:rPr lang="ru-RU" sz="2400" dirty="0" smtClean="0"/>
              <a:t> й </a:t>
            </a:r>
            <a:r>
              <a:rPr lang="ru-RU" sz="2400" dirty="0" err="1" smtClean="0"/>
              <a:t>обмежити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туди</a:t>
            </a:r>
            <a:r>
              <a:rPr lang="ru-RU" sz="2400" dirty="0" smtClean="0"/>
              <a:t> доступ.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/>
              <a:t>Зібрати</a:t>
            </a:r>
            <a:r>
              <a:rPr lang="ru-RU" sz="2400" dirty="0" smtClean="0"/>
              <a:t> ртуть </a:t>
            </a:r>
            <a:r>
              <a:rPr lang="ru-RU" sz="2400" dirty="0" err="1" smtClean="0"/>
              <a:t>механічно</a:t>
            </a:r>
            <a:r>
              <a:rPr lang="ru-RU" sz="2400" dirty="0" smtClean="0"/>
              <a:t> - грушею для </a:t>
            </a:r>
            <a:r>
              <a:rPr lang="ru-RU" sz="2400" dirty="0" err="1" smtClean="0"/>
              <a:t>клізм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аркушами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паперу</a:t>
            </a:r>
            <a:r>
              <a:rPr lang="ru-RU" sz="2400" dirty="0" smtClean="0"/>
              <a:t> в баночку і </a:t>
            </a:r>
            <a:r>
              <a:rPr lang="ru-RU" sz="2400" dirty="0" err="1" smtClean="0"/>
              <a:t>залити</a:t>
            </a:r>
            <a:r>
              <a:rPr lang="ru-RU" sz="2400" dirty="0" smtClean="0"/>
              <a:t> водою.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Не </a:t>
            </a:r>
            <a:r>
              <a:rPr lang="ru-RU" sz="2400" dirty="0" err="1" smtClean="0"/>
              <a:t>застосовуйте</a:t>
            </a:r>
            <a:r>
              <a:rPr lang="ru-RU" sz="2400" dirty="0" smtClean="0"/>
              <a:t> </a:t>
            </a:r>
            <a:r>
              <a:rPr lang="ru-RU" sz="2400" dirty="0" err="1" smtClean="0"/>
              <a:t>пилосос</a:t>
            </a:r>
            <a:r>
              <a:rPr lang="ru-RU" sz="2400" dirty="0" smtClean="0"/>
              <a:t> (</a:t>
            </a:r>
            <a:r>
              <a:rPr lang="ru-RU" sz="2400" dirty="0" err="1" smtClean="0"/>
              <a:t>інакше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доведеться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викинути</a:t>
            </a:r>
            <a:r>
              <a:rPr lang="ru-RU" sz="24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/>
              <a:t>Консультацію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отримати</a:t>
            </a:r>
            <a:r>
              <a:rPr lang="ru-RU" sz="2400" dirty="0" smtClean="0"/>
              <a:t> телефоном у </a:t>
            </a:r>
            <a:r>
              <a:rPr lang="ru-RU" sz="2400" dirty="0" err="1" smtClean="0"/>
              <a:t>пожежників</a:t>
            </a:r>
            <a:r>
              <a:rPr lang="ru-RU" sz="2400" dirty="0" smtClean="0"/>
              <a:t> 101(</a:t>
            </a:r>
            <a:r>
              <a:rPr lang="ru-RU" sz="2400" dirty="0" err="1" smtClean="0"/>
              <a:t>служби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порятунку</a:t>
            </a:r>
            <a:r>
              <a:rPr lang="ru-RU" sz="24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/>
              <a:t>Обробити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підлогу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де </a:t>
            </a:r>
            <a:r>
              <a:rPr lang="ru-RU" sz="2400" dirty="0" err="1" smtClean="0"/>
              <a:t>розлилась</a:t>
            </a:r>
            <a:r>
              <a:rPr lang="ru-RU" sz="2400" dirty="0" smtClean="0"/>
              <a:t> ртуть </a:t>
            </a:r>
            <a:r>
              <a:rPr lang="ru-RU" sz="2400" dirty="0" err="1" smtClean="0"/>
              <a:t>розчином</a:t>
            </a:r>
            <a:r>
              <a:rPr lang="ru-RU" sz="2400" dirty="0" smtClean="0"/>
              <a:t> перманганату </a:t>
            </a:r>
            <a:r>
              <a:rPr lang="ru-RU" sz="2400" dirty="0" err="1" smtClean="0"/>
              <a:t>калію</a:t>
            </a:r>
            <a:r>
              <a:rPr lang="ru-RU" sz="2400" dirty="0" smtClean="0"/>
              <a:t>. (</a:t>
            </a:r>
            <a:r>
              <a:rPr lang="ru-RU" sz="2400" dirty="0" err="1" smtClean="0"/>
              <a:t>марганцівка</a:t>
            </a:r>
            <a:r>
              <a:rPr lang="ru-RU" sz="2400" dirty="0" smtClean="0"/>
              <a:t>) з </a:t>
            </a:r>
            <a:r>
              <a:rPr lang="ru-RU" sz="2400" dirty="0" err="1" smtClean="0"/>
              <a:t>розрахунку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грамів</a:t>
            </a:r>
            <a:r>
              <a:rPr lang="ru-RU" sz="2400" dirty="0" smtClean="0"/>
              <a:t> перманганату </a:t>
            </a:r>
            <a:r>
              <a:rPr lang="ru-RU" sz="2400" dirty="0" err="1" smtClean="0"/>
              <a:t>калію</a:t>
            </a:r>
            <a:r>
              <a:rPr lang="ru-RU" sz="2400" dirty="0" smtClean="0"/>
              <a:t> на 1 </a:t>
            </a:r>
            <a:r>
              <a:rPr lang="ru-RU" sz="2400" dirty="0" err="1" smtClean="0"/>
              <a:t>літр</a:t>
            </a:r>
            <a:r>
              <a:rPr lang="ru-RU" sz="2400" dirty="0" smtClean="0"/>
              <a:t> води, </a:t>
            </a:r>
            <a:r>
              <a:rPr lang="ru-RU" sz="2400" dirty="0" err="1" smtClean="0"/>
              <a:t>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мильною водою. </a:t>
            </a:r>
            <a:r>
              <a:rPr lang="ru-RU" sz="2400" dirty="0" err="1" smtClean="0"/>
              <a:t>Ганчірки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викинути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Організувати </a:t>
            </a:r>
            <a:r>
              <a:rPr lang="uk-UA" sz="2400" smtClean="0"/>
              <a:t>провітрювання приміщення</a:t>
            </a:r>
            <a:endParaRPr lang="uk-U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Ртуть </a:t>
            </a:r>
            <a:r>
              <a:rPr lang="ru-RU" sz="2400" dirty="0" smtClean="0"/>
              <a:t>з </a:t>
            </a:r>
            <a:r>
              <a:rPr lang="ru-RU" sz="2400" dirty="0" err="1" smtClean="0"/>
              <a:t>медичних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термометрів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попаданні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організм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шлунково-кишкового</a:t>
            </a:r>
            <a:r>
              <a:rPr lang="ru-RU" sz="2400" dirty="0" smtClean="0"/>
              <a:t> тракту не становить </a:t>
            </a:r>
            <a:r>
              <a:rPr lang="ru-RU" sz="2400" dirty="0" err="1" smtClean="0"/>
              <a:t>небезпеки</a:t>
            </a:r>
            <a:r>
              <a:rPr lang="ru-RU" sz="2400" dirty="0" smtClean="0"/>
              <a:t>, </a:t>
            </a:r>
            <a:r>
              <a:rPr lang="ru-RU" sz="2400" dirty="0" err="1" smtClean="0"/>
              <a:t>бо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токсичні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солі</a:t>
            </a:r>
            <a:r>
              <a:rPr lang="ru-RU" sz="2400" dirty="0" smtClean="0"/>
              <a:t> </a:t>
            </a:r>
            <a:r>
              <a:rPr lang="ru-RU" sz="2400" dirty="0" err="1" smtClean="0"/>
              <a:t>ртуті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1241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737</Words>
  <Application>Microsoft Office PowerPoint</Application>
  <PresentationFormat>Экран (4:3)</PresentationFormat>
  <Paragraphs>33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Обережно РТУТЬ!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Обережно РТУТЬ!</dc:title>
  <dc:creator>PC-Komp</dc:creator>
  <cp:lastModifiedBy>Оксана</cp:lastModifiedBy>
  <cp:revision>4</cp:revision>
  <dcterms:created xsi:type="dcterms:W3CDTF">2014-04-16T17:54:28Z</dcterms:created>
  <dcterms:modified xsi:type="dcterms:W3CDTF">2014-04-24T06:45:56Z</dcterms:modified>
</cp:coreProperties>
</file>