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58" r:id="rId5"/>
    <p:sldId id="263" r:id="rId6"/>
    <p:sldId id="264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28" autoAdjust="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19E6E8-A0C4-45BF-8DCC-AE484CF3E08A}" type="datetimeFigureOut">
              <a:rPr lang="ru-RU" smtClean="0"/>
              <a:t>03.03.2014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7446CC-F73C-4CA6-A7AB-FFF70BB3551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Ацетил</a:t>
            </a:r>
            <a:r>
              <a:rPr lang="uk-UA" dirty="0" smtClean="0"/>
              <a:t>саліцилова кислота(аспірин)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9304" y="4077072"/>
            <a:ext cx="7854696" cy="1752600"/>
          </a:xfrm>
        </p:spPr>
        <p:txBody>
          <a:bodyPr/>
          <a:lstStyle/>
          <a:p>
            <a:r>
              <a:rPr lang="uk-UA" dirty="0" smtClean="0"/>
              <a:t>Підготувала:</a:t>
            </a:r>
          </a:p>
          <a:p>
            <a:r>
              <a:rPr lang="uk-UA" dirty="0" smtClean="0"/>
              <a:t>Коваленко </a:t>
            </a:r>
            <a:r>
              <a:rPr lang="uk-UA" dirty="0" err="1" smtClean="0"/>
              <a:t>Альона</a:t>
            </a:r>
            <a:endParaRPr lang="ru-RU" dirty="0"/>
          </a:p>
        </p:txBody>
      </p:sp>
      <p:pic>
        <p:nvPicPr>
          <p:cNvPr id="4" name="Рисунок 3" descr="1363171130_aspir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284984"/>
            <a:ext cx="2857500" cy="2857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Будова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фізико-хімічні</a:t>
            </a:r>
            <a:r>
              <a:rPr lang="ru-RU" dirty="0" smtClean="0"/>
              <a:t> </a:t>
            </a:r>
            <a:r>
              <a:rPr lang="ru-RU" dirty="0" smtClean="0"/>
              <a:t>   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1935480"/>
            <a:ext cx="5554960" cy="43891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Ацетилсаліцилова</a:t>
            </a:r>
            <a:r>
              <a:rPr lang="ru-RU" dirty="0" smtClean="0"/>
              <a:t> кислота - </a:t>
            </a:r>
            <a:r>
              <a:rPr lang="ru-RU" dirty="0" err="1" smtClean="0"/>
              <a:t>складний</a:t>
            </a:r>
            <a:r>
              <a:rPr lang="ru-RU" dirty="0" smtClean="0"/>
              <a:t> </a:t>
            </a:r>
            <a:r>
              <a:rPr lang="ru-RU" dirty="0" err="1" smtClean="0"/>
              <a:t>ефір</a:t>
            </a:r>
            <a:r>
              <a:rPr lang="ru-RU" dirty="0" smtClean="0"/>
              <a:t>, </a:t>
            </a:r>
            <a:r>
              <a:rPr lang="ru-RU" dirty="0" err="1" smtClean="0"/>
              <a:t>утворений</a:t>
            </a:r>
            <a:r>
              <a:rPr lang="ru-RU" dirty="0" smtClean="0"/>
              <a:t> </a:t>
            </a:r>
            <a:r>
              <a:rPr lang="ru-RU" dirty="0" err="1" smtClean="0"/>
              <a:t>оцтової</a:t>
            </a:r>
            <a:r>
              <a:rPr lang="ru-RU" dirty="0" smtClean="0"/>
              <a:t> та </a:t>
            </a:r>
            <a:r>
              <a:rPr lang="ru-RU" dirty="0" err="1" smtClean="0"/>
              <a:t>саліцилової</a:t>
            </a:r>
            <a:r>
              <a:rPr lang="ru-RU" dirty="0" smtClean="0"/>
              <a:t> </a:t>
            </a:r>
            <a:r>
              <a:rPr lang="ru-RU" dirty="0" err="1" smtClean="0"/>
              <a:t>кіслотой.Аспірін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кристалічний</a:t>
            </a:r>
            <a:r>
              <a:rPr lang="ru-RU" dirty="0" smtClean="0"/>
              <a:t> порошок </a:t>
            </a:r>
            <a:r>
              <a:rPr lang="ru-RU" dirty="0" err="1" smtClean="0"/>
              <a:t>білого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кристали</a:t>
            </a:r>
            <a:r>
              <a:rPr lang="ru-RU" dirty="0" smtClean="0"/>
              <a:t> без запаху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слабким</a:t>
            </a:r>
            <a:r>
              <a:rPr lang="ru-RU" dirty="0" smtClean="0"/>
              <a:t> запахом, слабокислого </a:t>
            </a:r>
            <a:r>
              <a:rPr lang="ru-RU" dirty="0" err="1" smtClean="0"/>
              <a:t>вкуса.АЦС</a:t>
            </a:r>
            <a:r>
              <a:rPr lang="ru-RU" dirty="0" smtClean="0"/>
              <a:t> мало </a:t>
            </a:r>
            <a:r>
              <a:rPr lang="ru-RU" dirty="0" err="1" smtClean="0"/>
              <a:t>розчинна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, легко </a:t>
            </a:r>
            <a:r>
              <a:rPr lang="ru-RU" dirty="0" err="1" smtClean="0"/>
              <a:t>розчинна</a:t>
            </a:r>
            <a:r>
              <a:rPr lang="ru-RU" dirty="0" smtClean="0"/>
              <a:t> у 96% </a:t>
            </a:r>
            <a:r>
              <a:rPr lang="ru-RU" dirty="0" err="1" smtClean="0"/>
              <a:t>спирті</a:t>
            </a:r>
            <a:r>
              <a:rPr lang="ru-RU" dirty="0" smtClean="0"/>
              <a:t> , </a:t>
            </a:r>
            <a:r>
              <a:rPr lang="ru-RU" dirty="0" err="1" smtClean="0"/>
              <a:t>розчинна</a:t>
            </a:r>
            <a:r>
              <a:rPr lang="ru-RU" dirty="0" smtClean="0"/>
              <a:t> в </a:t>
            </a:r>
            <a:r>
              <a:rPr lang="ru-RU" dirty="0" err="1" smtClean="0"/>
              <a:t>ефірі</a:t>
            </a:r>
            <a:r>
              <a:rPr lang="ru-RU" dirty="0" smtClean="0"/>
              <a:t>,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розчинах</a:t>
            </a:r>
            <a:r>
              <a:rPr lang="ru-RU" dirty="0" smtClean="0"/>
              <a:t> </a:t>
            </a:r>
            <a:r>
              <a:rPr lang="ru-RU" dirty="0" err="1" smtClean="0"/>
              <a:t>лугів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3573016"/>
            <a:ext cx="2160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baseline="-25000" dirty="0"/>
              <a:t>9</a:t>
            </a:r>
            <a:r>
              <a:rPr lang="en-US" sz="2800" b="1" dirty="0"/>
              <a:t>H</a:t>
            </a:r>
            <a:r>
              <a:rPr lang="en-US" sz="2800" b="1" baseline="-25000" dirty="0"/>
              <a:t>8</a:t>
            </a:r>
            <a:r>
              <a:rPr lang="en-US" sz="2800" b="1" dirty="0"/>
              <a:t>O</a:t>
            </a:r>
            <a:r>
              <a:rPr lang="en-US" sz="2800" b="1" baseline="-25000" dirty="0"/>
              <a:t>4</a:t>
            </a:r>
            <a:endParaRPr lang="ru-RU" sz="2800" b="1" dirty="0"/>
          </a:p>
        </p:txBody>
      </p:sp>
      <p:pic>
        <p:nvPicPr>
          <p:cNvPr id="5" name="Рисунок 4" descr="aspir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437112"/>
            <a:ext cx="2695028" cy="1863850"/>
          </a:xfrm>
          <a:prstGeom prst="rect">
            <a:avLst/>
          </a:prstGeom>
        </p:spPr>
      </p:pic>
      <p:pic>
        <p:nvPicPr>
          <p:cNvPr id="6" name="Рисунок 5" descr="1702105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96752"/>
            <a:ext cx="3238500" cy="2428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Історія відкриття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err="1" smtClean="0"/>
              <a:t>Використання</a:t>
            </a:r>
            <a:r>
              <a:rPr lang="ru-RU" dirty="0" smtClean="0"/>
              <a:t> кори </a:t>
            </a:r>
            <a:r>
              <a:rPr lang="ru-RU" dirty="0" err="1" smtClean="0"/>
              <a:t>верби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листя</a:t>
            </a:r>
            <a:r>
              <a:rPr lang="ru-RU" dirty="0" smtClean="0"/>
              <a:t> мирта (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саліцилатів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II тис. до </a:t>
            </a:r>
            <a:r>
              <a:rPr lang="ru-RU" dirty="0" smtClean="0"/>
              <a:t>н.е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XIX  </a:t>
            </a:r>
            <a:r>
              <a:rPr lang="ru-RU" dirty="0" err="1" smtClean="0"/>
              <a:t>в</a:t>
            </a:r>
            <a:r>
              <a:rPr lang="ru-RU" dirty="0" err="1" smtClean="0"/>
              <a:t>ивчення</a:t>
            </a:r>
            <a:r>
              <a:rPr lang="ru-RU" dirty="0" smtClean="0"/>
              <a:t> </a:t>
            </a:r>
            <a:r>
              <a:rPr lang="ru-RU" dirty="0" err="1" smtClean="0"/>
              <a:t>саліцилатів</a:t>
            </a:r>
            <a:r>
              <a:rPr lang="ru-RU" dirty="0" smtClean="0"/>
              <a:t>,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АЦС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вченими-хіміками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1897г.-одержання </a:t>
            </a:r>
            <a:r>
              <a:rPr lang="ru-RU" dirty="0" err="1" smtClean="0"/>
              <a:t>ацетилсаліцилової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(</a:t>
            </a:r>
            <a:r>
              <a:rPr lang="ru-RU" dirty="0" err="1" smtClean="0"/>
              <a:t>Фелікс</a:t>
            </a:r>
            <a:r>
              <a:rPr lang="ru-RU" dirty="0" smtClean="0"/>
              <a:t> </a:t>
            </a:r>
            <a:r>
              <a:rPr lang="ru-RU" dirty="0" err="1" smtClean="0"/>
              <a:t>Хоффман</a:t>
            </a:r>
            <a:r>
              <a:rPr lang="ru-RU" dirty="0" smtClean="0"/>
              <a:t>)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6 </a:t>
            </a:r>
            <a:r>
              <a:rPr lang="ru-RU" dirty="0" err="1" smtClean="0"/>
              <a:t>березня</a:t>
            </a:r>
            <a:r>
              <a:rPr lang="ru-RU" dirty="0" smtClean="0"/>
              <a:t> 1899г.-ацетилсаліцилова кислота </a:t>
            </a:r>
            <a:r>
              <a:rPr lang="ru-RU" dirty="0" err="1" smtClean="0"/>
              <a:t>зареєстрована</a:t>
            </a:r>
            <a:r>
              <a:rPr lang="ru-RU" dirty="0" smtClean="0"/>
              <a:t> як </a:t>
            </a:r>
            <a:r>
              <a:rPr lang="ru-RU" dirty="0" err="1" smtClean="0"/>
              <a:t>комерційний</a:t>
            </a:r>
            <a:r>
              <a:rPr lang="ru-RU" dirty="0" smtClean="0"/>
              <a:t> препарат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«</a:t>
            </a:r>
            <a:r>
              <a:rPr lang="ru-RU" dirty="0" err="1" smtClean="0"/>
              <a:t>Аспірин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Застосування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r>
              <a:rPr lang="ru-RU" dirty="0" err="1" smtClean="0"/>
              <a:t>Протизапальний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Жарознижуючий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Знеболювальний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Антиагрегантний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при </a:t>
            </a:r>
            <a:r>
              <a:rPr lang="ru-RU" dirty="0" err="1" smtClean="0"/>
              <a:t>серцево-судинних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Антитромботичний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Використання</a:t>
            </a:r>
            <a:r>
              <a:rPr lang="ru-RU" dirty="0" smtClean="0"/>
              <a:t> в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цілях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Дія</a:t>
            </a:r>
            <a:r>
              <a:rPr lang="ru-RU" dirty="0" smtClean="0"/>
              <a:t> </a:t>
            </a:r>
            <a:r>
              <a:rPr lang="ru-RU" dirty="0" err="1" smtClean="0"/>
              <a:t>аспіріну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місцевих</a:t>
            </a:r>
            <a:r>
              <a:rPr lang="ru-RU" dirty="0" smtClean="0"/>
              <a:t> </a:t>
            </a:r>
            <a:r>
              <a:rPr lang="ru-RU" dirty="0" err="1" smtClean="0"/>
              <a:t>запальних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Зменшення</a:t>
            </a:r>
            <a:r>
              <a:rPr lang="ru-RU" dirty="0" smtClean="0"/>
              <a:t> болю </a:t>
            </a:r>
            <a:r>
              <a:rPr lang="ru-RU" dirty="0" err="1" smtClean="0"/>
              <a:t>слабкої</a:t>
            </a:r>
            <a:r>
              <a:rPr lang="ru-RU" dirty="0" smtClean="0"/>
              <a:t> та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Розрідження </a:t>
            </a:r>
            <a:r>
              <a:rPr lang="uk-UA" dirty="0" smtClean="0"/>
              <a:t>крові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інсульту</a:t>
            </a:r>
            <a:r>
              <a:rPr lang="ru-RU" dirty="0" smtClean="0"/>
              <a:t> та </a:t>
            </a:r>
            <a:r>
              <a:rPr lang="ru-RU" dirty="0" err="1" smtClean="0"/>
              <a:t>інфаркту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цукру</a:t>
            </a:r>
            <a:r>
              <a:rPr lang="ru-RU" dirty="0" smtClean="0"/>
              <a:t> в </a:t>
            </a:r>
            <a:r>
              <a:rPr lang="ru-RU" dirty="0" err="1" smtClean="0"/>
              <a:t>крові</a:t>
            </a:r>
            <a:endParaRPr lang="uk-UA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Передозування</a:t>
            </a:r>
            <a:r>
              <a:rPr lang="ru-RU" dirty="0" smtClean="0"/>
              <a:t> АЦЦ </a:t>
            </a:r>
            <a:r>
              <a:rPr lang="ru-RU" dirty="0" err="1" smtClean="0"/>
              <a:t>і</a:t>
            </a:r>
            <a:r>
              <a:rPr lang="ru-RU" dirty="0" smtClean="0"/>
              <a:t> перша </a:t>
            </a:r>
            <a:r>
              <a:rPr lang="ru-RU" dirty="0" err="1" smtClean="0"/>
              <a:t>допомога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Симптоми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r>
              <a:rPr lang="ru-RU" dirty="0" smtClean="0"/>
              <a:t> </a:t>
            </a:r>
            <a:r>
              <a:rPr lang="ru-RU" dirty="0" err="1" smtClean="0"/>
              <a:t>нудота</a:t>
            </a:r>
            <a:r>
              <a:rPr lang="ru-RU" dirty="0" smtClean="0"/>
              <a:t>, </a:t>
            </a:r>
            <a:r>
              <a:rPr lang="ru-RU" dirty="0" err="1" smtClean="0"/>
              <a:t>блювання</a:t>
            </a:r>
            <a:r>
              <a:rPr lang="ru-RU" dirty="0" smtClean="0"/>
              <a:t>, шум у </a:t>
            </a:r>
            <a:r>
              <a:rPr lang="ru-RU" dirty="0" err="1" smtClean="0"/>
              <a:t>вухах</a:t>
            </a:r>
            <a:r>
              <a:rPr lang="ru-RU" dirty="0" smtClean="0"/>
              <a:t>, </a:t>
            </a:r>
            <a:r>
              <a:rPr lang="ru-RU" dirty="0" err="1" smtClean="0"/>
              <a:t>загальне</a:t>
            </a:r>
            <a:r>
              <a:rPr lang="ru-RU" dirty="0" smtClean="0"/>
              <a:t> </a:t>
            </a:r>
            <a:r>
              <a:rPr lang="ru-RU" dirty="0" err="1" smtClean="0"/>
              <a:t>нездужання</a:t>
            </a:r>
            <a:r>
              <a:rPr lang="ru-RU" dirty="0" smtClean="0"/>
              <a:t>, лихоманка; при </a:t>
            </a:r>
            <a:r>
              <a:rPr lang="ru-RU" dirty="0" err="1" smtClean="0"/>
              <a:t>важкому</a:t>
            </a:r>
            <a:r>
              <a:rPr lang="ru-RU" dirty="0" smtClean="0"/>
              <a:t> </a:t>
            </a:r>
            <a:r>
              <a:rPr lang="ru-RU" dirty="0" err="1" smtClean="0"/>
              <a:t>отруєнні-ступор</a:t>
            </a:r>
            <a:r>
              <a:rPr lang="ru-RU" dirty="0" smtClean="0"/>
              <a:t>, </a:t>
            </a:r>
            <a:r>
              <a:rPr lang="ru-RU" dirty="0" err="1" smtClean="0"/>
              <a:t>судоми</a:t>
            </a:r>
            <a:r>
              <a:rPr lang="ru-RU" dirty="0" smtClean="0"/>
              <a:t>, </a:t>
            </a:r>
            <a:r>
              <a:rPr lang="ru-RU" dirty="0" err="1" smtClean="0"/>
              <a:t>ниркова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, шок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ПМП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  <a:r>
              <a:rPr lang="ru-RU" dirty="0" smtClean="0"/>
              <a:t> </a:t>
            </a:r>
            <a:r>
              <a:rPr lang="ru-RU" dirty="0" err="1" smtClean="0"/>
              <a:t>провокація</a:t>
            </a:r>
            <a:r>
              <a:rPr lang="ru-RU" dirty="0" smtClean="0"/>
              <a:t> </a:t>
            </a:r>
            <a:r>
              <a:rPr lang="ru-RU" dirty="0" err="1" smtClean="0"/>
              <a:t>блювання</a:t>
            </a:r>
            <a:r>
              <a:rPr lang="ru-RU" dirty="0" smtClean="0"/>
              <a:t>, </a:t>
            </a:r>
            <a:r>
              <a:rPr lang="ru-RU" dirty="0" err="1" smtClean="0"/>
              <a:t>призначення</a:t>
            </a:r>
            <a:r>
              <a:rPr lang="ru-RU" dirty="0" smtClean="0"/>
              <a:t> </a:t>
            </a:r>
            <a:r>
              <a:rPr lang="ru-RU" dirty="0" err="1" smtClean="0"/>
              <a:t>активованого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проносних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429000"/>
            <a:ext cx="3672408" cy="2448272"/>
          </a:xfrm>
          <a:prstGeom prst="rect">
            <a:avLst/>
          </a:prstGeom>
        </p:spPr>
      </p:pic>
      <p:pic>
        <p:nvPicPr>
          <p:cNvPr id="5" name="Рисунок 4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365104"/>
            <a:ext cx="3024336" cy="23064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Синтез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круглодонній</a:t>
            </a:r>
            <a:r>
              <a:rPr lang="ru-RU" dirty="0" smtClean="0"/>
              <a:t> </a:t>
            </a:r>
            <a:r>
              <a:rPr lang="ru-RU" dirty="0" err="1" smtClean="0"/>
              <a:t>колбі</a:t>
            </a:r>
            <a:r>
              <a:rPr lang="ru-RU" dirty="0" smtClean="0"/>
              <a:t>, </a:t>
            </a:r>
            <a:r>
              <a:rPr lang="ru-RU" dirty="0" err="1" smtClean="0"/>
              <a:t>забезпеченій</a:t>
            </a:r>
            <a:r>
              <a:rPr lang="ru-RU" dirty="0" smtClean="0"/>
              <a:t> </a:t>
            </a:r>
            <a:r>
              <a:rPr lang="ru-RU" dirty="0" err="1" smtClean="0"/>
              <a:t>зворотним</a:t>
            </a:r>
            <a:r>
              <a:rPr lang="ru-RU" dirty="0" smtClean="0"/>
              <a:t> холодильником, </a:t>
            </a:r>
            <a:r>
              <a:rPr lang="ru-RU" dirty="0" err="1" smtClean="0"/>
              <a:t>розчиняють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нагріваючи</a:t>
            </a:r>
            <a:r>
              <a:rPr lang="ru-RU" dirty="0" smtClean="0"/>
              <a:t> 1,3 г </a:t>
            </a:r>
            <a:r>
              <a:rPr lang="ru-RU" dirty="0" err="1" smtClean="0"/>
              <a:t>саліцилової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у 1,2 г </a:t>
            </a:r>
            <a:r>
              <a:rPr lang="ru-RU" dirty="0" err="1" smtClean="0"/>
              <a:t>оцтового</a:t>
            </a:r>
            <a:r>
              <a:rPr lang="ru-RU" dirty="0" smtClean="0"/>
              <a:t> </a:t>
            </a:r>
            <a:r>
              <a:rPr lang="ru-RU" dirty="0" err="1" smtClean="0"/>
              <a:t>ангідриду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додають</a:t>
            </a:r>
            <a:r>
              <a:rPr lang="ru-RU" dirty="0" smtClean="0"/>
              <a:t> </a:t>
            </a:r>
            <a:r>
              <a:rPr lang="ru-RU" dirty="0" err="1" smtClean="0"/>
              <a:t>краплю</a:t>
            </a:r>
            <a:r>
              <a:rPr lang="ru-RU" dirty="0" smtClean="0"/>
              <a:t> </a:t>
            </a:r>
            <a:r>
              <a:rPr lang="ru-RU" dirty="0" err="1" smtClean="0"/>
              <a:t>концентрованої</a:t>
            </a:r>
            <a:r>
              <a:rPr lang="ru-RU" dirty="0" smtClean="0"/>
              <a:t> </a:t>
            </a:r>
            <a:r>
              <a:rPr lang="ru-RU" dirty="0" err="1" smtClean="0"/>
              <a:t>сірчаної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Реакційну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нагрівають</a:t>
            </a:r>
            <a:r>
              <a:rPr lang="ru-RU" dirty="0" smtClean="0"/>
              <a:t> 1,5 </a:t>
            </a:r>
            <a:r>
              <a:rPr lang="ru-RU" dirty="0" err="1" smtClean="0"/>
              <a:t>години</a:t>
            </a:r>
            <a:r>
              <a:rPr lang="ru-RU" dirty="0" smtClean="0"/>
              <a:t> на </a:t>
            </a:r>
            <a:r>
              <a:rPr lang="ru-RU" dirty="0" err="1" smtClean="0"/>
              <a:t>киплячій</a:t>
            </a:r>
            <a:r>
              <a:rPr lang="ru-RU" dirty="0" smtClean="0"/>
              <a:t> </a:t>
            </a:r>
            <a:r>
              <a:rPr lang="ru-RU" dirty="0" err="1" smtClean="0"/>
              <a:t>водяній</a:t>
            </a:r>
            <a:r>
              <a:rPr lang="ru-RU" dirty="0" smtClean="0"/>
              <a:t> </a:t>
            </a:r>
            <a:r>
              <a:rPr lang="ru-RU" dirty="0" err="1" smtClean="0"/>
              <a:t>бані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охолоджують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перемішуючи</a:t>
            </a:r>
            <a:r>
              <a:rPr lang="ru-RU" dirty="0" smtClean="0"/>
              <a:t> </a:t>
            </a:r>
            <a:r>
              <a:rPr lang="ru-RU" dirty="0" err="1" smtClean="0"/>
              <a:t>скляною</a:t>
            </a:r>
            <a:r>
              <a:rPr lang="ru-RU" dirty="0" smtClean="0"/>
              <a:t> </a:t>
            </a:r>
            <a:r>
              <a:rPr lang="ru-RU" dirty="0" err="1" smtClean="0"/>
              <a:t>паличкою</a:t>
            </a:r>
            <a:r>
              <a:rPr lang="ru-RU" dirty="0" smtClean="0"/>
              <a:t>, </a:t>
            </a:r>
            <a:r>
              <a:rPr lang="ru-RU" dirty="0" err="1" smtClean="0"/>
              <a:t>додають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холодної</a:t>
            </a:r>
            <a:r>
              <a:rPr lang="ru-RU" dirty="0" smtClean="0"/>
              <a:t> води та </a:t>
            </a:r>
            <a:r>
              <a:rPr lang="ru-RU" dirty="0" err="1" smtClean="0"/>
              <a:t>фільтрують</a:t>
            </a:r>
            <a:r>
              <a:rPr lang="ru-RU" dirty="0" smtClean="0"/>
              <a:t> </a:t>
            </a:r>
            <a:r>
              <a:rPr lang="ru-RU" dirty="0" err="1" smtClean="0"/>
              <a:t>твердий</a:t>
            </a:r>
            <a:r>
              <a:rPr lang="ru-RU" dirty="0" smtClean="0"/>
              <a:t> продукт,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промивають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крижаною</a:t>
            </a:r>
            <a:r>
              <a:rPr lang="ru-RU" dirty="0" smtClean="0"/>
              <a:t> водою, а </a:t>
            </a:r>
            <a:r>
              <a:rPr lang="ru-RU" dirty="0" err="1" smtClean="0"/>
              <a:t>потім</a:t>
            </a:r>
            <a:r>
              <a:rPr lang="ru-RU" dirty="0" smtClean="0"/>
              <a:t> невеликою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 </a:t>
            </a:r>
            <a:r>
              <a:rPr lang="ru-RU" dirty="0" err="1" smtClean="0"/>
              <a:t>толуену</a:t>
            </a:r>
            <a:r>
              <a:rPr lang="ru-RU" dirty="0" smtClean="0"/>
              <a:t>.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становить 1,5 г (88%). </a:t>
            </a:r>
            <a:r>
              <a:rPr lang="ru-RU" dirty="0" err="1" smtClean="0"/>
              <a:t>Із</a:t>
            </a:r>
            <a:r>
              <a:rPr lang="ru-RU" dirty="0" smtClean="0"/>
              <a:t> маточного </a:t>
            </a:r>
            <a:r>
              <a:rPr lang="ru-RU" dirty="0" err="1" smtClean="0"/>
              <a:t>розчину</a:t>
            </a:r>
            <a:r>
              <a:rPr lang="ru-RU" dirty="0" smtClean="0"/>
              <a:t> </a:t>
            </a:r>
            <a:r>
              <a:rPr lang="ru-RU" dirty="0" err="1" smtClean="0"/>
              <a:t>випаровуванням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деяку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продукту. </a:t>
            </a:r>
            <a:r>
              <a:rPr lang="ru-RU" dirty="0" err="1" smtClean="0"/>
              <a:t>Ацетилсаліцилову</a:t>
            </a:r>
            <a:r>
              <a:rPr lang="ru-RU" dirty="0" smtClean="0"/>
              <a:t> кислоту </a:t>
            </a:r>
            <a:r>
              <a:rPr lang="ru-RU" dirty="0" err="1" smtClean="0"/>
              <a:t>перекристалізовують</a:t>
            </a:r>
            <a:r>
              <a:rPr lang="ru-RU" dirty="0" smtClean="0"/>
              <a:t> 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/>
              <a:t>бензену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хлороформу.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Висновки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ru-RU" dirty="0" err="1" smtClean="0"/>
              <a:t>Аспірин</a:t>
            </a:r>
            <a:r>
              <a:rPr lang="ru-RU" dirty="0" smtClean="0"/>
              <a:t> -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ефективних</a:t>
            </a:r>
            <a:r>
              <a:rPr lang="ru-RU" dirty="0" smtClean="0"/>
              <a:t> </a:t>
            </a:r>
            <a:r>
              <a:rPr lang="ru-RU" dirty="0" err="1" smtClean="0"/>
              <a:t>препаратів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саліцилати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АЦС </a:t>
            </a:r>
            <a:r>
              <a:rPr lang="ru-RU" dirty="0" err="1" smtClean="0"/>
              <a:t>володіє</a:t>
            </a:r>
            <a:r>
              <a:rPr lang="ru-RU" dirty="0" smtClean="0"/>
              <a:t> як </a:t>
            </a:r>
            <a:r>
              <a:rPr lang="ru-RU" dirty="0" err="1" smtClean="0"/>
              <a:t>позитивними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побічними</a:t>
            </a:r>
            <a:r>
              <a:rPr lang="ru-RU" dirty="0" smtClean="0"/>
              <a:t> </a:t>
            </a:r>
            <a:r>
              <a:rPr lang="ru-RU" dirty="0" err="1" smtClean="0"/>
              <a:t>діями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При </a:t>
            </a:r>
            <a:r>
              <a:rPr lang="ru-RU" dirty="0" err="1" smtClean="0"/>
              <a:t>отруєнні</a:t>
            </a:r>
            <a:r>
              <a:rPr lang="ru-RU" dirty="0" smtClean="0"/>
              <a:t> хворому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надати</a:t>
            </a:r>
            <a:r>
              <a:rPr lang="ru-RU" dirty="0" smtClean="0"/>
              <a:t> ПМП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фахівцеві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бути </a:t>
            </a:r>
            <a:r>
              <a:rPr lang="ru-RU" dirty="0" err="1" smtClean="0"/>
              <a:t>обережним</a:t>
            </a:r>
            <a:r>
              <a:rPr lang="ru-RU" dirty="0" smtClean="0"/>
              <a:t> при </a:t>
            </a:r>
            <a:r>
              <a:rPr lang="ru-RU" dirty="0" err="1" smtClean="0"/>
              <a:t>вживанні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ліків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80928"/>
            <a:ext cx="8229600" cy="1143000"/>
          </a:xfrm>
        </p:spPr>
        <p:txBody>
          <a:bodyPr>
            <a:prstTxWarp prst="textArchUp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Дякую За Увагу!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273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Ацетилсаліцилова кислота(аспірин)</vt:lpstr>
      <vt:lpstr>Будова і фізико-хімічні     властивості </vt:lpstr>
      <vt:lpstr>Історія відкриття</vt:lpstr>
      <vt:lpstr>Застосування</vt:lpstr>
      <vt:lpstr>Дія аспіріну</vt:lpstr>
      <vt:lpstr>Передозування АЦЦ і перша допомога</vt:lpstr>
      <vt:lpstr>Синтез</vt:lpstr>
      <vt:lpstr>Висновки </vt:lpstr>
      <vt:lpstr>Дякую За Увагу!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Ацетилсаліцилова кислота(аспірин)</dc:title>
  <dc:creator>ДЕТКИ</dc:creator>
  <cp:lastModifiedBy>ДЕТКИ</cp:lastModifiedBy>
  <cp:revision>7</cp:revision>
  <dcterms:created xsi:type="dcterms:W3CDTF">2014-03-03T19:47:55Z</dcterms:created>
  <dcterms:modified xsi:type="dcterms:W3CDTF">2014-03-03T20:57:17Z</dcterms:modified>
</cp:coreProperties>
</file>