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7620000" cx="10160000"/>
  <p:notesSz cy="10160000" cx="7620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0BF4F433-14C1-4B8A-9679-58BF7C544C55}">
  <a:tblStyle styleName="Table_0" styleId="{0BF4F433-14C1-4B8A-9679-58BF7C544C55}"/>
</a:tblStyleLst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slides/slide23.xml" Type="http://schemas.openxmlformats.org/officeDocument/2006/relationships/slide" Id="rId28"/><Relationship Target="slides/slide22.xml" Type="http://schemas.openxmlformats.org/officeDocument/2006/relationships/slide" Id="rId27"/><Relationship Target="slides/slide16.xml" Type="http://schemas.openxmlformats.org/officeDocument/2006/relationships/slide" Id="rId21"/><Relationship Target="presProps.xml" Type="http://schemas.openxmlformats.org/officeDocument/2006/relationships/presProps" Id="rId2"/><Relationship Target="slides/slide17.xml" Type="http://schemas.openxmlformats.org/officeDocument/2006/relationships/slide" Id="rId22"/><Relationship Target="theme/theme1.xml" Type="http://schemas.openxmlformats.org/officeDocument/2006/relationships/theme" Id="rId1"/><Relationship Target="slides/slide18.xml" Type="http://schemas.openxmlformats.org/officeDocument/2006/relationships/slide" Id="rId23"/><Relationship Target="slideMasters/slideMaster1.xml" Type="http://schemas.openxmlformats.org/officeDocument/2006/relationships/slideMaster" Id="rId4"/><Relationship Target="slides/slide19.xml" Type="http://schemas.openxmlformats.org/officeDocument/2006/relationships/slide" Id="rId24"/><Relationship Target="tableStyles.xml" Type="http://schemas.openxmlformats.org/officeDocument/2006/relationships/tableStyles" Id="rId3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" name="Shape 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" name="Shape 21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6" name="Shape 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5" name="Shape 1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6" name="Shape 1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5" name="Shape 1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1" name="Shape 1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7" name="Shape 1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4" name="Shape 1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3" name="Shape 1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2" name="Shape 1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6" name="Shape 2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7" name="Shape 217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" name="Shape 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" name="Shape 28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6" name="Shape 2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7" name="Shape 247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6" name="Shape 2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7" name="Shape 277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78" name="Shape 278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4" name="Shape 3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5" name="Shape 315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16" name="Shape 316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1" name="Shape 3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2" name="Shape 322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23" name="Shape 323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" name="Shape 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" name="Shape 38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6" name="Shape 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" name="Shape 47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5" name="Shape 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3" name="Shape 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1" name="Shape 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0" name="Shape 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8" name="Shape 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id="5" name="Shape 5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id="6" name="Shape 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" name="Shape 7"/>
          <p:cNvSpPr txBox="1"/>
          <p:nvPr>
            <p:ph type="ctrTitle"/>
          </p:nvPr>
        </p:nvSpPr>
        <p:spPr>
          <a:xfrm>
            <a:off y="3048000" x="914400"/>
            <a:ext cy="1219199" cx="83312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buSzPct val="100000"/>
              <a:defRPr sz="4800"/>
            </a:lvl1pPr>
            <a:lvl2pPr algn="ctr">
              <a:buSzPct val="100000"/>
              <a:defRPr sz="4800"/>
            </a:lvl2pPr>
            <a:lvl3pPr algn="ctr">
              <a:buSzPct val="100000"/>
              <a:defRPr sz="4800"/>
            </a:lvl3pPr>
            <a:lvl4pPr algn="ctr">
              <a:buSzPct val="100000"/>
              <a:defRPr sz="4800"/>
            </a:lvl4pPr>
            <a:lvl5pPr algn="ctr">
              <a:buSzPct val="100000"/>
              <a:defRPr sz="4800"/>
            </a:lvl5pPr>
            <a:lvl6pPr algn="ctr">
              <a:buSzPct val="100000"/>
              <a:defRPr sz="4800"/>
            </a:lvl6pPr>
            <a:lvl7pPr algn="ctr">
              <a:buSzPct val="100000"/>
              <a:defRPr sz="4800"/>
            </a:lvl7pPr>
            <a:lvl8pPr algn="ctr">
              <a:buSzPct val="100000"/>
              <a:defRPr sz="4800"/>
            </a:lvl8pPr>
            <a:lvl9pPr algn="ctr">
              <a:buSzPct val="100000"/>
              <a:defRPr sz="4800"/>
            </a:lvl9pPr>
          </a:lstStyle>
          <a:p/>
        </p:txBody>
      </p:sp>
      <p:sp>
        <p:nvSpPr>
          <p:cNvPr id="8" name="Shape 8"/>
          <p:cNvSpPr txBox="1"/>
          <p:nvPr>
            <p:ph idx="1" type="subTitle"/>
          </p:nvPr>
        </p:nvSpPr>
        <p:spPr>
          <a:xfrm>
            <a:off y="4572000" x="1828800"/>
            <a:ext cy="914400" cx="6502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buSzPct val="100000"/>
              <a:defRPr sz="3200"/>
            </a:lvl1pPr>
            <a:lvl2pPr algn="ctr">
              <a:buSzPct val="100000"/>
              <a:defRPr sz="3200"/>
            </a:lvl2pPr>
            <a:lvl3pPr algn="ctr">
              <a:buSzPct val="100000"/>
              <a:defRPr sz="3200"/>
            </a:lvl3pPr>
            <a:lvl4pPr algn="ctr">
              <a:buSzPct val="100000"/>
              <a:defRPr sz="3200"/>
            </a:lvl4pPr>
            <a:lvl5pPr algn="ctr">
              <a:buSzPct val="100000"/>
              <a:defRPr sz="3200"/>
            </a:lvl5pPr>
            <a:lvl6pPr algn="ctr">
              <a:buSzPct val="100000"/>
              <a:defRPr sz="3200"/>
            </a:lvl6pPr>
            <a:lvl7pPr algn="ctr">
              <a:buSzPct val="100000"/>
              <a:defRPr sz="3200"/>
            </a:lvl7pPr>
            <a:lvl8pPr algn="ctr">
              <a:buSzPct val="100000"/>
              <a:defRPr sz="3200"/>
            </a:lvl8pPr>
            <a:lvl9pPr algn="ctr">
              <a:buSzPct val="100000"/>
              <a:defRPr sz="32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x" type="tx">
  <p:cSld name="TITLE_AND_BODY">
    <p:spTree>
      <p:nvGrpSpPr>
        <p:cNvPr id="9" name="Shape 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y="304800" x="304800"/>
            <a:ext cy="914400" cx="9550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buSzPct val="99224"/>
              <a:defRPr sz="4266"/>
            </a:lvl1pPr>
            <a:lvl2pPr>
              <a:buSzPct val="99224"/>
              <a:defRPr sz="4266"/>
            </a:lvl2pPr>
            <a:lvl3pPr>
              <a:buSzPct val="99224"/>
              <a:defRPr sz="4266"/>
            </a:lvl3pPr>
            <a:lvl4pPr>
              <a:buSzPct val="99224"/>
              <a:defRPr sz="4266"/>
            </a:lvl4pPr>
            <a:lvl5pPr>
              <a:buSzPct val="99224"/>
              <a:defRPr sz="4266"/>
            </a:lvl5pPr>
            <a:lvl6pPr>
              <a:buSzPct val="99224"/>
              <a:defRPr sz="4266"/>
            </a:lvl6pPr>
            <a:lvl7pPr>
              <a:buSzPct val="99224"/>
              <a:defRPr sz="4266"/>
            </a:lvl7pPr>
            <a:lvl8pPr>
              <a:buSzPct val="99224"/>
              <a:defRPr sz="4266"/>
            </a:lvl8pPr>
            <a:lvl9pPr>
              <a:buSzPct val="99224"/>
              <a:defRPr sz="4266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y="1828800" x="304800"/>
            <a:ext cy="5486399" cx="9550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ColTx" type="twoColTx">
  <p:cSld name="TITLE_AND_TWO_COLUMNS">
    <p:spTree>
      <p:nvGrpSpPr>
        <p:cNvPr id="12" name="Shape 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y="304800" x="304800"/>
            <a:ext cy="914400" cx="9550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buSzPct val="99224"/>
              <a:defRPr sz="4266"/>
            </a:lvl1pPr>
            <a:lvl2pPr>
              <a:buSzPct val="99224"/>
              <a:defRPr sz="4266"/>
            </a:lvl2pPr>
            <a:lvl3pPr>
              <a:buSzPct val="99224"/>
              <a:defRPr sz="4266"/>
            </a:lvl3pPr>
            <a:lvl4pPr>
              <a:buSzPct val="99224"/>
              <a:defRPr sz="4266"/>
            </a:lvl4pPr>
            <a:lvl5pPr>
              <a:buSzPct val="99224"/>
              <a:defRPr sz="4266"/>
            </a:lvl5pPr>
            <a:lvl6pPr>
              <a:buSzPct val="99224"/>
              <a:defRPr sz="4266"/>
            </a:lvl6pPr>
            <a:lvl7pPr>
              <a:buSzPct val="99224"/>
              <a:defRPr sz="4266"/>
            </a:lvl7pPr>
            <a:lvl8pPr>
              <a:buSzPct val="99224"/>
              <a:defRPr sz="4266"/>
            </a:lvl8pPr>
            <a:lvl9pPr>
              <a:buSzPct val="99224"/>
              <a:defRPr sz="4266"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y="1828800" x="304800"/>
            <a:ext cy="5486399" cx="4470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/>
        </p:txBody>
      </p:sp>
      <p:sp>
        <p:nvSpPr>
          <p:cNvPr id="15" name="Shape 15"/>
          <p:cNvSpPr txBox="1"/>
          <p:nvPr>
            <p:ph idx="2" type="body"/>
          </p:nvPr>
        </p:nvSpPr>
        <p:spPr>
          <a:xfrm>
            <a:off y="1828800" x="5384800"/>
            <a:ext cy="5486399" cx="4470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CAPTION_ONLY">
  <p:cSld name="CAPTION_ONLY">
    <p:spTree>
      <p:nvGrpSpPr>
        <p:cNvPr id="16" name="Shape 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" name="Shape 17"/>
          <p:cNvSpPr txBox="1"/>
          <p:nvPr>
            <p:ph idx="1" type="body"/>
          </p:nvPr>
        </p:nvSpPr>
        <p:spPr>
          <a:xfrm>
            <a:off y="6705600" x="304800"/>
            <a:ext cy="609599" cx="9550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buSzPct val="100000"/>
              <a:defRPr sz="3200"/>
            </a:lvl1pPr>
            <a:lvl2pPr algn="ctr">
              <a:buSzPct val="100000"/>
              <a:defRPr sz="3200"/>
            </a:lvl2pPr>
            <a:lvl3pPr algn="ctr">
              <a:buSzPct val="100000"/>
              <a:defRPr sz="3200"/>
            </a:lvl3pPr>
            <a:lvl4pPr algn="ctr">
              <a:buSzPct val="100000"/>
              <a:defRPr sz="3200"/>
            </a:lvl4pPr>
            <a:lvl5pPr algn="ctr">
              <a:buSzPct val="100000"/>
              <a:defRPr sz="3200"/>
            </a:lvl5pPr>
            <a:lvl6pPr algn="ctr">
              <a:buSzPct val="100000"/>
              <a:defRPr sz="3200"/>
            </a:lvl6pPr>
            <a:lvl7pPr algn="ctr">
              <a:buSzPct val="100000"/>
              <a:defRPr sz="3200"/>
            </a:lvl7pPr>
            <a:lvl8pPr algn="ctr">
              <a:buSzPct val="100000"/>
              <a:defRPr sz="3200"/>
            </a:lvl8pPr>
            <a:lvl9pPr algn="ctr">
              <a:buSzPct val="100000"/>
              <a:defRPr sz="3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theme/theme2.xml" Type="http://schemas.openxmlformats.org/officeDocument/2006/relationships/theme" Id="rId6"/><Relationship Target="../slideLayouts/slideLayout5.xml" Type="http://schemas.openxmlformats.org/officeDocument/2006/relationships/slideLayout" Id="rId5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7.pn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2.png" Type="http://schemas.openxmlformats.org/officeDocument/2006/relationships/image" Id="rId4"/><Relationship Target="../media/image06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9.png" Type="http://schemas.openxmlformats.org/officeDocument/2006/relationships/image" Id="rId4"/><Relationship Target="../media/image06.png" Type="http://schemas.openxmlformats.org/officeDocument/2006/relationships/image" Id="rId3"/><Relationship Target="../media/image10.png" Type="http://schemas.openxmlformats.org/officeDocument/2006/relationships/image" Id="rId6"/><Relationship Target="../media/image11.png" Type="http://schemas.openxmlformats.org/officeDocument/2006/relationships/image" Id="rId5"/></Relationships>
</file>

<file path=ppt/slides/_rels/slide12.xml.rels><?xml version="1.0" encoding="UTF-8" standalone="yes"?><Relationships xmlns="http://schemas.openxmlformats.org/package/2006/relationships"><Relationship Target="../media/image33.png" Type="http://schemas.openxmlformats.org/officeDocument/2006/relationships/image" Id="rId19"/><Relationship Target="../media/image30.png" Type="http://schemas.openxmlformats.org/officeDocument/2006/relationships/image" Id="rId18"/><Relationship Target="../media/image31.png" Type="http://schemas.openxmlformats.org/officeDocument/2006/relationships/image" Id="rId17"/><Relationship Target="../media/image27.png" Type="http://schemas.openxmlformats.org/officeDocument/2006/relationships/image" Id="rId16"/><Relationship Target="../media/image28.png" Type="http://schemas.openxmlformats.org/officeDocument/2006/relationships/image" Id="rId15"/><Relationship Target="../media/image25.png" Type="http://schemas.openxmlformats.org/officeDocument/2006/relationships/image" Id="rId14"/><Relationship Target="../media/image21.jpg" Type="http://schemas.openxmlformats.org/officeDocument/2006/relationships/image" Id="rId12"/><Relationship Target="../media/image26.png" Type="http://schemas.openxmlformats.org/officeDocument/2006/relationships/image" Id="rId13"/><Relationship Target="../media/image24.png" Type="http://schemas.openxmlformats.org/officeDocument/2006/relationships/image" Id="rId10"/><Relationship Target="../media/image22.png" Type="http://schemas.openxmlformats.org/officeDocument/2006/relationships/image" Id="rId11"/><Relationship Target="../media/image49.png" Type="http://schemas.openxmlformats.org/officeDocument/2006/relationships/image" Id="rId26"/><Relationship Target="../media/image40.png" Type="http://schemas.openxmlformats.org/officeDocument/2006/relationships/image" Id="rId25"/><Relationship Target="../media/image39.png" Type="http://schemas.openxmlformats.org/officeDocument/2006/relationships/image" Id="rId28"/><Relationship Target="../media/image42.png" Type="http://schemas.openxmlformats.org/officeDocument/2006/relationships/image" Id="rId27"/><Relationship Target="../notesSlides/notesSlide12.xml" Type="http://schemas.openxmlformats.org/officeDocument/2006/relationships/notesSlide" Id="rId2"/><Relationship Target="../media/image34.png" Type="http://schemas.openxmlformats.org/officeDocument/2006/relationships/image" Id="rId21"/><Relationship Target="../slideLayouts/slideLayout1.xml" Type="http://schemas.openxmlformats.org/officeDocument/2006/relationships/slideLayout" Id="rId1"/><Relationship Target="../media/image36.png" Type="http://schemas.openxmlformats.org/officeDocument/2006/relationships/image" Id="rId22"/><Relationship Target="../media/image14.png" Type="http://schemas.openxmlformats.org/officeDocument/2006/relationships/image" Id="rId4"/><Relationship Target="../media/image35.png" Type="http://schemas.openxmlformats.org/officeDocument/2006/relationships/image" Id="rId23"/><Relationship Target="../media/image06.png" Type="http://schemas.openxmlformats.org/officeDocument/2006/relationships/image" Id="rId3"/><Relationship Target="../media/image37.png" Type="http://schemas.openxmlformats.org/officeDocument/2006/relationships/image" Id="rId24"/><Relationship Target="../media/image32.png" Type="http://schemas.openxmlformats.org/officeDocument/2006/relationships/image" Id="rId20"/><Relationship Target="../media/image23.png" Type="http://schemas.openxmlformats.org/officeDocument/2006/relationships/image" Id="rId9"/><Relationship Target="../media/image16.png" Type="http://schemas.openxmlformats.org/officeDocument/2006/relationships/image" Id="rId6"/><Relationship Target="../media/image18.png" Type="http://schemas.openxmlformats.org/officeDocument/2006/relationships/image" Id="rId5"/><Relationship Target="../media/image29.png" Type="http://schemas.openxmlformats.org/officeDocument/2006/relationships/image" Id="rId8"/><Relationship Target="../media/image20.png" Type="http://schemas.openxmlformats.org/officeDocument/2006/relationships/image" Id="rId7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38.png" Type="http://schemas.openxmlformats.org/officeDocument/2006/relationships/image" Id="rId4"/><Relationship Target="../media/image06.png" Type="http://schemas.openxmlformats.org/officeDocument/2006/relationships/image" Id="rId3"/><Relationship Target="../media/image43.png" Type="http://schemas.openxmlformats.org/officeDocument/2006/relationships/image" Id="rId6"/><Relationship Target="../media/image59.png" Type="http://schemas.openxmlformats.org/officeDocument/2006/relationships/image" Id="rId5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6.pn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6.pn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6.pn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41.png" Type="http://schemas.openxmlformats.org/officeDocument/2006/relationships/image" Id="rId4"/><Relationship Target="../media/image06.png" Type="http://schemas.openxmlformats.org/officeDocument/2006/relationships/image" Id="rId3"/><Relationship Target="../media/image47.png" Type="http://schemas.openxmlformats.org/officeDocument/2006/relationships/image" Id="rId5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44.png" Type="http://schemas.openxmlformats.org/officeDocument/2006/relationships/image" Id="rId4"/><Relationship Target="../media/image06.png" Type="http://schemas.openxmlformats.org/officeDocument/2006/relationships/image" Id="rId3"/><Relationship Target="../media/image46.png" Type="http://schemas.openxmlformats.org/officeDocument/2006/relationships/image" Id="rId5"/></Relationships>
</file>

<file path=ppt/slides/_rels/slide19.xml.rels><?xml version="1.0" encoding="UTF-8" standalone="yes"?><Relationships xmlns="http://schemas.openxmlformats.org/package/2006/relationships"><Relationship Target="../media/image62.png" Type="http://schemas.openxmlformats.org/officeDocument/2006/relationships/image" Id="rId19"/><Relationship Target="../media/image60.png" Type="http://schemas.openxmlformats.org/officeDocument/2006/relationships/image" Id="rId18"/><Relationship Target="../media/image70.png" Type="http://schemas.openxmlformats.org/officeDocument/2006/relationships/image" Id="rId17"/><Relationship Target="../media/image58.png" Type="http://schemas.openxmlformats.org/officeDocument/2006/relationships/image" Id="rId16"/><Relationship Target="../media/image56.png" Type="http://schemas.openxmlformats.org/officeDocument/2006/relationships/image" Id="rId15"/><Relationship Target="../media/image63.png" Type="http://schemas.openxmlformats.org/officeDocument/2006/relationships/image" Id="rId14"/><Relationship Target="../media/image53.png" Type="http://schemas.openxmlformats.org/officeDocument/2006/relationships/image" Id="rId12"/><Relationship Target="../media/image57.png" Type="http://schemas.openxmlformats.org/officeDocument/2006/relationships/image" Id="rId13"/><Relationship Target="../media/image52.png" Type="http://schemas.openxmlformats.org/officeDocument/2006/relationships/image" Id="rId10"/><Relationship Target="../media/image69.png" Type="http://schemas.openxmlformats.org/officeDocument/2006/relationships/image" Id="rId11"/><Relationship Target="../media/image64.png" Type="http://schemas.openxmlformats.org/officeDocument/2006/relationships/image" Id="rId21"/><Relationship Target="../notesSlides/notesSlide19.xml" Type="http://schemas.openxmlformats.org/officeDocument/2006/relationships/notesSlide" Id="rId2"/><Relationship Target="../media/image65.png" Type="http://schemas.openxmlformats.org/officeDocument/2006/relationships/image" Id="rId22"/><Relationship Target="../slideLayouts/slideLayout1.xml" Type="http://schemas.openxmlformats.org/officeDocument/2006/relationships/slideLayout" Id="rId1"/><Relationship Target="../media/image66.png" Type="http://schemas.openxmlformats.org/officeDocument/2006/relationships/image" Id="rId23"/><Relationship Target="../media/image48.png" Type="http://schemas.openxmlformats.org/officeDocument/2006/relationships/image" Id="rId4"/><Relationship Target="../media/image06.png" Type="http://schemas.openxmlformats.org/officeDocument/2006/relationships/image" Id="rId3"/><Relationship Target="../media/image61.png" Type="http://schemas.openxmlformats.org/officeDocument/2006/relationships/image" Id="rId20"/><Relationship Target="../media/image54.png" Type="http://schemas.openxmlformats.org/officeDocument/2006/relationships/image" Id="rId9"/><Relationship Target="../media/image50.png" Type="http://schemas.openxmlformats.org/officeDocument/2006/relationships/image" Id="rId6"/><Relationship Target="../media/image45.png" Type="http://schemas.openxmlformats.org/officeDocument/2006/relationships/image" Id="rId5"/><Relationship Target="../media/image55.png" Type="http://schemas.openxmlformats.org/officeDocument/2006/relationships/image" Id="rId8"/><Relationship Target="../media/image51.png" Type="http://schemas.openxmlformats.org/officeDocument/2006/relationships/image" Id="rId7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1.png" Type="http://schemas.openxmlformats.org/officeDocument/2006/relationships/image" Id="rId4"/><Relationship Target="../media/image06.png" Type="http://schemas.openxmlformats.org/officeDocument/2006/relationships/image" Id="rId3"/></Relationships>
</file>

<file path=ppt/slides/_rels/slide20.xml.rels><?xml version="1.0" encoding="UTF-8" standalone="yes"?><Relationships xmlns="http://schemas.openxmlformats.org/package/2006/relationships"><Relationship Target="../media/image77.png" Type="http://schemas.openxmlformats.org/officeDocument/2006/relationships/image" Id="rId19"/><Relationship Target="../media/image95.png" Type="http://schemas.openxmlformats.org/officeDocument/2006/relationships/image" Id="rId18"/><Relationship Target="../media/image72.png" Type="http://schemas.openxmlformats.org/officeDocument/2006/relationships/image" Id="rId17"/><Relationship Target="../media/image76.png" Type="http://schemas.openxmlformats.org/officeDocument/2006/relationships/image" Id="rId16"/><Relationship Target="../media/image87.png" Type="http://schemas.openxmlformats.org/officeDocument/2006/relationships/image" Id="rId15"/><Relationship Target="../media/image74.png" Type="http://schemas.openxmlformats.org/officeDocument/2006/relationships/image" Id="rId14"/><Relationship Target="../media/image71.png" Type="http://schemas.openxmlformats.org/officeDocument/2006/relationships/image" Id="rId12"/><Relationship Target="../media/image75.png" Type="http://schemas.openxmlformats.org/officeDocument/2006/relationships/image" Id="rId13"/><Relationship Target="../media/image70.png" Type="http://schemas.openxmlformats.org/officeDocument/2006/relationships/image" Id="rId10"/><Relationship Target="../media/image67.png" Type="http://schemas.openxmlformats.org/officeDocument/2006/relationships/image" Id="rId11"/><Relationship Target="../notesSlides/notesSlide20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48.png" Type="http://schemas.openxmlformats.org/officeDocument/2006/relationships/image" Id="rId4"/><Relationship Target="../media/image06.png" Type="http://schemas.openxmlformats.org/officeDocument/2006/relationships/image" Id="rId3"/><Relationship Target="../media/image68.png" Type="http://schemas.openxmlformats.org/officeDocument/2006/relationships/image" Id="rId9"/><Relationship Target="../media/image50.png" Type="http://schemas.openxmlformats.org/officeDocument/2006/relationships/image" Id="rId6"/><Relationship Target="../media/image45.png" Type="http://schemas.openxmlformats.org/officeDocument/2006/relationships/image" Id="rId5"/><Relationship Target="../media/image52.png" Type="http://schemas.openxmlformats.org/officeDocument/2006/relationships/image" Id="rId8"/><Relationship Target="../media/image51.png" Type="http://schemas.openxmlformats.org/officeDocument/2006/relationships/image" Id="rId7"/></Relationships>
</file>

<file path=ppt/slides/_rels/slide21.xml.rels><?xml version="1.0" encoding="UTF-8" standalone="yes"?><Relationships xmlns="http://schemas.openxmlformats.org/package/2006/relationships"><Relationship Target="../media/image91.png" Type="http://schemas.openxmlformats.org/officeDocument/2006/relationships/image" Id="rId19"/><Relationship Target="../media/image90.png" Type="http://schemas.openxmlformats.org/officeDocument/2006/relationships/image" Id="rId18"/><Relationship Target="../media/image92.png" Type="http://schemas.openxmlformats.org/officeDocument/2006/relationships/image" Id="rId17"/><Relationship Target="../media/image89.png" Type="http://schemas.openxmlformats.org/officeDocument/2006/relationships/image" Id="rId16"/><Relationship Target="../media/image84.png" Type="http://schemas.openxmlformats.org/officeDocument/2006/relationships/image" Id="rId15"/><Relationship Target="../media/image85.png" Type="http://schemas.openxmlformats.org/officeDocument/2006/relationships/image" Id="rId14"/><Relationship Target="../media/image82.png" Type="http://schemas.openxmlformats.org/officeDocument/2006/relationships/image" Id="rId12"/><Relationship Target="../media/image83.png" Type="http://schemas.openxmlformats.org/officeDocument/2006/relationships/image" Id="rId13"/><Relationship Target="../media/image81.png" Type="http://schemas.openxmlformats.org/officeDocument/2006/relationships/image" Id="rId10"/><Relationship Target="../media/image79.png" Type="http://schemas.openxmlformats.org/officeDocument/2006/relationships/image" Id="rId11"/><Relationship Target="../media/image96.png" Type="http://schemas.openxmlformats.org/officeDocument/2006/relationships/image" Id="rId21"/><Relationship Target="../notesSlides/notesSlide21.xml" Type="http://schemas.openxmlformats.org/officeDocument/2006/relationships/notesSlide" Id="rId2"/><Relationship Target="../media/image93.png" Type="http://schemas.openxmlformats.org/officeDocument/2006/relationships/image" Id="rId22"/><Relationship Target="../slideLayouts/slideLayout1.xml" Type="http://schemas.openxmlformats.org/officeDocument/2006/relationships/slideLayout" Id="rId1"/><Relationship Target="../media/image98.png" Type="http://schemas.openxmlformats.org/officeDocument/2006/relationships/image" Id="rId23"/><Relationship Target="../media/image48.png" Type="http://schemas.openxmlformats.org/officeDocument/2006/relationships/image" Id="rId4"/><Relationship Target="../media/image97.png" Type="http://schemas.openxmlformats.org/officeDocument/2006/relationships/image" Id="rId24"/><Relationship Target="../media/image06.png" Type="http://schemas.openxmlformats.org/officeDocument/2006/relationships/image" Id="rId3"/><Relationship Target="../media/image94.png" Type="http://schemas.openxmlformats.org/officeDocument/2006/relationships/image" Id="rId20"/><Relationship Target="../media/image88.png" Type="http://schemas.openxmlformats.org/officeDocument/2006/relationships/image" Id="rId9"/><Relationship Target="../media/image73.png" Type="http://schemas.openxmlformats.org/officeDocument/2006/relationships/image" Id="rId6"/><Relationship Target="../media/image80.png" Type="http://schemas.openxmlformats.org/officeDocument/2006/relationships/image" Id="rId5"/><Relationship Target="../media/image86.png" Type="http://schemas.openxmlformats.org/officeDocument/2006/relationships/image" Id="rId8"/><Relationship Target="../media/image78.png" Type="http://schemas.openxmlformats.org/officeDocument/2006/relationships/image" Id="rId7"/></Relationships>
</file>

<file path=ppt/slides/_rels/slide22.xml.rels><?xml version="1.0" encoding="UTF-8" standalone="yes"?><Relationships xmlns="http://schemas.openxmlformats.org/package/2006/relationships"><Relationship Target="../media/image111.png" Type="http://schemas.openxmlformats.org/officeDocument/2006/relationships/image" Id="rId19"/><Relationship Target="../media/image115.png" Type="http://schemas.openxmlformats.org/officeDocument/2006/relationships/image" Id="rId18"/><Relationship Target="../media/image112.png" Type="http://schemas.openxmlformats.org/officeDocument/2006/relationships/image" Id="rId17"/><Relationship Target="../media/image107.png" Type="http://schemas.openxmlformats.org/officeDocument/2006/relationships/image" Id="rId16"/><Relationship Target="../media/image109.png" Type="http://schemas.openxmlformats.org/officeDocument/2006/relationships/image" Id="rId15"/><Relationship Target="../media/image113.png" Type="http://schemas.openxmlformats.org/officeDocument/2006/relationships/image" Id="rId14"/><Relationship Target="../media/image104.png" Type="http://schemas.openxmlformats.org/officeDocument/2006/relationships/image" Id="rId12"/><Relationship Target="../media/image102.png" Type="http://schemas.openxmlformats.org/officeDocument/2006/relationships/image" Id="rId13"/><Relationship Target="../media/image103.png" Type="http://schemas.openxmlformats.org/officeDocument/2006/relationships/image" Id="rId10"/><Relationship Target="../media/image105.png" Type="http://schemas.openxmlformats.org/officeDocument/2006/relationships/image" Id="rId11"/><Relationship Target="../media/image114.png" Type="http://schemas.openxmlformats.org/officeDocument/2006/relationships/image" Id="rId21"/><Relationship Target="../notesSlides/notesSlide22.xml" Type="http://schemas.openxmlformats.org/officeDocument/2006/relationships/notesSlide" Id="rId2"/><Relationship Target="../media/image116.png" Type="http://schemas.openxmlformats.org/officeDocument/2006/relationships/image" Id="rId22"/><Relationship Target="../slideLayouts/slideLayout1.xml" Type="http://schemas.openxmlformats.org/officeDocument/2006/relationships/slideLayout" Id="rId1"/><Relationship Target="../media/image117.png" Type="http://schemas.openxmlformats.org/officeDocument/2006/relationships/image" Id="rId23"/><Relationship Target="../media/image101.png" Type="http://schemas.openxmlformats.org/officeDocument/2006/relationships/image" Id="rId4"/><Relationship Target="../media/image118.png" Type="http://schemas.openxmlformats.org/officeDocument/2006/relationships/image" Id="rId24"/><Relationship Target="../media/image06.png" Type="http://schemas.openxmlformats.org/officeDocument/2006/relationships/image" Id="rId3"/><Relationship Target="../media/image110.png" Type="http://schemas.openxmlformats.org/officeDocument/2006/relationships/image" Id="rId20"/><Relationship Target="../media/image106.png" Type="http://schemas.openxmlformats.org/officeDocument/2006/relationships/image" Id="rId9"/><Relationship Target="../media/image99.png" Type="http://schemas.openxmlformats.org/officeDocument/2006/relationships/image" Id="rId6"/><Relationship Target="../media/image45.png" Type="http://schemas.openxmlformats.org/officeDocument/2006/relationships/image" Id="rId5"/><Relationship Target="../media/image100.png" Type="http://schemas.openxmlformats.org/officeDocument/2006/relationships/image" Id="rId8"/><Relationship Target="../media/image108.png" Type="http://schemas.openxmlformats.org/officeDocument/2006/relationships/image" Id="rId7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19.png" Type="http://schemas.openxmlformats.org/officeDocument/2006/relationships/image" Id="rId4"/><Relationship Target="../media/image06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5.png" Type="http://schemas.openxmlformats.org/officeDocument/2006/relationships/image" Id="rId4"/><Relationship Target="../media/image06.png" Type="http://schemas.openxmlformats.org/officeDocument/2006/relationships/image" Id="rId3"/><Relationship Target="../media/image02.png" Type="http://schemas.openxmlformats.org/officeDocument/2006/relationships/image" Id="rId6"/><Relationship Target="../media/image04.png" Type="http://schemas.openxmlformats.org/officeDocument/2006/relationships/image" Id="rId5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0.png" Type="http://schemas.openxmlformats.org/officeDocument/2006/relationships/image" Id="rId4"/><Relationship Target="../media/image06.png" Type="http://schemas.openxmlformats.org/officeDocument/2006/relationships/image" Id="rId3"/><Relationship Target="../media/image03.png" Type="http://schemas.openxmlformats.org/officeDocument/2006/relationships/image" Id="rId5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0.png" Type="http://schemas.openxmlformats.org/officeDocument/2006/relationships/image" Id="rId4"/><Relationship Target="../media/image06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8.png" Type="http://schemas.openxmlformats.org/officeDocument/2006/relationships/image" Id="rId4"/><Relationship Target="../media/image06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9.png" Type="http://schemas.openxmlformats.org/officeDocument/2006/relationships/image" Id="rId4"/><Relationship Target="../media/image06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5.png" Type="http://schemas.openxmlformats.org/officeDocument/2006/relationships/image" Id="rId4"/><Relationship Target="../media/image06.png" Type="http://schemas.openxmlformats.org/officeDocument/2006/relationships/image" Id="rId3"/><Relationship Target="../media/image13.png" Type="http://schemas.openxmlformats.org/officeDocument/2006/relationships/image" Id="rId5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7.png" Type="http://schemas.openxmlformats.org/officeDocument/2006/relationships/image" Id="rId4"/><Relationship Target="../media/image06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" name="Shape 19"/>
          <p:cNvSpPr txBox="1"/>
          <p:nvPr>
            <p:ph type="ctrTitle"/>
          </p:nvPr>
        </p:nvSpPr>
        <p:spPr>
          <a:xfrm>
            <a:off y="2132525" x="864300"/>
            <a:ext cy="1946173" cx="8507575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20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5333" lang="en-US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rPr>
              <a:t>Основи практичної астрономії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y="359825" x="610300"/>
            <a:ext cy="1240350" cx="9015574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4888" lang="en-US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rPr>
              <a:t>Екліптика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y="1781525" x="610300"/>
            <a:ext cy="5863499" cx="476285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191911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ct val="168350"/>
              <a:buFont typeface="Arial"/>
              <a:buChar char="•"/>
            </a:pPr>
            <a:r>
              <a:rPr b="1" sz="2222" lang="en-US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Еклі́птика</a:t>
            </a: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(від грец. έκλειψις — затьмарення) — уявна лінія (велике коло) небесної сфери, вздовж якої центр сонячного диску протягом року пересувається серед зірок. Оскільки річний рух Сонця відбиває реальне обертання Землі по орбіті, екліптика є слідом від перетину небесної сфери із площиною земної орбіти.</a:t>
            </a:r>
          </a:p>
          <a:p>
            <a:pPr algn="l" lvl="0" marR="0" indent="-177800" marL="381000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rgbClr val="FFFFFF"/>
              </a:buClr>
              <a:buSzPct val="166666"/>
              <a:buFont typeface="Arial"/>
              <a:buChar char="•"/>
            </a:pP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Ця площина називається площиною екліптики. Вона є основною в екліптичній системі небесних координат. Кут нахилу площини екліптики до небесного екватора дорівнює куту нахилу площини екватора Землі до площини її орбіти і складає близько 23,5°. Він піддається невеликим коливанням (</a:t>
            </a:r>
            <a:r>
              <a:rPr u="sng" b="1" sz="2000" lang="en-US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нутації</a:t>
            </a: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) із періодом 18,6 років та амплітудою 18,42", а також іншим незначним коливанням.</a:t>
            </a:r>
          </a:p>
        </p:txBody>
      </p:sp>
      <p:sp>
        <p:nvSpPr>
          <p:cNvPr id="94" name="Shape 94"/>
          <p:cNvSpPr/>
          <p:nvPr/>
        </p:nvSpPr>
        <p:spPr>
          <a:xfrm>
            <a:off y="1809750" x="5619750"/>
            <a:ext cy="4000500" cx="454025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95" name="Shape 95"/>
          <p:cNvSpPr txBox="1"/>
          <p:nvPr/>
        </p:nvSpPr>
        <p:spPr>
          <a:xfrm>
            <a:off y="5939000" x="5662075"/>
            <a:ext cy="1326774" cx="40326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149577" marL="38100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2037"/>
              <a:buFont typeface="Arial"/>
              <a:buChar char="•"/>
            </a:pPr>
            <a:r>
              <a:rPr sz="1555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Походження назви від грецького "затьмарення" пов'язано з тим, що місячні і сонячні затемнення відбуваються лише тоді, коли Місяць у своєму русі небосхилом перетинає екліптику. 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99" name="Shape 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y="359825" x="610300"/>
            <a:ext cy="1240350" cx="9015574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4888" lang="en-US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rPr>
              <a:t>Зодіак</a:t>
            </a:r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y="1829150" x="610300"/>
            <a:ext cy="5366099" cx="6124574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191911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ct val="168350"/>
              <a:buFont typeface="Arial"/>
              <a:buChar char="•"/>
            </a:pPr>
            <a:r>
              <a:rPr b="1" sz="2222" lang="en-US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Зодіа́к </a:t>
            </a:r>
            <a:r>
              <a:rPr sz="2222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(грец. ζῳδιακός κύκλος — звірине коло) — сукупність 12 сузір’їв, які розташовані вздовж екліптики — великого кола небесної сфери, по якому відбувається видимий річний рух Сонця. Це коло чи пояс, що простягся, як вважали древні, на 8° по широті по обидва боки від екліптики. Сучасні астрономи розширюють його до 9° - максимальних широт, котрих сягають Венера і Марс. Розташування будь-якої планети чи зірки всередині чи назовні Зодіаку визначається перпендикуляром від неї до екліптики, а точка перетину цього перпендикуляра і екліптики є геоцентричною довготою зірки чи планети. Певним чином Зодіак ідентичний з екліптикою, для них обох точка відліку - точка весняного рівнодення.</a:t>
            </a:r>
          </a:p>
          <a:p>
            <a:pPr algn="l" lvl="0" marR="0" indent="-191911" marL="381000">
              <a:lnSpc>
                <a:spcPct val="100000"/>
              </a:lnSpc>
              <a:spcBef>
                <a:spcPts val="396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2222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Хоча Сонце проходить і через 13-е сузір’я Змієносця, його традиційно не включають до зодіакальних сузір’їв.</a:t>
            </a:r>
          </a:p>
        </p:txBody>
      </p:sp>
      <p:sp>
        <p:nvSpPr>
          <p:cNvPr id="102" name="Shape 102"/>
          <p:cNvSpPr/>
          <p:nvPr/>
        </p:nvSpPr>
        <p:spPr>
          <a:xfrm>
            <a:off y="1883825" x="6678075"/>
            <a:ext cy="3492474" cx="34818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03" name="Shape 103"/>
          <p:cNvSpPr/>
          <p:nvPr/>
        </p:nvSpPr>
        <p:spPr>
          <a:xfrm>
            <a:off y="5270475" x="6910900"/>
            <a:ext cy="2349500" cx="306914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04" name="Shape 104"/>
          <p:cNvSpPr/>
          <p:nvPr/>
        </p:nvSpPr>
        <p:spPr>
          <a:xfrm>
            <a:off y="5323400" x="8837075"/>
            <a:ext cy="1068899" cx="1068899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y="359825" x="610300"/>
            <a:ext cy="1240350" cx="9015574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4888" lang="en-US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rPr>
              <a:t>Зодіак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y="1700375" x="622650"/>
            <a:ext cy="5655375" cx="60451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163688" marL="381000">
              <a:lnSpc>
                <a:spcPct val="12031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4609"/>
              <a:buFont typeface="Arial"/>
              <a:buChar char="•"/>
            </a:pPr>
            <a:r>
              <a:rPr sz="1777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До зодіакальних сузір'їв відносяться (дати наводяться відповідно до західної астрологічної традиції і дещо змінюються, так як дати зазначені за фактом проходження Сонця екліптики, поділеної на 12 секторів - Знаків Зодіаку, що не тотожне однойменним сузір'ям):</a:t>
            </a:r>
          </a:p>
          <a:p>
            <a:pPr algn="l" lvl="0" marR="0" indent="-163688" marL="381000">
              <a:lnSpc>
                <a:spcPct val="120312"/>
              </a:lnSpc>
              <a:spcBef>
                <a:spcPts val="323"/>
              </a:spcBef>
              <a:spcAft>
                <a:spcPts val="0"/>
              </a:spcAft>
              <a:buClr>
                <a:srgbClr val="FFFFCC"/>
              </a:buClr>
              <a:buSzPct val="164609"/>
              <a:buFont typeface="Arial"/>
              <a:buChar char="•"/>
            </a:pPr>
            <a:r>
              <a:rPr b="1" sz="1777" lang="en-US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Овен</a:t>
            </a:r>
            <a:r>
              <a:rPr sz="1777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(21 березня — 20 квітня)</a:t>
            </a:r>
          </a:p>
          <a:p>
            <a:pPr algn="l" lvl="0" marR="0" indent="-163688" marL="381000">
              <a:lnSpc>
                <a:spcPct val="120312"/>
              </a:lnSpc>
              <a:spcBef>
                <a:spcPts val="323"/>
              </a:spcBef>
              <a:spcAft>
                <a:spcPts val="0"/>
              </a:spcAft>
              <a:buClr>
                <a:srgbClr val="FFFFCC"/>
              </a:buClr>
              <a:buSzPct val="164609"/>
              <a:buFont typeface="Arial"/>
              <a:buChar char="•"/>
            </a:pPr>
            <a:r>
              <a:rPr b="1" sz="1777" lang="en-US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Телець</a:t>
            </a:r>
            <a:r>
              <a:rPr sz="1777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(21 квітня — 20 травня)</a:t>
            </a:r>
          </a:p>
          <a:p>
            <a:pPr algn="l" lvl="0" marR="0" indent="-163688" marL="381000">
              <a:lnSpc>
                <a:spcPct val="120312"/>
              </a:lnSpc>
              <a:spcBef>
                <a:spcPts val="323"/>
              </a:spcBef>
              <a:spcAft>
                <a:spcPts val="0"/>
              </a:spcAft>
              <a:buClr>
                <a:srgbClr val="FFFFCC"/>
              </a:buClr>
              <a:buSzPct val="164609"/>
              <a:buFont typeface="Arial"/>
              <a:buChar char="•"/>
            </a:pPr>
            <a:r>
              <a:rPr b="1" sz="1777" lang="en-US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Близнюки</a:t>
            </a:r>
            <a:r>
              <a:rPr sz="1777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(21 травня — 21 червня)</a:t>
            </a:r>
          </a:p>
          <a:p>
            <a:pPr algn="l" lvl="0" marR="0" indent="-163688" marL="381000">
              <a:lnSpc>
                <a:spcPct val="120312"/>
              </a:lnSpc>
              <a:spcBef>
                <a:spcPts val="323"/>
              </a:spcBef>
              <a:spcAft>
                <a:spcPts val="0"/>
              </a:spcAft>
              <a:buClr>
                <a:srgbClr val="FFFFCC"/>
              </a:buClr>
              <a:buSzPct val="164609"/>
              <a:buFont typeface="Arial"/>
              <a:buChar char="•"/>
            </a:pPr>
            <a:r>
              <a:rPr b="1" sz="1777" lang="en-US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Рак</a:t>
            </a:r>
            <a:r>
              <a:rPr sz="1777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(22 червня — 22 липня)</a:t>
            </a:r>
          </a:p>
          <a:p>
            <a:pPr algn="l" lvl="0" marR="0" indent="-163688" marL="381000">
              <a:lnSpc>
                <a:spcPct val="120312"/>
              </a:lnSpc>
              <a:spcBef>
                <a:spcPts val="323"/>
              </a:spcBef>
              <a:spcAft>
                <a:spcPts val="0"/>
              </a:spcAft>
              <a:buClr>
                <a:srgbClr val="FFFFCC"/>
              </a:buClr>
              <a:buSzPct val="164609"/>
              <a:buFont typeface="Arial"/>
              <a:buChar char="•"/>
            </a:pPr>
            <a:r>
              <a:rPr b="1" sz="1777" lang="en-US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Лев</a:t>
            </a:r>
            <a:r>
              <a:rPr sz="1777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(23 липня — 22 серпня)</a:t>
            </a:r>
          </a:p>
          <a:p>
            <a:pPr algn="l" lvl="0" marR="0" indent="-163688" marL="381000">
              <a:lnSpc>
                <a:spcPct val="120312"/>
              </a:lnSpc>
              <a:spcBef>
                <a:spcPts val="323"/>
              </a:spcBef>
              <a:spcAft>
                <a:spcPts val="0"/>
              </a:spcAft>
              <a:buClr>
                <a:srgbClr val="FFFFCC"/>
              </a:buClr>
              <a:buSzPct val="164609"/>
              <a:buFont typeface="Arial"/>
              <a:buChar char="•"/>
            </a:pPr>
            <a:r>
              <a:rPr b="1" sz="1777" lang="en-US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Діва</a:t>
            </a:r>
            <a:r>
              <a:rPr sz="1777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(23 серпня — 22 вересня)</a:t>
            </a:r>
          </a:p>
          <a:p>
            <a:pPr algn="l" lvl="0" marR="0" indent="-163688" marL="381000">
              <a:lnSpc>
                <a:spcPct val="120312"/>
              </a:lnSpc>
              <a:spcBef>
                <a:spcPts val="323"/>
              </a:spcBef>
              <a:spcAft>
                <a:spcPts val="0"/>
              </a:spcAft>
              <a:buClr>
                <a:srgbClr val="FFFFCC"/>
              </a:buClr>
              <a:buSzPct val="164609"/>
              <a:buFont typeface="Arial"/>
              <a:buChar char="•"/>
            </a:pPr>
            <a:r>
              <a:rPr b="1" sz="1777" lang="en-US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Терези</a:t>
            </a:r>
            <a:r>
              <a:rPr sz="1777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(23 вересня — 23 жовтня)</a:t>
            </a:r>
          </a:p>
          <a:p>
            <a:pPr algn="l" lvl="0" marR="0" indent="-163688" marL="381000">
              <a:lnSpc>
                <a:spcPct val="120312"/>
              </a:lnSpc>
              <a:spcBef>
                <a:spcPts val="323"/>
              </a:spcBef>
              <a:spcAft>
                <a:spcPts val="0"/>
              </a:spcAft>
              <a:buClr>
                <a:srgbClr val="FFFFCC"/>
              </a:buClr>
              <a:buSzPct val="164609"/>
              <a:buFont typeface="Arial"/>
              <a:buChar char="•"/>
            </a:pPr>
            <a:r>
              <a:rPr b="1" sz="1777" lang="en-US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Скорпіон</a:t>
            </a:r>
            <a:r>
              <a:rPr sz="1777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(24 жовтня — 22 листопада)</a:t>
            </a:r>
          </a:p>
          <a:p>
            <a:pPr algn="l" lvl="0" marR="0" indent="-163688" marL="381000">
              <a:lnSpc>
                <a:spcPct val="120312"/>
              </a:lnSpc>
              <a:spcBef>
                <a:spcPts val="323"/>
              </a:spcBef>
              <a:spcAft>
                <a:spcPts val="0"/>
              </a:spcAft>
              <a:buClr>
                <a:srgbClr val="FFFFCC"/>
              </a:buClr>
              <a:buSzPct val="164609"/>
              <a:buFont typeface="Arial"/>
              <a:buChar char="•"/>
            </a:pPr>
            <a:r>
              <a:rPr b="1" sz="1777" lang="en-US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Стрілець</a:t>
            </a:r>
            <a:r>
              <a:rPr sz="1777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(23 листопада — 21 грудня)</a:t>
            </a:r>
          </a:p>
          <a:p>
            <a:pPr algn="l" lvl="0" marR="0" indent="-163688" marL="381000">
              <a:lnSpc>
                <a:spcPct val="120312"/>
              </a:lnSpc>
              <a:spcBef>
                <a:spcPts val="323"/>
              </a:spcBef>
              <a:spcAft>
                <a:spcPts val="0"/>
              </a:spcAft>
              <a:buClr>
                <a:srgbClr val="FFFFCC"/>
              </a:buClr>
              <a:buSzPct val="164609"/>
              <a:buFont typeface="Arial"/>
              <a:buChar char="•"/>
            </a:pPr>
            <a:r>
              <a:rPr b="1" sz="1777" lang="en-US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Козеріг</a:t>
            </a:r>
            <a:r>
              <a:rPr sz="1777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(22 грудня — 20 січня)</a:t>
            </a:r>
          </a:p>
          <a:p>
            <a:pPr algn="l" lvl="0" marR="0" indent="-163688" marL="381000">
              <a:lnSpc>
                <a:spcPct val="120312"/>
              </a:lnSpc>
              <a:spcBef>
                <a:spcPts val="323"/>
              </a:spcBef>
              <a:spcAft>
                <a:spcPts val="0"/>
              </a:spcAft>
              <a:buClr>
                <a:srgbClr val="FFFFCC"/>
              </a:buClr>
              <a:buSzPct val="164609"/>
              <a:buFont typeface="Arial"/>
              <a:buChar char="•"/>
            </a:pPr>
            <a:r>
              <a:rPr b="1" sz="1777" lang="en-US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Водолій</a:t>
            </a:r>
            <a:r>
              <a:rPr sz="1777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(21 січня — 19 лютого)</a:t>
            </a:r>
          </a:p>
          <a:p>
            <a:pPr algn="l" lvl="0" marR="0" indent="-163688" marL="381000">
              <a:lnSpc>
                <a:spcPct val="120312"/>
              </a:lnSpc>
              <a:spcBef>
                <a:spcPts val="323"/>
              </a:spcBef>
              <a:spcAft>
                <a:spcPts val="0"/>
              </a:spcAft>
              <a:buClr>
                <a:srgbClr val="FFFFCC"/>
              </a:buClr>
              <a:buSzPct val="164609"/>
              <a:buFont typeface="Arial"/>
              <a:buChar char="•"/>
            </a:pPr>
            <a:r>
              <a:rPr b="1" sz="1777" lang="en-US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Риби</a:t>
            </a:r>
            <a:r>
              <a:rPr sz="1777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(20 лютого — 20 березня)</a:t>
            </a:r>
          </a:p>
        </p:txBody>
      </p:sp>
      <p:sp>
        <p:nvSpPr>
          <p:cNvPr id="111" name="Shape 111"/>
          <p:cNvSpPr/>
          <p:nvPr/>
        </p:nvSpPr>
        <p:spPr>
          <a:xfrm>
            <a:off y="1725075" x="6752150"/>
            <a:ext cy="1852074" cx="34078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12" name="Shape 112"/>
          <p:cNvSpPr/>
          <p:nvPr/>
        </p:nvSpPr>
        <p:spPr>
          <a:xfrm>
            <a:off y="4042825" x="6752150"/>
            <a:ext cy="3227899" cx="3185574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13" name="Shape 113"/>
          <p:cNvSpPr/>
          <p:nvPr/>
        </p:nvSpPr>
        <p:spPr>
          <a:xfrm>
            <a:off y="1725075" x="6678075"/>
            <a:ext cy="2084900" cx="3481899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114" name="Shape 114"/>
          <p:cNvSpPr/>
          <p:nvPr/>
        </p:nvSpPr>
        <p:spPr>
          <a:xfrm>
            <a:off y="4042825" x="6752150"/>
            <a:ext cy="3185574" cx="3185574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115" name="Shape 115"/>
          <p:cNvSpPr/>
          <p:nvPr/>
        </p:nvSpPr>
        <p:spPr>
          <a:xfrm>
            <a:off y="116400" x="6646325"/>
            <a:ext cy="3704149" cx="3513650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  <p:sp>
        <p:nvSpPr>
          <p:cNvPr id="116" name="Shape 116"/>
          <p:cNvSpPr/>
          <p:nvPr/>
        </p:nvSpPr>
        <p:spPr>
          <a:xfrm>
            <a:off y="4042825" x="6678075"/>
            <a:ext cy="3238500" cx="3238500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</p:sp>
      <p:sp>
        <p:nvSpPr>
          <p:cNvPr id="117" name="Shape 117"/>
          <p:cNvSpPr/>
          <p:nvPr/>
        </p:nvSpPr>
        <p:spPr>
          <a:xfrm>
            <a:off y="126975" x="6604000"/>
            <a:ext cy="3693574" cx="3556000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</p:sp>
      <p:sp>
        <p:nvSpPr>
          <p:cNvPr id="118" name="Shape 118"/>
          <p:cNvSpPr/>
          <p:nvPr/>
        </p:nvSpPr>
        <p:spPr>
          <a:xfrm>
            <a:off y="4042825" x="6191250"/>
            <a:ext cy="3238500" cx="3725325"/>
          </a:xfrm>
          <a:prstGeom prst="rect">
            <a:avLst/>
          </a:prstGeom>
          <a:blipFill>
            <a:blip r:embed="rId11"/>
            <a:stretch>
              <a:fillRect/>
            </a:stretch>
          </a:blipFill>
        </p:spPr>
      </p:sp>
      <p:sp>
        <p:nvSpPr>
          <p:cNvPr id="119" name="Shape 119"/>
          <p:cNvSpPr/>
          <p:nvPr/>
        </p:nvSpPr>
        <p:spPr>
          <a:xfrm>
            <a:off y="201075" x="6656900"/>
            <a:ext cy="3534825" cx="3429000"/>
          </a:xfrm>
          <a:prstGeom prst="rect">
            <a:avLst/>
          </a:prstGeom>
          <a:blipFill>
            <a:blip r:embed="rId12"/>
            <a:stretch>
              <a:fillRect/>
            </a:stretch>
          </a:blipFill>
        </p:spPr>
      </p:sp>
      <p:sp>
        <p:nvSpPr>
          <p:cNvPr id="120" name="Shape 120"/>
          <p:cNvSpPr/>
          <p:nvPr/>
        </p:nvSpPr>
        <p:spPr>
          <a:xfrm>
            <a:off y="4042825" x="6191250"/>
            <a:ext cy="3270250" cx="3746500"/>
          </a:xfrm>
          <a:prstGeom prst="rect">
            <a:avLst/>
          </a:prstGeom>
          <a:blipFill>
            <a:blip r:embed="rId13"/>
            <a:stretch>
              <a:fillRect/>
            </a:stretch>
          </a:blipFill>
        </p:spPr>
      </p:sp>
      <p:sp>
        <p:nvSpPr>
          <p:cNvPr id="121" name="Shape 121"/>
          <p:cNvSpPr/>
          <p:nvPr/>
        </p:nvSpPr>
        <p:spPr>
          <a:xfrm>
            <a:off y="1132400" x="6678075"/>
            <a:ext cy="2719900" cx="3481899"/>
          </a:xfrm>
          <a:prstGeom prst="rect">
            <a:avLst/>
          </a:prstGeom>
          <a:blipFill>
            <a:blip r:embed="rId14"/>
            <a:stretch>
              <a:fillRect/>
            </a:stretch>
          </a:blipFill>
        </p:spPr>
      </p:sp>
      <p:sp>
        <p:nvSpPr>
          <p:cNvPr id="122" name="Shape 122"/>
          <p:cNvSpPr/>
          <p:nvPr/>
        </p:nvSpPr>
        <p:spPr>
          <a:xfrm>
            <a:off y="4042825" x="6191250"/>
            <a:ext cy="3312575" cx="3757075"/>
          </a:xfrm>
          <a:prstGeom prst="rect">
            <a:avLst/>
          </a:prstGeom>
          <a:blipFill>
            <a:blip r:embed="rId15"/>
            <a:stretch>
              <a:fillRect/>
            </a:stretch>
          </a:blipFill>
        </p:spPr>
      </p:sp>
      <p:sp>
        <p:nvSpPr>
          <p:cNvPr id="123" name="Shape 123"/>
          <p:cNvSpPr/>
          <p:nvPr/>
        </p:nvSpPr>
        <p:spPr>
          <a:xfrm>
            <a:off y="1725075" x="6593400"/>
            <a:ext cy="1936725" cx="3566574"/>
          </a:xfrm>
          <a:prstGeom prst="rect">
            <a:avLst/>
          </a:prstGeom>
          <a:blipFill>
            <a:blip r:embed="rId16"/>
            <a:stretch>
              <a:fillRect/>
            </a:stretch>
          </a:blipFill>
        </p:spPr>
      </p:sp>
      <p:sp>
        <p:nvSpPr>
          <p:cNvPr id="124" name="Shape 124"/>
          <p:cNvSpPr/>
          <p:nvPr/>
        </p:nvSpPr>
        <p:spPr>
          <a:xfrm>
            <a:off y="4042825" x="6191250"/>
            <a:ext cy="3175000" cx="3778250"/>
          </a:xfrm>
          <a:prstGeom prst="rect">
            <a:avLst/>
          </a:prstGeom>
          <a:blipFill>
            <a:blip r:embed="rId17"/>
            <a:stretch>
              <a:fillRect/>
            </a:stretch>
          </a:blipFill>
        </p:spPr>
      </p:sp>
      <p:sp>
        <p:nvSpPr>
          <p:cNvPr id="125" name="Shape 125"/>
          <p:cNvSpPr/>
          <p:nvPr/>
        </p:nvSpPr>
        <p:spPr>
          <a:xfrm>
            <a:off y="677325" x="6625150"/>
            <a:ext cy="3111474" cx="3534825"/>
          </a:xfrm>
          <a:prstGeom prst="rect">
            <a:avLst/>
          </a:prstGeom>
          <a:blipFill>
            <a:blip r:embed="rId18"/>
            <a:stretch>
              <a:fillRect/>
            </a:stretch>
          </a:blipFill>
        </p:spPr>
      </p:sp>
      <p:sp>
        <p:nvSpPr>
          <p:cNvPr id="126" name="Shape 126"/>
          <p:cNvSpPr/>
          <p:nvPr/>
        </p:nvSpPr>
        <p:spPr>
          <a:xfrm>
            <a:off y="4042825" x="6191250"/>
            <a:ext cy="3270250" cx="3746500"/>
          </a:xfrm>
          <a:prstGeom prst="rect">
            <a:avLst/>
          </a:prstGeom>
          <a:blipFill>
            <a:blip r:embed="rId19"/>
            <a:stretch>
              <a:fillRect/>
            </a:stretch>
          </a:blipFill>
        </p:spPr>
      </p:sp>
      <p:sp>
        <p:nvSpPr>
          <p:cNvPr id="127" name="Shape 127"/>
          <p:cNvSpPr/>
          <p:nvPr/>
        </p:nvSpPr>
        <p:spPr>
          <a:xfrm>
            <a:off y="529150" x="6678075"/>
            <a:ext cy="3143250" cx="3481899"/>
          </a:xfrm>
          <a:prstGeom prst="rect">
            <a:avLst/>
          </a:prstGeom>
          <a:blipFill>
            <a:blip r:embed="rId20"/>
            <a:stretch>
              <a:fillRect/>
            </a:stretch>
          </a:blipFill>
        </p:spPr>
      </p:sp>
      <p:sp>
        <p:nvSpPr>
          <p:cNvPr id="128" name="Shape 128"/>
          <p:cNvSpPr/>
          <p:nvPr/>
        </p:nvSpPr>
        <p:spPr>
          <a:xfrm>
            <a:off y="4042825" x="6191250"/>
            <a:ext cy="3259650" cx="3799400"/>
          </a:xfrm>
          <a:prstGeom prst="rect">
            <a:avLst/>
          </a:prstGeom>
          <a:blipFill>
            <a:blip r:embed="rId21"/>
            <a:stretch>
              <a:fillRect/>
            </a:stretch>
          </a:blipFill>
        </p:spPr>
      </p:sp>
      <p:sp>
        <p:nvSpPr>
          <p:cNvPr id="129" name="Shape 129"/>
          <p:cNvSpPr/>
          <p:nvPr/>
        </p:nvSpPr>
        <p:spPr>
          <a:xfrm>
            <a:off y="444500" x="6678075"/>
            <a:ext cy="3344324" cx="3481899"/>
          </a:xfrm>
          <a:prstGeom prst="rect">
            <a:avLst/>
          </a:prstGeom>
          <a:blipFill>
            <a:blip r:embed="rId22"/>
            <a:stretch>
              <a:fillRect/>
            </a:stretch>
          </a:blipFill>
        </p:spPr>
      </p:sp>
      <p:sp>
        <p:nvSpPr>
          <p:cNvPr id="130" name="Shape 130"/>
          <p:cNvSpPr/>
          <p:nvPr/>
        </p:nvSpPr>
        <p:spPr>
          <a:xfrm>
            <a:off y="4042825" x="6191250"/>
            <a:ext cy="3259650" cx="3799400"/>
          </a:xfrm>
          <a:prstGeom prst="rect">
            <a:avLst/>
          </a:prstGeom>
          <a:blipFill>
            <a:blip r:embed="rId23"/>
            <a:stretch>
              <a:fillRect/>
            </a:stretch>
          </a:blipFill>
        </p:spPr>
      </p:sp>
      <p:sp>
        <p:nvSpPr>
          <p:cNvPr id="131" name="Shape 131"/>
          <p:cNvSpPr/>
          <p:nvPr/>
        </p:nvSpPr>
        <p:spPr>
          <a:xfrm>
            <a:off y="1164150" x="6593400"/>
            <a:ext cy="2624650" cx="3566574"/>
          </a:xfrm>
          <a:prstGeom prst="rect">
            <a:avLst/>
          </a:prstGeom>
          <a:blipFill>
            <a:blip r:embed="rId24"/>
            <a:stretch>
              <a:fillRect/>
            </a:stretch>
          </a:blipFill>
        </p:spPr>
      </p:sp>
      <p:sp>
        <p:nvSpPr>
          <p:cNvPr id="132" name="Shape 132"/>
          <p:cNvSpPr/>
          <p:nvPr/>
        </p:nvSpPr>
        <p:spPr>
          <a:xfrm>
            <a:off y="4042825" x="6191250"/>
            <a:ext cy="3249074" cx="3672400"/>
          </a:xfrm>
          <a:prstGeom prst="rect">
            <a:avLst/>
          </a:prstGeom>
          <a:blipFill>
            <a:blip r:embed="rId25"/>
            <a:stretch>
              <a:fillRect/>
            </a:stretch>
          </a:blipFill>
        </p:spPr>
      </p:sp>
      <p:sp>
        <p:nvSpPr>
          <p:cNvPr id="133" name="Shape 133"/>
          <p:cNvSpPr/>
          <p:nvPr/>
        </p:nvSpPr>
        <p:spPr>
          <a:xfrm>
            <a:off y="126975" x="6593400"/>
            <a:ext cy="3735900" cx="3566574"/>
          </a:xfrm>
          <a:prstGeom prst="rect">
            <a:avLst/>
          </a:prstGeom>
          <a:blipFill>
            <a:blip r:embed="rId26"/>
            <a:stretch>
              <a:fillRect/>
            </a:stretch>
          </a:blipFill>
        </p:spPr>
      </p:sp>
      <p:sp>
        <p:nvSpPr>
          <p:cNvPr id="134" name="Shape 134"/>
          <p:cNvSpPr/>
          <p:nvPr/>
        </p:nvSpPr>
        <p:spPr>
          <a:xfrm>
            <a:off y="4042825" x="6191250"/>
            <a:ext cy="3270250" cx="3587750"/>
          </a:xfrm>
          <a:prstGeom prst="rect">
            <a:avLst/>
          </a:prstGeom>
          <a:blipFill>
            <a:blip r:embed="rId27"/>
            <a:stretch>
              <a:fillRect/>
            </a:stretch>
          </a:blipFill>
        </p:spPr>
      </p:sp>
      <p:sp>
        <p:nvSpPr>
          <p:cNvPr id="135" name="Shape 135"/>
          <p:cNvSpPr/>
          <p:nvPr/>
        </p:nvSpPr>
        <p:spPr>
          <a:xfrm>
            <a:off y="444500" x="6593400"/>
            <a:ext cy="3259650" cx="3566574"/>
          </a:xfrm>
          <a:prstGeom prst="rect">
            <a:avLst/>
          </a:prstGeom>
          <a:blipFill>
            <a:blip r:embed="rId28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39" name="Shape 1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y="359825" x="610300"/>
            <a:ext cy="1240350" cx="9015574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4888" lang="en-US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rPr>
              <a:t>Зодіак</a:t>
            </a:r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y="1700375" x="622650"/>
            <a:ext cy="5655375" cx="60451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177800" marL="38100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6666"/>
              <a:buFont typeface="Arial"/>
              <a:buChar char="•"/>
            </a:pP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У кожному зодіакальному сузір’ї Сонце перебуває в середньому близько місяця, тому місяці прийнято позначати знаками зодіаку. Коли древні греки ввели це поняття, були відомі тільки 5 планет, і зодіак був завширшки 16°. Зірки були згруповані в 12 знаків (сузір'їв), кожне з яких займало сектор неба шириною 30°. Через </a:t>
            </a:r>
            <a:r>
              <a:rPr b="1" sz="2000" lang="en-US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прецесію</a:t>
            </a: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Сонце тепер кожен місяць знаходиться в двох суміжних сузір'ях зодіаку, але для місяців збережені колишні позначення.</a:t>
            </a:r>
          </a:p>
          <a:p>
            <a:pPr algn="l" lvl="0" marR="0" indent="-177800" marL="381000">
              <a:lnSpc>
                <a:spcPct val="120138"/>
              </a:lnSpc>
              <a:spcBef>
                <a:spcPts val="365"/>
              </a:spcBef>
              <a:spcAft>
                <a:spcPts val="0"/>
              </a:spcAft>
              <a:buClr>
                <a:srgbClr val="FFFFFF"/>
              </a:buClr>
              <a:buSzPct val="166666"/>
              <a:buFont typeface="Arial"/>
              <a:buChar char="•"/>
            </a:pP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Давні греки пов’язували знаки зодіаку з міфами: Овен — золоторунний баран, що ніс Фрікса й Геллу, Телець — бик, який викрав Європу, Близнюки — Діоскури, Лев — Немейський лев, Стрілець — Кентавр, Рак — рак, що хотів допомогти Лернейській гідрі, коли на неї напав Геракл, тощо.</a:t>
            </a:r>
          </a:p>
        </p:txBody>
      </p:sp>
      <p:sp>
        <p:nvSpPr>
          <p:cNvPr id="142" name="Shape 142"/>
          <p:cNvSpPr/>
          <p:nvPr/>
        </p:nvSpPr>
        <p:spPr>
          <a:xfrm>
            <a:off y="1725075" x="6752150"/>
            <a:ext cy="2148399" cx="32913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43" name="Shape 143"/>
          <p:cNvSpPr/>
          <p:nvPr/>
        </p:nvSpPr>
        <p:spPr>
          <a:xfrm>
            <a:off y="1312325" x="518575"/>
            <a:ext cy="6159500" cx="9525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44" name="Shape 144"/>
          <p:cNvSpPr/>
          <p:nvPr/>
        </p:nvSpPr>
        <p:spPr>
          <a:xfrm>
            <a:off y="4201575" x="7249575"/>
            <a:ext cy="3069149" cx="262465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48" name="Shape 1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y="359825" x="610300"/>
            <a:ext cy="1240350" cx="9015574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4888" lang="en-US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rPr>
              <a:t>Висновки</a:t>
            </a:r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y="1829150" x="610300"/>
            <a:ext cy="5445475" cx="9015574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48355" marL="38100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7264"/>
              <a:buFont typeface="Arial"/>
              <a:buChar char="•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Уявна сфера допомагає визначити положення космічних тіл у певній системі координат. </a:t>
            </a:r>
          </a:p>
          <a:p>
            <a:pPr algn="l" lvl="0" marR="0" indent="-248355" marL="381000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FFFFFF"/>
              </a:buClr>
              <a:buSzPct val="167264"/>
              <a:buFont typeface="Arial"/>
              <a:buChar char="•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На картах зоряного неба використовують екваторіальну систему координат, у якій положення зір визначають за допомогою прямого піднесення та схилення.</a:t>
            </a:r>
          </a:p>
          <a:p>
            <a:pPr algn="l" lvl="0" marR="0" indent="-248355" marL="381000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FFFFFF"/>
              </a:buClr>
              <a:buSzPct val="167264"/>
              <a:buFont typeface="Arial"/>
              <a:buChar char="•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Небесні світила допомагають також визначити сторони горизонту у випадку, якщо ми заблукали в незнайомій місцевості.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54" name="Shape 1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y="359825" x="610300"/>
            <a:ext cy="1240350" cx="9015574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4888" lang="en-US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rPr>
              <a:t>Використані джерела</a:t>
            </a:r>
          </a:p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y="1829150" x="610300"/>
            <a:ext cy="5008025" cx="9015574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20133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4609"/>
              <a:buFont typeface="Arial"/>
              <a:buChar char="•"/>
            </a:pPr>
            <a:r>
              <a:rPr sz="2666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Климишин І.А., Крячко І.П. Астрономія: підручник для 11 класу загальноосвітніх навчальних закладів. - К.: Знання України, 2002. – 192 с.</a:t>
            </a:r>
          </a:p>
          <a:p>
            <a:pPr algn="l" lvl="0" marR="0" indent="-220133" marL="38100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FFFFFF"/>
              </a:buClr>
              <a:buSzPct val="164609"/>
              <a:buFont typeface="Arial"/>
              <a:buChar char="•"/>
            </a:pPr>
            <a:r>
              <a:rPr sz="2666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Пришляк М.П. Астрономія: підручник для 11 класу загальноосвітніх навчальних закладів. - Харків: Веста: Видавництво “Ранок”, 2003. – 144 с.</a:t>
            </a:r>
          </a:p>
          <a:p>
            <a:pPr algn="l" lvl="0" marR="0" indent="-220133" marL="38100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FFFFFF"/>
              </a:buClr>
              <a:buSzPct val="164609"/>
              <a:buFont typeface="Arial"/>
              <a:buChar char="•"/>
            </a:pPr>
            <a:r>
              <a:rPr sz="2666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http://uk.wikipedia.org/wiki</a:t>
            </a:r>
          </a:p>
          <a:p>
            <a:pPr algn="l" lvl="0" marR="0" indent="-220133" marL="38100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FFFFFF"/>
              </a:buClr>
              <a:buSzPct val="164609"/>
              <a:buFont typeface="Arial"/>
              <a:buChar char="•"/>
            </a:pPr>
            <a:r>
              <a:rPr sz="2666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http://www.britannica.com/EBchecked/topic/101326/celestial-sphere</a:t>
            </a:r>
          </a:p>
          <a:p>
            <a:pPr algn="l" lvl="0" marR="0" indent="-220133" marL="38100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FFFFFF"/>
              </a:buClr>
              <a:buSzPct val="164609"/>
              <a:buFont typeface="Arial"/>
              <a:buChar char="•"/>
            </a:pPr>
            <a:r>
              <a:rPr sz="2666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http://stars.astro.illinois.edu/celsph.html</a:t>
            </a:r>
          </a:p>
          <a:p>
            <a:pPr algn="l" lvl="0" marR="0" indent="-220133" marL="38100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FFFFFF"/>
              </a:buClr>
              <a:buSzPct val="164609"/>
              <a:buFont typeface="Arial"/>
              <a:buChar char="•"/>
            </a:pPr>
            <a:r>
              <a:rPr sz="2666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http://www.astrogalaxy.ru/315.html</a:t>
            </a:r>
          </a:p>
          <a:p>
            <a:pPr algn="l" lvl="0" marR="0" indent="-220133" marL="38100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FFFFFF"/>
              </a:buClr>
              <a:buSzPct val="164609"/>
              <a:buFont typeface="Arial"/>
              <a:buChar char="•"/>
            </a:pPr>
            <a:r>
              <a:rPr sz="2666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http://abyss.uoregon.edu/~js/ast122/lectures/lec02.html</a:t>
            </a:r>
          </a:p>
          <a:p>
            <a:pPr algn="l" lvl="0" marR="0" indent="-220133" marL="38100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FFFFFF"/>
              </a:buClr>
              <a:buSzPct val="164609"/>
              <a:buFont typeface="Arial"/>
              <a:buChar char="•"/>
            </a:pPr>
            <a:r>
              <a:rPr sz="2666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http://www.astronet.ru/db/msg/1190093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60" name="Shape 1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y="359825" x="610300"/>
            <a:ext cy="1240350" cx="9015574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4888" lang="en-US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rPr>
              <a:t>Питання для самоперевірки</a:t>
            </a:r>
          </a:p>
        </p:txBody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y="7272500" x="1118300"/>
            <a:ext cy="372524" cx="9015574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r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222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Перевір </a:t>
            </a:r>
            <a:r>
              <a:rPr u="sng" sz="2222" lang="en-US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тут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y="1781525" x="781400"/>
            <a:ext cy="5373149" cx="9073775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marR="0" indent="0" marL="0">
              <a:lnSpc>
                <a:spcPct val="1203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777" lang="en-US">
                <a:solidFill>
                  <a:srgbClr val="FF99FF"/>
                </a:solidFill>
                <a:latin typeface="Arial"/>
                <a:ea typeface="Arial"/>
                <a:cs typeface="Arial"/>
                <a:sym typeface="Arial"/>
              </a:rPr>
              <a:t>2.1</a:t>
            </a:r>
            <a:r>
              <a:rPr sz="1777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Північний полюс знаходиться:</a:t>
            </a:r>
          </a:p>
          <a:p>
            <a:pPr algn="l" marR="0" indent="0" marL="0">
              <a:lnSpc>
                <a:spcPct val="120312"/>
              </a:lnSpc>
              <a:spcBef>
                <a:spcPts val="802"/>
              </a:spcBef>
              <a:spcAft>
                <a:spcPts val="0"/>
              </a:spcAft>
              <a:buNone/>
            </a:pPr>
            <a:r>
              <a:rPr b="1" sz="1777" lang="en-US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sz="1777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В Арктиці. </a:t>
            </a:r>
            <a:r>
              <a:rPr b="1" sz="1777" lang="en-US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Б</a:t>
            </a:r>
            <a:r>
              <a:rPr sz="1777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В Антарктиці. </a:t>
            </a:r>
            <a:r>
              <a:rPr b="1" sz="1777" lang="en-US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В</a:t>
            </a:r>
            <a:r>
              <a:rPr sz="1777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В сузір’ї Оріона. </a:t>
            </a:r>
            <a:r>
              <a:rPr b="1" sz="1777" lang="en-US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sz="1777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В сузір’ї Велика Ведмедиця. </a:t>
            </a:r>
            <a:r>
              <a:rPr b="1" sz="1777" lang="en-US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Д</a:t>
            </a:r>
            <a:r>
              <a:rPr sz="1777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Поблизу Полярної зорі.</a:t>
            </a:r>
          </a:p>
          <a:p>
            <a:pPr algn="l" marR="0" indent="0" marL="0">
              <a:lnSpc>
                <a:spcPct val="120312"/>
              </a:lnSpc>
              <a:spcBef>
                <a:spcPts val="802"/>
              </a:spcBef>
              <a:spcAft>
                <a:spcPts val="0"/>
              </a:spcAft>
              <a:buNone/>
            </a:pPr>
            <a:r>
              <a:rPr sz="1777" lang="en-US">
                <a:solidFill>
                  <a:srgbClr val="FF99FF"/>
                </a:solidFill>
                <a:latin typeface="Arial"/>
                <a:ea typeface="Arial"/>
                <a:cs typeface="Arial"/>
                <a:sym typeface="Arial"/>
              </a:rPr>
              <a:t>2.2</a:t>
            </a:r>
            <a:r>
              <a:rPr sz="1777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Момент, коли світило знаходиться найвище над горизонтом, називається: </a:t>
            </a:r>
          </a:p>
          <a:p>
            <a:pPr algn="l" marR="0" indent="0" marL="0">
              <a:lnSpc>
                <a:spcPct val="120312"/>
              </a:lnSpc>
              <a:spcBef>
                <a:spcPts val="802"/>
              </a:spcBef>
              <a:spcAft>
                <a:spcPts val="0"/>
              </a:spcAft>
              <a:buNone/>
            </a:pPr>
            <a:r>
              <a:rPr b="1" sz="1777" lang="en-US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sz="1777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Пряме сходження. </a:t>
            </a:r>
            <a:r>
              <a:rPr b="1" sz="1777" lang="en-US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Б</a:t>
            </a:r>
            <a:r>
              <a:rPr sz="1777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Верхня кульмінація. </a:t>
            </a:r>
            <a:r>
              <a:rPr b="1" sz="1777" lang="en-US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В</a:t>
            </a:r>
            <a:r>
              <a:rPr sz="1777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Нижня кульмінація. </a:t>
            </a:r>
            <a:r>
              <a:rPr b="1" sz="1777" lang="en-US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sz="1777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Верхня культивація. </a:t>
            </a:r>
            <a:r>
              <a:rPr b="1" sz="1777" lang="en-US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Д</a:t>
            </a:r>
            <a:r>
              <a:rPr sz="1777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Нижня культивація.</a:t>
            </a:r>
          </a:p>
          <a:p>
            <a:pPr algn="l" marR="0" indent="0" marL="0">
              <a:lnSpc>
                <a:spcPct val="120312"/>
              </a:lnSpc>
              <a:spcBef>
                <a:spcPts val="802"/>
              </a:spcBef>
              <a:spcAft>
                <a:spcPts val="0"/>
              </a:spcAft>
              <a:buNone/>
            </a:pPr>
            <a:r>
              <a:rPr sz="1777" lang="en-US">
                <a:solidFill>
                  <a:srgbClr val="FF99FF"/>
                </a:solidFill>
                <a:latin typeface="Arial"/>
                <a:ea typeface="Arial"/>
                <a:cs typeface="Arial"/>
                <a:sym typeface="Arial"/>
              </a:rPr>
              <a:t>2.3</a:t>
            </a:r>
            <a:r>
              <a:rPr sz="1777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Чи можна в Канаді та Україні одночасно побачити сузір’я Велика Ведмедиця?</a:t>
            </a:r>
          </a:p>
          <a:p>
            <a:pPr algn="l" marR="0" indent="0" marL="0">
              <a:lnSpc>
                <a:spcPct val="120312"/>
              </a:lnSpc>
              <a:spcBef>
                <a:spcPts val="802"/>
              </a:spcBef>
              <a:spcAft>
                <a:spcPts val="0"/>
              </a:spcAft>
              <a:buNone/>
            </a:pPr>
            <a:r>
              <a:rPr b="1" sz="1777" lang="en-US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sz="1777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Не можна. </a:t>
            </a:r>
            <a:r>
              <a:rPr b="1" sz="1777" lang="en-US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Б</a:t>
            </a:r>
            <a:r>
              <a:rPr sz="1777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Можна тільки влітку. </a:t>
            </a:r>
            <a:r>
              <a:rPr b="1" sz="1777" lang="en-US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В</a:t>
            </a:r>
            <a:r>
              <a:rPr sz="1777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Можна тільки взимку. </a:t>
            </a:r>
            <a:r>
              <a:rPr b="1" sz="1777" lang="en-US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sz="1777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Можна будь-коли. </a:t>
            </a:r>
            <a:r>
              <a:rPr b="1" sz="1777" lang="en-US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Д</a:t>
            </a:r>
            <a:r>
              <a:rPr sz="1777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Можна тільки навесні.</a:t>
            </a:r>
          </a:p>
          <a:p>
            <a:pPr algn="l" marR="0" indent="0" marL="0">
              <a:lnSpc>
                <a:spcPct val="120312"/>
              </a:lnSpc>
              <a:spcBef>
                <a:spcPts val="802"/>
              </a:spcBef>
              <a:spcAft>
                <a:spcPts val="0"/>
              </a:spcAft>
              <a:buNone/>
            </a:pPr>
            <a:r>
              <a:rPr sz="1777" lang="en-US">
                <a:solidFill>
                  <a:srgbClr val="FF99FF"/>
                </a:solidFill>
                <a:latin typeface="Arial"/>
                <a:ea typeface="Arial"/>
                <a:cs typeface="Arial"/>
                <a:sym typeface="Arial"/>
              </a:rPr>
              <a:t>2.4</a:t>
            </a:r>
            <a:r>
              <a:rPr sz="1777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чи можна в Австралії та Україні одночасно побачити Полярну зорю?</a:t>
            </a:r>
          </a:p>
          <a:p>
            <a:pPr algn="l" marR="0" indent="0" marL="0">
              <a:lnSpc>
                <a:spcPct val="120312"/>
              </a:lnSpc>
              <a:spcBef>
                <a:spcPts val="802"/>
              </a:spcBef>
              <a:spcAft>
                <a:spcPts val="0"/>
              </a:spcAft>
              <a:buNone/>
            </a:pPr>
            <a:r>
              <a:rPr b="1" sz="1777" lang="en-US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sz="1777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Не можна. </a:t>
            </a:r>
            <a:r>
              <a:rPr b="1" sz="1777" lang="en-US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Б</a:t>
            </a:r>
            <a:r>
              <a:rPr sz="1777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Можна тільки влітку. </a:t>
            </a:r>
            <a:r>
              <a:rPr b="1" sz="1777" lang="en-US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В</a:t>
            </a:r>
            <a:r>
              <a:rPr sz="1777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Можна тільки взимку. </a:t>
            </a:r>
            <a:r>
              <a:rPr b="1" sz="1777" lang="en-US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sz="1777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Можна будь-коли. </a:t>
            </a:r>
            <a:r>
              <a:rPr b="1" sz="1777" lang="en-US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Д</a:t>
            </a:r>
            <a:r>
              <a:rPr sz="1777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Можна тільки восени.</a:t>
            </a:r>
          </a:p>
          <a:p>
            <a:pPr algn="l" marR="0" indent="0" marL="0">
              <a:lnSpc>
                <a:spcPct val="120312"/>
              </a:lnSpc>
              <a:spcBef>
                <a:spcPts val="802"/>
              </a:spcBef>
              <a:spcAft>
                <a:spcPts val="0"/>
              </a:spcAft>
              <a:buNone/>
            </a:pPr>
            <a:r>
              <a:rPr sz="1777" lang="en-US">
                <a:solidFill>
                  <a:srgbClr val="FF99FF"/>
                </a:solidFill>
                <a:latin typeface="Arial"/>
                <a:ea typeface="Arial"/>
                <a:cs typeface="Arial"/>
                <a:sym typeface="Arial"/>
              </a:rPr>
              <a:t>2.5</a:t>
            </a:r>
            <a:r>
              <a:rPr sz="1777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Коли настає кульмінація Сонця?</a:t>
            </a:r>
          </a:p>
          <a:p>
            <a:pPr algn="l" marR="0" indent="0" marL="0">
              <a:lnSpc>
                <a:spcPct val="120312"/>
              </a:lnSpc>
              <a:spcBef>
                <a:spcPts val="802"/>
              </a:spcBef>
              <a:spcAft>
                <a:spcPts val="0"/>
              </a:spcAft>
              <a:buNone/>
            </a:pPr>
            <a:r>
              <a:rPr b="1" sz="1777" lang="en-US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sz="1777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Вранці. </a:t>
            </a:r>
            <a:r>
              <a:rPr b="1" sz="1777" lang="en-US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Б</a:t>
            </a:r>
            <a:r>
              <a:rPr sz="1777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Увечері, коли заходить. </a:t>
            </a:r>
            <a:r>
              <a:rPr b="1" sz="1777" lang="en-US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В</a:t>
            </a:r>
            <a:r>
              <a:rPr sz="1777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Опівночі. </a:t>
            </a:r>
            <a:r>
              <a:rPr b="1" sz="1777" lang="en-US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sz="1777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Коли перетинає площину небесного меридіану. </a:t>
            </a:r>
            <a:r>
              <a:rPr b="1" sz="1777" lang="en-US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Д</a:t>
            </a:r>
            <a:r>
              <a:rPr sz="1777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Опівдні.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67" name="Shape 1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y="359825" x="610300"/>
            <a:ext cy="1240350" cx="9015574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4888" lang="en-US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rPr>
              <a:t>Астрономічний словник</a:t>
            </a:r>
          </a:p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y="1829150" x="610300"/>
            <a:ext cy="5445475" cx="6124574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06022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ct val="169753"/>
              <a:buFont typeface="Arial"/>
              <a:buChar char="•"/>
            </a:pPr>
            <a:r>
              <a:rPr b="1" sz="2444" lang="en-US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Нутáція</a:t>
            </a:r>
            <a:r>
              <a:rPr sz="2222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(лат. nutatio — коливання) — рух твердого тіла, що обертається, який відбувається одночасно з </a:t>
            </a:r>
            <a:r>
              <a:rPr u="sng" b="1" sz="2222" lang="en-US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прецесією</a:t>
            </a:r>
            <a:r>
              <a:rPr sz="2222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і під час якого змінюється кут між віссю власного обертання тіла і віссю, навколо якої відбувається прецесія; цей кут називається кутом нутації.</a:t>
            </a:r>
          </a:p>
          <a:p>
            <a:pPr algn="l" lvl="0" marR="0" indent="-191911" marL="381000">
              <a:lnSpc>
                <a:spcPct val="100000"/>
              </a:lnSpc>
              <a:spcBef>
                <a:spcPts val="396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2222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У гіроскопа (дзиґи), який рухається під дією сили тяжіння F = mg, нутація є коливанням осі гіроскопа, амплітуда і період яких тим менші, а частота тим більша, чим більшою є кутова швидкість власного обертання Ω.</a:t>
            </a:r>
          </a:p>
          <a:p>
            <a:pPr algn="l" lvl="0" marR="0" indent="-191911" marL="381000">
              <a:lnSpc>
                <a:spcPct val="100000"/>
              </a:lnSpc>
              <a:spcBef>
                <a:spcPts val="396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2222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Внаслідок присутності сил опору (тертя) нутаційні коливання досить швидко загасають, після чого гіроскоп здійснює суто прецесійний рух.</a:t>
            </a:r>
          </a:p>
        </p:txBody>
      </p:sp>
      <p:sp>
        <p:nvSpPr>
          <p:cNvPr id="170" name="Shape 170"/>
          <p:cNvSpPr/>
          <p:nvPr/>
        </p:nvSpPr>
        <p:spPr>
          <a:xfrm>
            <a:off y="603225" x="359825"/>
            <a:ext cy="571500" cx="64557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71" name="Shape 171"/>
          <p:cNvSpPr/>
          <p:nvPr/>
        </p:nvSpPr>
        <p:spPr>
          <a:xfrm>
            <a:off y="1883825" x="7080250"/>
            <a:ext cy="3661824" cx="2804574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72" name="Shape 172"/>
          <p:cNvSpPr txBox="1"/>
          <p:nvPr/>
        </p:nvSpPr>
        <p:spPr>
          <a:xfrm>
            <a:off y="6101275" x="7182550"/>
            <a:ext cy="991649" cx="2672624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marR="0" indent="0" mar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Прецесія (</a:t>
            </a:r>
            <a:r>
              <a:rPr b="1" sz="2000" lang="en-US">
                <a:solidFill>
                  <a:srgbClr val="3399FF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) та нутація (</a:t>
            </a:r>
            <a:r>
              <a:rPr b="1" sz="2000" lang="en-US">
                <a:solidFill>
                  <a:srgbClr val="FF99FF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algn="l" marR="0" indent="0" mar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тіла, що обертається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76" name="Shape 1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y="359825" x="610300"/>
            <a:ext cy="1240350" cx="9015574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4888" lang="en-US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rPr>
              <a:t>Астрономічний словник</a:t>
            </a:r>
          </a:p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y="1829150" x="610300"/>
            <a:ext cy="5445475" cx="65232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06022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ct val="169753"/>
              <a:buFont typeface="Arial"/>
              <a:buChar char="•"/>
            </a:pPr>
            <a:r>
              <a:rPr b="1" sz="2444" lang="en-US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Прецесія</a:t>
            </a:r>
            <a:r>
              <a:rPr sz="2444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— повільне (у порівнянні з періодом обертання тіла) зміщення осі обертання по конусу.</a:t>
            </a:r>
          </a:p>
          <a:p>
            <a:pPr algn="l" lvl="0" marR="0" indent="-206022" marL="381000">
              <a:lnSpc>
                <a:spcPct val="100000"/>
              </a:lnSpc>
              <a:spcBef>
                <a:spcPts val="438"/>
              </a:spcBef>
              <a:spcAft>
                <a:spcPts val="0"/>
              </a:spcAft>
              <a:buClr>
                <a:srgbClr val="FFFFFF"/>
              </a:buClr>
              <a:buSzPct val="169753"/>
              <a:buFont typeface="Arial"/>
              <a:buChar char="•"/>
            </a:pPr>
            <a:r>
              <a:rPr sz="2444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 астрономії — повільне обертання земної осі. Вісь цього конуса перпендикулярна до площини земної орбіти, а кут між віссю й твірною конуса дорівнює приблизно 23°5'. Період прецесії дорівнює 25780 років. </a:t>
            </a:r>
          </a:p>
          <a:p>
            <a:pPr algn="l" lvl="0" marR="0" indent="-206022" marL="381000">
              <a:lnSpc>
                <a:spcPct val="100000"/>
              </a:lnSpc>
              <a:spcBef>
                <a:spcPts val="438"/>
              </a:spcBef>
              <a:spcAft>
                <a:spcPts val="0"/>
              </a:spcAft>
              <a:buClr>
                <a:srgbClr val="FFFFFF"/>
              </a:buClr>
              <a:buSzPct val="169753"/>
              <a:buFont typeface="Arial"/>
              <a:buChar char="•"/>
            </a:pPr>
            <a:r>
              <a:rPr sz="2444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Внаслідок прецесії точка весняного рівнодення рухається по екліптиці назустріч удаваному річному рухові Сонця (попереджання рівнодення), долаючи 50,24" на рік, полюси світу зміщуються між зірками, екваторіальні координати зірок постійно змінюються.</a:t>
            </a:r>
          </a:p>
        </p:txBody>
      </p:sp>
      <p:sp>
        <p:nvSpPr>
          <p:cNvPr id="179" name="Shape 179"/>
          <p:cNvSpPr/>
          <p:nvPr/>
        </p:nvSpPr>
        <p:spPr>
          <a:xfrm>
            <a:off y="687900" x="518575"/>
            <a:ext cy="571500" cx="5715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80" name="Shape 180"/>
          <p:cNvSpPr/>
          <p:nvPr/>
        </p:nvSpPr>
        <p:spPr>
          <a:xfrm>
            <a:off y="1883825" x="7355400"/>
            <a:ext cy="3661824" cx="2804574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81" name="Shape 181"/>
          <p:cNvSpPr txBox="1"/>
          <p:nvPr/>
        </p:nvSpPr>
        <p:spPr>
          <a:xfrm>
            <a:off y="6021900" x="7461250"/>
            <a:ext cy="991649" cx="2672624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marR="0" indent="0" mar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Прецесія (</a:t>
            </a:r>
            <a:r>
              <a:rPr b="1" sz="2000" lang="en-US">
                <a:solidFill>
                  <a:srgbClr val="3399FF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) та нутація (</a:t>
            </a:r>
            <a:r>
              <a:rPr b="1" sz="2000" lang="en-US">
                <a:solidFill>
                  <a:srgbClr val="FF99FF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algn="l" marR="0" indent="0" mar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тіла, що обертається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85" name="Shape 1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6" name="Shape 186"/>
          <p:cNvSpPr/>
          <p:nvPr/>
        </p:nvSpPr>
        <p:spPr>
          <a:xfrm>
            <a:off y="1068900" x="2338900"/>
            <a:ext cy="5725574" cx="572557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87" name="Shape 187"/>
          <p:cNvSpPr/>
          <p:nvPr/>
        </p:nvSpPr>
        <p:spPr>
          <a:xfrm>
            <a:off y="3725325" x="4995325"/>
            <a:ext cy="338650" cx="33865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88" name="Shape 188"/>
          <p:cNvSpPr/>
          <p:nvPr/>
        </p:nvSpPr>
        <p:spPr>
          <a:xfrm>
            <a:off y="1090075" x="5143500"/>
            <a:ext cy="2719900" cx="3175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189" name="Shape 189"/>
          <p:cNvSpPr/>
          <p:nvPr/>
        </p:nvSpPr>
        <p:spPr>
          <a:xfrm>
            <a:off y="4042825" x="5143500"/>
            <a:ext cy="2730475" cx="3175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190" name="Shape 190"/>
          <p:cNvSpPr/>
          <p:nvPr/>
        </p:nvSpPr>
        <p:spPr>
          <a:xfrm>
            <a:off y="444500" x="5175250"/>
            <a:ext cy="592650" cx="3270250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  <p:sp>
        <p:nvSpPr>
          <p:cNvPr id="191" name="Shape 191"/>
          <p:cNvSpPr txBox="1"/>
          <p:nvPr/>
        </p:nvSpPr>
        <p:spPr>
          <a:xfrm>
            <a:off y="506225" x="6708050"/>
            <a:ext cy="443075" cx="1700725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ctr" marR="0" indent="0" mar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 - зеніт</a:t>
            </a:r>
          </a:p>
        </p:txBody>
      </p:sp>
      <p:sp>
        <p:nvSpPr>
          <p:cNvPr id="192" name="Shape 192"/>
          <p:cNvSpPr/>
          <p:nvPr/>
        </p:nvSpPr>
        <p:spPr>
          <a:xfrm>
            <a:off y="6805075" x="5154075"/>
            <a:ext cy="613824" cx="3619500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</p:sp>
      <p:sp>
        <p:nvSpPr>
          <p:cNvPr id="193" name="Shape 193"/>
          <p:cNvSpPr txBox="1"/>
          <p:nvPr/>
        </p:nvSpPr>
        <p:spPr>
          <a:xfrm>
            <a:off y="6986750" x="7027325"/>
            <a:ext cy="443075" cx="1700725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ctr" marR="0" indent="0" mar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Z’ - надир</a:t>
            </a:r>
          </a:p>
        </p:txBody>
      </p:sp>
      <p:sp>
        <p:nvSpPr>
          <p:cNvPr id="194" name="Shape 194"/>
          <p:cNvSpPr/>
          <p:nvPr/>
        </p:nvSpPr>
        <p:spPr>
          <a:xfrm>
            <a:off y="2995075" x="2349500"/>
            <a:ext cy="1788574" cx="5704399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</p:sp>
      <p:sp>
        <p:nvSpPr>
          <p:cNvPr id="195" name="Shape 195"/>
          <p:cNvSpPr/>
          <p:nvPr/>
        </p:nvSpPr>
        <p:spPr>
          <a:xfrm>
            <a:off y="1883825" x="6688650"/>
            <a:ext cy="2402399" cx="3122075"/>
          </a:xfrm>
          <a:prstGeom prst="rect">
            <a:avLst/>
          </a:prstGeom>
          <a:blipFill>
            <a:blip r:embed="rId11"/>
            <a:stretch>
              <a:fillRect/>
            </a:stretch>
          </a:blipFill>
        </p:spPr>
      </p:sp>
      <p:sp>
        <p:nvSpPr>
          <p:cNvPr id="196" name="Shape 196"/>
          <p:cNvSpPr txBox="1"/>
          <p:nvPr/>
        </p:nvSpPr>
        <p:spPr>
          <a:xfrm>
            <a:off y="1945550" x="8387275"/>
            <a:ext cy="684725" cx="1381474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ctr" marR="0" indent="0" mar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Математ. горизонт</a:t>
            </a:r>
          </a:p>
        </p:txBody>
      </p:sp>
      <p:sp>
        <p:nvSpPr>
          <p:cNvPr id="197" name="Shape 197"/>
          <p:cNvSpPr/>
          <p:nvPr/>
        </p:nvSpPr>
        <p:spPr>
          <a:xfrm>
            <a:off y="3079750" x="508000"/>
            <a:ext cy="762000" cx="1841500"/>
          </a:xfrm>
          <a:prstGeom prst="rect">
            <a:avLst/>
          </a:prstGeom>
          <a:blipFill>
            <a:blip r:embed="rId12"/>
            <a:stretch>
              <a:fillRect/>
            </a:stretch>
          </a:blipFill>
        </p:spPr>
      </p:sp>
      <p:sp>
        <p:nvSpPr>
          <p:cNvPr id="198" name="Shape 198"/>
          <p:cNvSpPr txBox="1"/>
          <p:nvPr/>
        </p:nvSpPr>
        <p:spPr>
          <a:xfrm>
            <a:off y="3146775" x="627925"/>
            <a:ext cy="682974" cx="13021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ctr" marR="0" indent="0" mar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 – точка півночі</a:t>
            </a:r>
          </a:p>
        </p:txBody>
      </p:sp>
      <p:sp>
        <p:nvSpPr>
          <p:cNvPr id="199" name="Shape 199"/>
          <p:cNvSpPr/>
          <p:nvPr/>
        </p:nvSpPr>
        <p:spPr>
          <a:xfrm>
            <a:off y="3905250" x="8043325"/>
            <a:ext cy="952500" cx="1852074"/>
          </a:xfrm>
          <a:prstGeom prst="rect">
            <a:avLst/>
          </a:prstGeom>
          <a:blipFill>
            <a:blip r:embed="rId13"/>
            <a:stretch>
              <a:fillRect/>
            </a:stretch>
          </a:blipFill>
        </p:spPr>
      </p:sp>
      <p:sp>
        <p:nvSpPr>
          <p:cNvPr id="200" name="Shape 200"/>
          <p:cNvSpPr txBox="1"/>
          <p:nvPr/>
        </p:nvSpPr>
        <p:spPr>
          <a:xfrm>
            <a:off y="4185700" x="8547800"/>
            <a:ext cy="682974" cx="13021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ctr" marR="0" indent="0" mar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 – точка півдня</a:t>
            </a:r>
          </a:p>
        </p:txBody>
      </p:sp>
      <p:sp>
        <p:nvSpPr>
          <p:cNvPr id="201" name="Shape 201"/>
          <p:cNvSpPr/>
          <p:nvPr/>
        </p:nvSpPr>
        <p:spPr>
          <a:xfrm>
            <a:off y="201075" x="1312325"/>
            <a:ext cy="1280574" cx="2508250"/>
          </a:xfrm>
          <a:prstGeom prst="rect">
            <a:avLst/>
          </a:prstGeom>
          <a:blipFill>
            <a:blip r:embed="rId14"/>
            <a:stretch>
              <a:fillRect/>
            </a:stretch>
          </a:blipFill>
        </p:spPr>
      </p:sp>
      <p:sp>
        <p:nvSpPr>
          <p:cNvPr id="202" name="Shape 202"/>
          <p:cNvSpPr txBox="1"/>
          <p:nvPr/>
        </p:nvSpPr>
        <p:spPr>
          <a:xfrm>
            <a:off y="266325" x="1426975"/>
            <a:ext cy="764100" cx="202174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ctr" marR="0" indent="0" mar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Р – північний полюс світу</a:t>
            </a:r>
          </a:p>
        </p:txBody>
      </p:sp>
      <p:sp>
        <p:nvSpPr>
          <p:cNvPr id="203" name="Shape 203"/>
          <p:cNvSpPr/>
          <p:nvPr/>
        </p:nvSpPr>
        <p:spPr>
          <a:xfrm>
            <a:off y="1481650" x="3778250"/>
            <a:ext cy="4984724" cx="2836325"/>
          </a:xfrm>
          <a:prstGeom prst="rect">
            <a:avLst/>
          </a:prstGeom>
          <a:blipFill>
            <a:blip r:embed="rId15"/>
            <a:stretch>
              <a:fillRect/>
            </a:stretch>
          </a:blipFill>
        </p:spPr>
      </p:sp>
      <p:sp>
        <p:nvSpPr>
          <p:cNvPr id="204" name="Shape 204"/>
          <p:cNvSpPr/>
          <p:nvPr/>
        </p:nvSpPr>
        <p:spPr>
          <a:xfrm>
            <a:off y="5640900" x="6572250"/>
            <a:ext cy="814900" cx="3323149"/>
          </a:xfrm>
          <a:prstGeom prst="rect">
            <a:avLst/>
          </a:prstGeom>
          <a:blipFill>
            <a:blip r:embed="rId16"/>
            <a:stretch>
              <a:fillRect/>
            </a:stretch>
          </a:blipFill>
        </p:spPr>
      </p:sp>
      <p:sp>
        <p:nvSpPr>
          <p:cNvPr id="205" name="Shape 205"/>
          <p:cNvSpPr txBox="1"/>
          <p:nvPr/>
        </p:nvSpPr>
        <p:spPr>
          <a:xfrm>
            <a:off y="5706175" x="7828125"/>
            <a:ext cy="764100" cx="202174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ctr" marR="0" indent="0" mar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Р’ – південний полюс світу</a:t>
            </a:r>
          </a:p>
        </p:txBody>
      </p:sp>
      <p:sp>
        <p:nvSpPr>
          <p:cNvPr id="206" name="Shape 206"/>
          <p:cNvSpPr/>
          <p:nvPr/>
        </p:nvSpPr>
        <p:spPr>
          <a:xfrm>
            <a:off y="1058325" x="2328325"/>
            <a:ext cy="5746724" cx="5746750"/>
          </a:xfrm>
          <a:prstGeom prst="rect">
            <a:avLst/>
          </a:prstGeom>
          <a:blipFill>
            <a:blip r:embed="rId17"/>
            <a:stretch>
              <a:fillRect/>
            </a:stretch>
          </a:blipFill>
        </p:spPr>
      </p:sp>
      <p:sp>
        <p:nvSpPr>
          <p:cNvPr id="207" name="Shape 207"/>
          <p:cNvSpPr/>
          <p:nvPr/>
        </p:nvSpPr>
        <p:spPr>
          <a:xfrm>
            <a:off y="4762500" x="349250"/>
            <a:ext cy="973649" cx="2159000"/>
          </a:xfrm>
          <a:prstGeom prst="rect">
            <a:avLst/>
          </a:prstGeom>
          <a:blipFill>
            <a:blip r:embed="rId18"/>
            <a:stretch>
              <a:fillRect/>
            </a:stretch>
          </a:blipFill>
        </p:spPr>
      </p:sp>
      <p:sp>
        <p:nvSpPr>
          <p:cNvPr id="208" name="Shape 208"/>
          <p:cNvSpPr txBox="1"/>
          <p:nvPr/>
        </p:nvSpPr>
        <p:spPr>
          <a:xfrm>
            <a:off y="4986500" x="467425"/>
            <a:ext cy="764100" cx="1381474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ctr" marR="0" indent="0" mar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Небесний меридіан</a:t>
            </a:r>
          </a:p>
        </p:txBody>
      </p:sp>
      <p:sp>
        <p:nvSpPr>
          <p:cNvPr id="209" name="Shape 209"/>
          <p:cNvSpPr/>
          <p:nvPr/>
        </p:nvSpPr>
        <p:spPr>
          <a:xfrm>
            <a:off y="1079500" x="3122075"/>
            <a:ext cy="973649" cx="1280574"/>
          </a:xfrm>
          <a:prstGeom prst="rect">
            <a:avLst/>
          </a:prstGeom>
          <a:blipFill>
            <a:blip r:embed="rId19"/>
            <a:stretch>
              <a:fillRect/>
            </a:stretch>
          </a:blipFill>
        </p:spPr>
      </p:sp>
      <p:sp>
        <p:nvSpPr>
          <p:cNvPr id="210" name="Shape 210"/>
          <p:cNvSpPr/>
          <p:nvPr/>
        </p:nvSpPr>
        <p:spPr>
          <a:xfrm>
            <a:off y="3873475" x="2360075"/>
            <a:ext cy="31725" cx="5683250"/>
          </a:xfrm>
          <a:prstGeom prst="rect">
            <a:avLst/>
          </a:prstGeom>
          <a:blipFill>
            <a:blip r:embed="rId20"/>
            <a:stretch>
              <a:fillRect/>
            </a:stretch>
          </a:blipFill>
        </p:spPr>
      </p:sp>
      <p:sp>
        <p:nvSpPr>
          <p:cNvPr id="211" name="Shape 211"/>
          <p:cNvSpPr/>
          <p:nvPr/>
        </p:nvSpPr>
        <p:spPr>
          <a:xfrm>
            <a:off y="3905250" x="1471075"/>
            <a:ext cy="3270250" cx="2518825"/>
          </a:xfrm>
          <a:prstGeom prst="rect">
            <a:avLst/>
          </a:prstGeom>
          <a:blipFill>
            <a:blip r:embed="rId21"/>
            <a:stretch>
              <a:fillRect/>
            </a:stretch>
          </a:blipFill>
        </p:spPr>
      </p:sp>
      <p:sp>
        <p:nvSpPr>
          <p:cNvPr id="212" name="Shape 212"/>
          <p:cNvSpPr txBox="1"/>
          <p:nvPr/>
        </p:nvSpPr>
        <p:spPr>
          <a:xfrm>
            <a:off y="6506975" x="1587500"/>
            <a:ext cy="682974" cx="162134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ctr" marR="0" indent="0" mar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Полуденна лінія</a:t>
            </a:r>
          </a:p>
        </p:txBody>
      </p:sp>
      <p:sp>
        <p:nvSpPr>
          <p:cNvPr id="213" name="Shape 213"/>
          <p:cNvSpPr/>
          <p:nvPr/>
        </p:nvSpPr>
        <p:spPr>
          <a:xfrm>
            <a:off y="1481650" x="751400"/>
            <a:ext cy="1090075" cx="3651250"/>
          </a:xfrm>
          <a:prstGeom prst="rect">
            <a:avLst/>
          </a:prstGeom>
          <a:blipFill>
            <a:blip r:embed="rId22"/>
            <a:stretch>
              <a:fillRect/>
            </a:stretch>
          </a:blipFill>
        </p:spPr>
      </p:sp>
      <p:sp>
        <p:nvSpPr>
          <p:cNvPr id="214" name="Shape 214"/>
          <p:cNvSpPr txBox="1"/>
          <p:nvPr/>
        </p:nvSpPr>
        <p:spPr>
          <a:xfrm>
            <a:off y="1546925" x="867825"/>
            <a:ext cy="762349" cx="9017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ctr" marR="0" indent="0" mar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Вісь світу</a:t>
            </a:r>
          </a:p>
        </p:txBody>
      </p:sp>
      <p:sp>
        <p:nvSpPr>
          <p:cNvPr id="215" name="Shape 215"/>
          <p:cNvSpPr/>
          <p:nvPr/>
        </p:nvSpPr>
        <p:spPr>
          <a:xfrm>
            <a:off y="370400" x="275150"/>
            <a:ext cy="560899" cx="486824"/>
          </a:xfrm>
          <a:prstGeom prst="rect">
            <a:avLst/>
          </a:prstGeom>
          <a:blipFill>
            <a:blip r:embed="rId2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y="359825" x="610300"/>
            <a:ext cy="1240350" cx="9015574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4888" lang="en-US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rPr>
              <a:t>Вивчаючи тему ми:</a:t>
            </a:r>
          </a:p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y="1829150" x="610300"/>
            <a:ext cy="5008025" cx="9015574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48355" marL="38100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7264"/>
              <a:buFont typeface="Arial"/>
              <a:buChar char="•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осмислимо наші уявлення про небесну сферу як систему для відліку координат небесних тіл;</a:t>
            </a:r>
          </a:p>
          <a:p>
            <a:pPr algn="l" lvl="0" marR="0" indent="-248355" marL="381000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FFFFFF"/>
              </a:buClr>
              <a:buSzPct val="167264"/>
              <a:buFont typeface="Arial"/>
              <a:buChar char="•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навчимось орієнтуватися на поверхні Землі за допомогою небесних тіл</a:t>
            </a:r>
            <a:r>
              <a:rPr sz="2666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26" name="Shape 26"/>
          <p:cNvSpPr/>
          <p:nvPr/>
        </p:nvSpPr>
        <p:spPr>
          <a:xfrm>
            <a:off y="4444975" x="7471825"/>
            <a:ext cy="2709325" cx="2032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219" name="Shape 2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0" name="Shape 220"/>
          <p:cNvSpPr/>
          <p:nvPr/>
        </p:nvSpPr>
        <p:spPr>
          <a:xfrm>
            <a:off y="1068900" x="2338900"/>
            <a:ext cy="5725574" cx="572557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21" name="Shape 221"/>
          <p:cNvSpPr/>
          <p:nvPr/>
        </p:nvSpPr>
        <p:spPr>
          <a:xfrm>
            <a:off y="3725325" x="4995325"/>
            <a:ext cy="338650" cx="33865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222" name="Shape 222"/>
          <p:cNvSpPr/>
          <p:nvPr/>
        </p:nvSpPr>
        <p:spPr>
          <a:xfrm>
            <a:off y="1090075" x="5143500"/>
            <a:ext cy="2719900" cx="3175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223" name="Shape 223"/>
          <p:cNvSpPr/>
          <p:nvPr/>
        </p:nvSpPr>
        <p:spPr>
          <a:xfrm>
            <a:off y="4042825" x="5143500"/>
            <a:ext cy="2730475" cx="3175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224" name="Shape 224"/>
          <p:cNvSpPr/>
          <p:nvPr/>
        </p:nvSpPr>
        <p:spPr>
          <a:xfrm>
            <a:off y="2995075" x="2349500"/>
            <a:ext cy="1788574" cx="5704399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  <p:sp>
        <p:nvSpPr>
          <p:cNvPr id="225" name="Shape 225"/>
          <p:cNvSpPr/>
          <p:nvPr/>
        </p:nvSpPr>
        <p:spPr>
          <a:xfrm>
            <a:off y="1481650" x="3788825"/>
            <a:ext cy="4900074" cx="2741074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</p:sp>
      <p:sp>
        <p:nvSpPr>
          <p:cNvPr id="226" name="Shape 226"/>
          <p:cNvSpPr/>
          <p:nvPr/>
        </p:nvSpPr>
        <p:spPr>
          <a:xfrm>
            <a:off y="1058325" x="2328325"/>
            <a:ext cy="5746724" cx="5746750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</p:sp>
      <p:sp>
        <p:nvSpPr>
          <p:cNvPr id="227" name="Shape 227"/>
          <p:cNvSpPr/>
          <p:nvPr/>
        </p:nvSpPr>
        <p:spPr>
          <a:xfrm>
            <a:off y="3873475" x="2360075"/>
            <a:ext cy="31725" cx="5683250"/>
          </a:xfrm>
          <a:prstGeom prst="rect">
            <a:avLst/>
          </a:prstGeom>
          <a:blipFill>
            <a:blip r:embed="rId11"/>
            <a:stretch>
              <a:fillRect/>
            </a:stretch>
          </a:blipFill>
        </p:spPr>
      </p:sp>
      <p:sp>
        <p:nvSpPr>
          <p:cNvPr id="228" name="Shape 228"/>
          <p:cNvSpPr txBox="1"/>
          <p:nvPr/>
        </p:nvSpPr>
        <p:spPr>
          <a:xfrm>
            <a:off y="661450" x="5102925"/>
            <a:ext cy="381349" cx="35135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marR="0" indent="0" mar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</a:p>
        </p:txBody>
      </p:sp>
      <p:sp>
        <p:nvSpPr>
          <p:cNvPr id="229" name="Shape 229"/>
          <p:cNvSpPr txBox="1"/>
          <p:nvPr/>
        </p:nvSpPr>
        <p:spPr>
          <a:xfrm>
            <a:off y="6981450" x="5102925"/>
            <a:ext cy="381349" cx="35135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marR="0" indent="0" mar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Z’</a:t>
            </a:r>
          </a:p>
        </p:txBody>
      </p:sp>
      <p:sp>
        <p:nvSpPr>
          <p:cNvPr id="230" name="Shape 230"/>
          <p:cNvSpPr txBox="1"/>
          <p:nvPr/>
        </p:nvSpPr>
        <p:spPr>
          <a:xfrm>
            <a:off y="3700625" x="1982600"/>
            <a:ext cy="381349" cx="35135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marR="0" indent="0" mar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</a:p>
        </p:txBody>
      </p:sp>
      <p:sp>
        <p:nvSpPr>
          <p:cNvPr id="231" name="Shape 231"/>
          <p:cNvSpPr txBox="1"/>
          <p:nvPr/>
        </p:nvSpPr>
        <p:spPr>
          <a:xfrm>
            <a:off y="3781775" x="8302625"/>
            <a:ext cy="381349" cx="271975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marR="0" indent="0" mar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y="1060075" x="3501300"/>
            <a:ext cy="381349" cx="353124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marR="0" indent="0" mar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y="6581050" x="6621625"/>
            <a:ext cy="381349" cx="35135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marR="0" indent="0" mar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P’</a:t>
            </a:r>
          </a:p>
        </p:txBody>
      </p:sp>
      <p:sp>
        <p:nvSpPr>
          <p:cNvPr id="234" name="Shape 234"/>
          <p:cNvSpPr/>
          <p:nvPr/>
        </p:nvSpPr>
        <p:spPr>
          <a:xfrm>
            <a:off y="2021400" x="5852575"/>
            <a:ext cy="296325" cx="296325"/>
          </a:xfrm>
          <a:prstGeom prst="rect">
            <a:avLst/>
          </a:prstGeom>
          <a:blipFill>
            <a:blip r:embed="rId12"/>
            <a:stretch>
              <a:fillRect/>
            </a:stretch>
          </a:blipFill>
        </p:spPr>
      </p:sp>
      <p:sp>
        <p:nvSpPr>
          <p:cNvPr id="235" name="Shape 235"/>
          <p:cNvSpPr/>
          <p:nvPr/>
        </p:nvSpPr>
        <p:spPr>
          <a:xfrm>
            <a:off y="1079500" x="4106325"/>
            <a:ext cy="5704399" cx="2106075"/>
          </a:xfrm>
          <a:prstGeom prst="rect">
            <a:avLst/>
          </a:prstGeom>
          <a:blipFill>
            <a:blip r:embed="rId13"/>
            <a:stretch>
              <a:fillRect/>
            </a:stretch>
          </a:blipFill>
        </p:spPr>
      </p:sp>
      <p:sp>
        <p:nvSpPr>
          <p:cNvPr id="236" name="Shape 236"/>
          <p:cNvSpPr/>
          <p:nvPr/>
        </p:nvSpPr>
        <p:spPr>
          <a:xfrm>
            <a:off y="2201325" x="5143500"/>
            <a:ext cy="1703900" cx="836074"/>
          </a:xfrm>
          <a:prstGeom prst="rect">
            <a:avLst/>
          </a:prstGeom>
          <a:blipFill>
            <a:blip r:embed="rId14"/>
            <a:stretch>
              <a:fillRect/>
            </a:stretch>
          </a:blipFill>
        </p:spPr>
      </p:sp>
      <p:sp>
        <p:nvSpPr>
          <p:cNvPr id="237" name="Shape 237"/>
          <p:cNvSpPr txBox="1"/>
          <p:nvPr/>
        </p:nvSpPr>
        <p:spPr>
          <a:xfrm>
            <a:off y="1940275" x="6302375"/>
            <a:ext cy="381349" cx="19084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marR="0" indent="0" mar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lang="en-US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М</a:t>
            </a:r>
          </a:p>
        </p:txBody>
      </p:sp>
      <p:sp>
        <p:nvSpPr>
          <p:cNvPr id="238" name="Shape 238"/>
          <p:cNvSpPr/>
          <p:nvPr/>
        </p:nvSpPr>
        <p:spPr>
          <a:xfrm>
            <a:off y="3873475" x="5143500"/>
            <a:ext cy="804325" cx="1037150"/>
          </a:xfrm>
          <a:prstGeom prst="rect">
            <a:avLst/>
          </a:prstGeom>
          <a:blipFill>
            <a:blip r:embed="rId15"/>
            <a:stretch>
              <a:fillRect/>
            </a:stretch>
          </a:blipFill>
        </p:spPr>
      </p:sp>
      <p:sp>
        <p:nvSpPr>
          <p:cNvPr id="239" name="Shape 239"/>
          <p:cNvSpPr/>
          <p:nvPr/>
        </p:nvSpPr>
        <p:spPr>
          <a:xfrm>
            <a:off y="3471325" x="5365750"/>
            <a:ext cy="645575" cx="190500"/>
          </a:xfrm>
          <a:prstGeom prst="rect">
            <a:avLst/>
          </a:prstGeom>
          <a:blipFill>
            <a:blip r:embed="rId16"/>
            <a:stretch>
              <a:fillRect/>
            </a:stretch>
          </a:blipFill>
        </p:spPr>
      </p:sp>
      <p:sp>
        <p:nvSpPr>
          <p:cNvPr id="240" name="Shape 240"/>
          <p:cNvSpPr txBox="1"/>
          <p:nvPr/>
        </p:nvSpPr>
        <p:spPr>
          <a:xfrm>
            <a:off y="3220850" x="5662075"/>
            <a:ext cy="381349" cx="271975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marR="0" indent="0" mar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lang="en-US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</a:p>
        </p:txBody>
      </p:sp>
      <p:sp>
        <p:nvSpPr>
          <p:cNvPr id="241" name="Shape 241"/>
          <p:cNvSpPr/>
          <p:nvPr/>
        </p:nvSpPr>
        <p:spPr>
          <a:xfrm>
            <a:off y="5069400" x="264575"/>
            <a:ext cy="1068899" cx="3926400"/>
          </a:xfrm>
          <a:prstGeom prst="rect">
            <a:avLst/>
          </a:prstGeom>
          <a:blipFill>
            <a:blip r:embed="rId17"/>
            <a:stretch>
              <a:fillRect/>
            </a:stretch>
          </a:blipFill>
        </p:spPr>
      </p:sp>
      <p:sp>
        <p:nvSpPr>
          <p:cNvPr id="242" name="Shape 242"/>
          <p:cNvSpPr txBox="1"/>
          <p:nvPr/>
        </p:nvSpPr>
        <p:spPr>
          <a:xfrm>
            <a:off y="5466275" x="386275"/>
            <a:ext cy="682974" cx="186124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ctr" marR="0" indent="0" mar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Вертикал – круг висоти</a:t>
            </a:r>
          </a:p>
        </p:txBody>
      </p:sp>
      <p:sp>
        <p:nvSpPr>
          <p:cNvPr id="243" name="Shape 243"/>
          <p:cNvSpPr/>
          <p:nvPr/>
        </p:nvSpPr>
        <p:spPr>
          <a:xfrm>
            <a:off y="3788825" x="6159500"/>
            <a:ext cy="994824" cx="1905000"/>
          </a:xfrm>
          <a:prstGeom prst="rect">
            <a:avLst/>
          </a:prstGeom>
          <a:blipFill>
            <a:blip r:embed="rId18"/>
            <a:stretch>
              <a:fillRect/>
            </a:stretch>
          </a:blipFill>
        </p:spPr>
      </p:sp>
      <p:sp>
        <p:nvSpPr>
          <p:cNvPr id="244" name="Shape 244"/>
          <p:cNvSpPr txBox="1"/>
          <p:nvPr/>
        </p:nvSpPr>
        <p:spPr>
          <a:xfrm>
            <a:off y="4180400" x="7103175"/>
            <a:ext cy="381349" cx="35135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marR="0" indent="0" mar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</a:p>
        </p:txBody>
      </p:sp>
      <p:sp>
        <p:nvSpPr>
          <p:cNvPr id="245" name="Shape 245"/>
          <p:cNvSpPr/>
          <p:nvPr/>
        </p:nvSpPr>
        <p:spPr>
          <a:xfrm>
            <a:off y="370400" x="359825"/>
            <a:ext cy="560899" cx="486824"/>
          </a:xfrm>
          <a:prstGeom prst="rect">
            <a:avLst/>
          </a:prstGeom>
          <a:blipFill>
            <a:blip r:embed="rId19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249" name="Shape 2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0" name="Shape 250"/>
          <p:cNvSpPr/>
          <p:nvPr/>
        </p:nvSpPr>
        <p:spPr>
          <a:xfrm>
            <a:off y="1068900" x="2338900"/>
            <a:ext cy="5725574" cx="572557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51" name="Shape 251"/>
          <p:cNvSpPr/>
          <p:nvPr/>
        </p:nvSpPr>
        <p:spPr>
          <a:xfrm>
            <a:off y="1481650" x="3778250"/>
            <a:ext cy="4900074" cx="276225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252" name="Shape 252"/>
          <p:cNvSpPr/>
          <p:nvPr/>
        </p:nvSpPr>
        <p:spPr>
          <a:xfrm>
            <a:off y="3873475" x="2360075"/>
            <a:ext cy="31725" cx="568325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253" name="Shape 253"/>
          <p:cNvSpPr txBox="1"/>
          <p:nvPr/>
        </p:nvSpPr>
        <p:spPr>
          <a:xfrm>
            <a:off y="3700625" x="1982600"/>
            <a:ext cy="381349" cx="35135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marR="0" indent="0" mar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</a:p>
        </p:txBody>
      </p:sp>
      <p:sp>
        <p:nvSpPr>
          <p:cNvPr id="254" name="Shape 254"/>
          <p:cNvSpPr txBox="1"/>
          <p:nvPr/>
        </p:nvSpPr>
        <p:spPr>
          <a:xfrm>
            <a:off y="3781775" x="8302625"/>
            <a:ext cy="381349" cx="271975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marR="0" indent="0" mar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</a:p>
        </p:txBody>
      </p:sp>
      <p:sp>
        <p:nvSpPr>
          <p:cNvPr id="255" name="Shape 255"/>
          <p:cNvSpPr txBox="1"/>
          <p:nvPr/>
        </p:nvSpPr>
        <p:spPr>
          <a:xfrm>
            <a:off y="1060075" x="3501300"/>
            <a:ext cy="381349" cx="353124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marR="0" indent="0" mar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</a:p>
        </p:txBody>
      </p:sp>
      <p:sp>
        <p:nvSpPr>
          <p:cNvPr id="256" name="Shape 256"/>
          <p:cNvSpPr txBox="1"/>
          <p:nvPr/>
        </p:nvSpPr>
        <p:spPr>
          <a:xfrm>
            <a:off y="6581050" x="6621625"/>
            <a:ext cy="381349" cx="35135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marR="0" indent="0" mar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P’</a:t>
            </a:r>
          </a:p>
        </p:txBody>
      </p:sp>
      <p:sp>
        <p:nvSpPr>
          <p:cNvPr id="257" name="Shape 257"/>
          <p:cNvSpPr/>
          <p:nvPr/>
        </p:nvSpPr>
        <p:spPr>
          <a:xfrm>
            <a:off y="1079500" x="2349500"/>
            <a:ext cy="2412975" cx="386290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258" name="Shape 258"/>
          <p:cNvSpPr/>
          <p:nvPr/>
        </p:nvSpPr>
        <p:spPr>
          <a:xfrm>
            <a:off y="2201325" x="2540000"/>
            <a:ext cy="3344324" cx="5281075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  <p:sp>
        <p:nvSpPr>
          <p:cNvPr id="259" name="Shape 259"/>
          <p:cNvSpPr/>
          <p:nvPr/>
        </p:nvSpPr>
        <p:spPr>
          <a:xfrm>
            <a:off y="3810000" x="3661825"/>
            <a:ext cy="2772825" cx="4487325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</p:sp>
      <p:sp>
        <p:nvSpPr>
          <p:cNvPr id="260" name="Shape 260"/>
          <p:cNvSpPr/>
          <p:nvPr/>
        </p:nvSpPr>
        <p:spPr>
          <a:xfrm>
            <a:off y="1058325" x="2328325"/>
            <a:ext cy="5746724" cx="5746750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</p:sp>
      <p:sp>
        <p:nvSpPr>
          <p:cNvPr id="261" name="Shape 261"/>
          <p:cNvSpPr/>
          <p:nvPr/>
        </p:nvSpPr>
        <p:spPr>
          <a:xfrm>
            <a:off y="1619250" x="5450400"/>
            <a:ext cy="381000" cx="381000"/>
          </a:xfrm>
          <a:prstGeom prst="rect">
            <a:avLst/>
          </a:prstGeom>
          <a:blipFill>
            <a:blip r:embed="rId11"/>
            <a:stretch>
              <a:fillRect/>
            </a:stretch>
          </a:blipFill>
        </p:spPr>
      </p:sp>
      <p:sp>
        <p:nvSpPr>
          <p:cNvPr id="262" name="Shape 262"/>
          <p:cNvSpPr/>
          <p:nvPr/>
        </p:nvSpPr>
        <p:spPr>
          <a:xfrm>
            <a:off y="2095500" x="4804825"/>
            <a:ext cy="381000" cx="391574"/>
          </a:xfrm>
          <a:prstGeom prst="rect">
            <a:avLst/>
          </a:prstGeom>
          <a:blipFill>
            <a:blip r:embed="rId12"/>
            <a:stretch>
              <a:fillRect/>
            </a:stretch>
          </a:blipFill>
        </p:spPr>
      </p:sp>
      <p:sp>
        <p:nvSpPr>
          <p:cNvPr id="263" name="Shape 263"/>
          <p:cNvSpPr/>
          <p:nvPr/>
        </p:nvSpPr>
        <p:spPr>
          <a:xfrm>
            <a:off y="2582325" x="4011075"/>
            <a:ext cy="381000" cx="381000"/>
          </a:xfrm>
          <a:prstGeom prst="rect">
            <a:avLst/>
          </a:prstGeom>
          <a:blipFill>
            <a:blip r:embed="rId13"/>
            <a:stretch>
              <a:fillRect/>
            </a:stretch>
          </a:blipFill>
        </p:spPr>
      </p:sp>
      <p:sp>
        <p:nvSpPr>
          <p:cNvPr id="264" name="Shape 264"/>
          <p:cNvSpPr/>
          <p:nvPr/>
        </p:nvSpPr>
        <p:spPr>
          <a:xfrm>
            <a:off y="2973900" x="3132650"/>
            <a:ext cy="381000" cx="381000"/>
          </a:xfrm>
          <a:prstGeom prst="rect">
            <a:avLst/>
          </a:prstGeom>
          <a:blipFill>
            <a:blip r:embed="rId14"/>
            <a:stretch>
              <a:fillRect/>
            </a:stretch>
          </a:blipFill>
        </p:spPr>
      </p:sp>
      <p:sp>
        <p:nvSpPr>
          <p:cNvPr id="265" name="Shape 265"/>
          <p:cNvSpPr/>
          <p:nvPr/>
        </p:nvSpPr>
        <p:spPr>
          <a:xfrm>
            <a:off y="3058575" x="2243650"/>
            <a:ext cy="381000" cx="391574"/>
          </a:xfrm>
          <a:prstGeom prst="rect">
            <a:avLst/>
          </a:prstGeom>
          <a:blipFill>
            <a:blip r:embed="rId15"/>
            <a:stretch>
              <a:fillRect/>
            </a:stretch>
          </a:blipFill>
        </p:spPr>
      </p:sp>
      <p:sp>
        <p:nvSpPr>
          <p:cNvPr id="266" name="Shape 266"/>
          <p:cNvSpPr/>
          <p:nvPr/>
        </p:nvSpPr>
        <p:spPr>
          <a:xfrm>
            <a:off y="2095500" x="3291400"/>
            <a:ext cy="381000" cx="381000"/>
          </a:xfrm>
          <a:prstGeom prst="rect">
            <a:avLst/>
          </a:prstGeom>
          <a:blipFill>
            <a:blip r:embed="rId16"/>
            <a:stretch>
              <a:fillRect/>
            </a:stretch>
          </a:blipFill>
        </p:spPr>
      </p:sp>
      <p:sp>
        <p:nvSpPr>
          <p:cNvPr id="267" name="Shape 267"/>
          <p:cNvSpPr/>
          <p:nvPr/>
        </p:nvSpPr>
        <p:spPr>
          <a:xfrm>
            <a:off y="1460475" x="4413250"/>
            <a:ext cy="381000" cx="381000"/>
          </a:xfrm>
          <a:prstGeom prst="rect">
            <a:avLst/>
          </a:prstGeom>
          <a:blipFill>
            <a:blip r:embed="rId17"/>
            <a:stretch>
              <a:fillRect/>
            </a:stretch>
          </a:blipFill>
        </p:spPr>
      </p:sp>
      <p:sp>
        <p:nvSpPr>
          <p:cNvPr id="268" name="Shape 268"/>
          <p:cNvSpPr/>
          <p:nvPr/>
        </p:nvSpPr>
        <p:spPr>
          <a:xfrm>
            <a:off y="1058325" x="5852575"/>
            <a:ext cy="381000" cx="381000"/>
          </a:xfrm>
          <a:prstGeom prst="rect">
            <a:avLst/>
          </a:prstGeom>
          <a:blipFill>
            <a:blip r:embed="rId18"/>
            <a:stretch>
              <a:fillRect/>
            </a:stretch>
          </a:blipFill>
        </p:spPr>
      </p:sp>
      <p:sp>
        <p:nvSpPr>
          <p:cNvPr id="269" name="Shape 269"/>
          <p:cNvSpPr/>
          <p:nvPr/>
        </p:nvSpPr>
        <p:spPr>
          <a:xfrm>
            <a:off y="2995075" x="5058825"/>
            <a:ext cy="275149" cx="370400"/>
          </a:xfrm>
          <a:prstGeom prst="rect">
            <a:avLst/>
          </a:prstGeom>
          <a:blipFill>
            <a:blip r:embed="rId19"/>
            <a:stretch>
              <a:fillRect/>
            </a:stretch>
          </a:blipFill>
        </p:spPr>
      </p:sp>
      <p:sp>
        <p:nvSpPr>
          <p:cNvPr id="270" name="Shape 270"/>
          <p:cNvSpPr/>
          <p:nvPr/>
        </p:nvSpPr>
        <p:spPr>
          <a:xfrm>
            <a:off y="2349500" x="7461250"/>
            <a:ext cy="275149" cx="370400"/>
          </a:xfrm>
          <a:prstGeom prst="rect">
            <a:avLst/>
          </a:prstGeom>
          <a:blipFill>
            <a:blip r:embed="rId20"/>
            <a:stretch>
              <a:fillRect/>
            </a:stretch>
          </a:blipFill>
        </p:spPr>
      </p:sp>
      <p:sp>
        <p:nvSpPr>
          <p:cNvPr id="271" name="Shape 271"/>
          <p:cNvSpPr/>
          <p:nvPr/>
        </p:nvSpPr>
        <p:spPr>
          <a:xfrm>
            <a:off y="5069400" x="2497650"/>
            <a:ext cy="275149" cx="370400"/>
          </a:xfrm>
          <a:prstGeom prst="rect">
            <a:avLst/>
          </a:prstGeom>
          <a:blipFill>
            <a:blip r:embed="rId21"/>
            <a:stretch>
              <a:fillRect/>
            </a:stretch>
          </a:blipFill>
        </p:spPr>
      </p:sp>
      <p:sp>
        <p:nvSpPr>
          <p:cNvPr id="272" name="Shape 272"/>
          <p:cNvSpPr/>
          <p:nvPr/>
        </p:nvSpPr>
        <p:spPr>
          <a:xfrm>
            <a:off y="5545650" x="5619750"/>
            <a:ext cy="285750" cx="370400"/>
          </a:xfrm>
          <a:prstGeom prst="rect">
            <a:avLst/>
          </a:prstGeom>
          <a:blipFill>
            <a:blip r:embed="rId22"/>
            <a:stretch>
              <a:fillRect/>
            </a:stretch>
          </a:blipFill>
        </p:spPr>
      </p:sp>
      <p:sp>
        <p:nvSpPr>
          <p:cNvPr id="273" name="Shape 273"/>
          <p:cNvSpPr/>
          <p:nvPr/>
        </p:nvSpPr>
        <p:spPr>
          <a:xfrm>
            <a:off y="3862900" x="7852825"/>
            <a:ext cy="285750" cx="381000"/>
          </a:xfrm>
          <a:prstGeom prst="rect">
            <a:avLst/>
          </a:prstGeom>
          <a:blipFill>
            <a:blip r:embed="rId23"/>
            <a:stretch>
              <a:fillRect/>
            </a:stretch>
          </a:blipFill>
        </p:spPr>
      </p:sp>
      <p:sp>
        <p:nvSpPr>
          <p:cNvPr id="274" name="Shape 274"/>
          <p:cNvSpPr/>
          <p:nvPr/>
        </p:nvSpPr>
        <p:spPr>
          <a:xfrm>
            <a:off y="6265325" x="3619500"/>
            <a:ext cy="285750" cx="370400"/>
          </a:xfrm>
          <a:prstGeom prst="rect">
            <a:avLst/>
          </a:prstGeom>
          <a:blipFill>
            <a:blip r:embed="rId22"/>
            <a:stretch>
              <a:fillRect/>
            </a:stretch>
          </a:blipFill>
        </p:spPr>
      </p:sp>
      <p:sp>
        <p:nvSpPr>
          <p:cNvPr id="275" name="Shape 275"/>
          <p:cNvSpPr/>
          <p:nvPr/>
        </p:nvSpPr>
        <p:spPr>
          <a:xfrm>
            <a:off y="529150" x="518575"/>
            <a:ext cy="560899" cx="486824"/>
          </a:xfrm>
          <a:prstGeom prst="rect">
            <a:avLst/>
          </a:prstGeom>
          <a:blipFill>
            <a:blip r:embed="rId2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279" name="Shape 2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0" name="Shape 280"/>
          <p:cNvSpPr/>
          <p:nvPr/>
        </p:nvSpPr>
        <p:spPr>
          <a:xfrm>
            <a:off y="1143000" x="2338900"/>
            <a:ext cy="5736149" cx="572557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81" name="Shape 281"/>
          <p:cNvSpPr/>
          <p:nvPr/>
        </p:nvSpPr>
        <p:spPr>
          <a:xfrm>
            <a:off y="3725325" x="4995325"/>
            <a:ext cy="338650" cx="33865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282" name="Shape 282"/>
          <p:cNvSpPr/>
          <p:nvPr/>
        </p:nvSpPr>
        <p:spPr>
          <a:xfrm>
            <a:off y="1481650" x="3862900"/>
            <a:ext cy="5058825" cx="275165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283" name="Shape 283"/>
          <p:cNvSpPr/>
          <p:nvPr/>
        </p:nvSpPr>
        <p:spPr>
          <a:xfrm>
            <a:off y="1132400" x="2328325"/>
            <a:ext cy="5757325" cx="574675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284" name="Shape 284"/>
          <p:cNvSpPr txBox="1"/>
          <p:nvPr/>
        </p:nvSpPr>
        <p:spPr>
          <a:xfrm>
            <a:off y="820200" x="3501300"/>
            <a:ext cy="381349" cx="353124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marR="0" indent="0" mar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</a:p>
        </p:txBody>
      </p:sp>
      <p:sp>
        <p:nvSpPr>
          <p:cNvPr id="285" name="Shape 285"/>
          <p:cNvSpPr txBox="1"/>
          <p:nvPr/>
        </p:nvSpPr>
        <p:spPr>
          <a:xfrm>
            <a:off y="6581050" x="6621625"/>
            <a:ext cy="381349" cx="35135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marR="0" indent="0" mar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P’</a:t>
            </a:r>
          </a:p>
        </p:txBody>
      </p:sp>
      <p:sp>
        <p:nvSpPr>
          <p:cNvPr id="286" name="Shape 286"/>
          <p:cNvSpPr/>
          <p:nvPr/>
        </p:nvSpPr>
        <p:spPr>
          <a:xfrm>
            <a:off y="2328325" x="2518825"/>
            <a:ext cy="3206725" cx="5365750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  <p:sp>
        <p:nvSpPr>
          <p:cNvPr id="287" name="Shape 287"/>
          <p:cNvSpPr/>
          <p:nvPr/>
        </p:nvSpPr>
        <p:spPr>
          <a:xfrm>
            <a:off y="275150" x="6826250"/>
            <a:ext cy="2360075" cx="2338900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</p:sp>
      <p:sp>
        <p:nvSpPr>
          <p:cNvPr id="288" name="Shape 288"/>
          <p:cNvSpPr txBox="1"/>
          <p:nvPr/>
        </p:nvSpPr>
        <p:spPr>
          <a:xfrm>
            <a:off y="345700" x="7187825"/>
            <a:ext cy="682974" cx="1940625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ctr" marR="0" indent="0" mar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Небесний екватор</a:t>
            </a:r>
          </a:p>
        </p:txBody>
      </p:sp>
      <p:sp>
        <p:nvSpPr>
          <p:cNvPr id="289" name="Shape 289"/>
          <p:cNvSpPr/>
          <p:nvPr/>
        </p:nvSpPr>
        <p:spPr>
          <a:xfrm>
            <a:off y="2624650" x="2667000"/>
            <a:ext cy="2645825" cx="5016500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</p:sp>
      <p:sp>
        <p:nvSpPr>
          <p:cNvPr id="290" name="Shape 290"/>
          <p:cNvSpPr/>
          <p:nvPr/>
        </p:nvSpPr>
        <p:spPr>
          <a:xfrm>
            <a:off y="3164400" x="2349500"/>
            <a:ext cy="1619250" cx="5704399"/>
          </a:xfrm>
          <a:prstGeom prst="rect">
            <a:avLst/>
          </a:prstGeom>
          <a:blipFill>
            <a:blip r:embed="rId11"/>
            <a:stretch>
              <a:fillRect/>
            </a:stretch>
          </a:blipFill>
        </p:spPr>
      </p:sp>
      <p:sp>
        <p:nvSpPr>
          <p:cNvPr id="291" name="Shape 291"/>
          <p:cNvSpPr txBox="1"/>
          <p:nvPr/>
        </p:nvSpPr>
        <p:spPr>
          <a:xfrm>
            <a:off y="4901825" x="4781900"/>
            <a:ext cy="381349" cx="35135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marR="0" indent="0" mar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</a:p>
        </p:txBody>
      </p:sp>
      <p:sp>
        <p:nvSpPr>
          <p:cNvPr id="292" name="Shape 292"/>
          <p:cNvSpPr txBox="1"/>
          <p:nvPr/>
        </p:nvSpPr>
        <p:spPr>
          <a:xfrm>
            <a:off y="2820450" x="5261675"/>
            <a:ext cy="381349" cx="35135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marR="0" indent="0" mar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</a:p>
        </p:txBody>
      </p:sp>
      <p:sp>
        <p:nvSpPr>
          <p:cNvPr id="293" name="Shape 293"/>
          <p:cNvSpPr txBox="1"/>
          <p:nvPr/>
        </p:nvSpPr>
        <p:spPr>
          <a:xfrm>
            <a:off y="3861150" x="1982600"/>
            <a:ext cy="381349" cx="353124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marR="0" indent="0" mar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</a:p>
        </p:txBody>
      </p:sp>
      <p:sp>
        <p:nvSpPr>
          <p:cNvPr id="294" name="Shape 294"/>
          <p:cNvSpPr txBox="1"/>
          <p:nvPr/>
        </p:nvSpPr>
        <p:spPr>
          <a:xfrm>
            <a:off y="3861150" x="8223250"/>
            <a:ext cy="381349" cx="35135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marR="0" indent="0" mar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</a:p>
        </p:txBody>
      </p:sp>
      <p:sp>
        <p:nvSpPr>
          <p:cNvPr id="295" name="Shape 295"/>
          <p:cNvSpPr/>
          <p:nvPr/>
        </p:nvSpPr>
        <p:spPr>
          <a:xfrm>
            <a:off y="1047750" x="3397250"/>
            <a:ext cy="709075" cx="973649"/>
          </a:xfrm>
          <a:prstGeom prst="rect">
            <a:avLst/>
          </a:prstGeom>
          <a:blipFill>
            <a:blip r:embed="rId12"/>
            <a:stretch>
              <a:fillRect/>
            </a:stretch>
          </a:blipFill>
        </p:spPr>
      </p:sp>
      <p:sp>
        <p:nvSpPr>
          <p:cNvPr id="296" name="Shape 296"/>
          <p:cNvSpPr/>
          <p:nvPr/>
        </p:nvSpPr>
        <p:spPr>
          <a:xfrm>
            <a:off y="1650975" x="4540250"/>
            <a:ext cy="243400" cx="444500"/>
          </a:xfrm>
          <a:prstGeom prst="rect">
            <a:avLst/>
          </a:prstGeom>
          <a:blipFill>
            <a:blip r:embed="rId13"/>
            <a:stretch>
              <a:fillRect/>
            </a:stretch>
          </a:blipFill>
        </p:spPr>
      </p:sp>
      <p:sp>
        <p:nvSpPr>
          <p:cNvPr id="297" name="Shape 297"/>
          <p:cNvSpPr/>
          <p:nvPr/>
        </p:nvSpPr>
        <p:spPr>
          <a:xfrm>
            <a:off y="1269975" x="3481900"/>
            <a:ext cy="5482149" cx="3524250"/>
          </a:xfrm>
          <a:prstGeom prst="rect">
            <a:avLst/>
          </a:prstGeom>
          <a:blipFill>
            <a:blip r:embed="rId14"/>
            <a:stretch>
              <a:fillRect/>
            </a:stretch>
          </a:blipFill>
        </p:spPr>
      </p:sp>
      <p:sp>
        <p:nvSpPr>
          <p:cNvPr id="298" name="Shape 298"/>
          <p:cNvSpPr/>
          <p:nvPr/>
        </p:nvSpPr>
        <p:spPr>
          <a:xfrm>
            <a:off y="5704400" x="1227650"/>
            <a:ext cy="1153574" cx="4011075"/>
          </a:xfrm>
          <a:prstGeom prst="rect">
            <a:avLst/>
          </a:prstGeom>
          <a:blipFill>
            <a:blip r:embed="rId15"/>
            <a:stretch>
              <a:fillRect/>
            </a:stretch>
          </a:blipFill>
        </p:spPr>
      </p:sp>
      <p:sp>
        <p:nvSpPr>
          <p:cNvPr id="299" name="Shape 299"/>
          <p:cNvSpPr txBox="1"/>
          <p:nvPr/>
        </p:nvSpPr>
        <p:spPr>
          <a:xfrm>
            <a:off y="6027200" x="1347600"/>
            <a:ext cy="843474" cx="1381474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ctr" marR="0" indent="0" mar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Коло схилення</a:t>
            </a:r>
          </a:p>
          <a:p>
            <a:r>
              <a:t/>
            </a:r>
          </a:p>
        </p:txBody>
      </p:sp>
      <p:sp>
        <p:nvSpPr>
          <p:cNvPr id="300" name="Shape 300"/>
          <p:cNvSpPr/>
          <p:nvPr/>
        </p:nvSpPr>
        <p:spPr>
          <a:xfrm>
            <a:off y="1799150" x="4730750"/>
            <a:ext cy="2095500" cx="455075"/>
          </a:xfrm>
          <a:prstGeom prst="rect">
            <a:avLst/>
          </a:prstGeom>
          <a:blipFill>
            <a:blip r:embed="rId16"/>
            <a:stretch>
              <a:fillRect/>
            </a:stretch>
          </a:blipFill>
        </p:spPr>
      </p:sp>
      <p:sp>
        <p:nvSpPr>
          <p:cNvPr id="301" name="Shape 301"/>
          <p:cNvSpPr/>
          <p:nvPr/>
        </p:nvSpPr>
        <p:spPr>
          <a:xfrm>
            <a:off y="3862900" x="5154075"/>
            <a:ext cy="211649" cx="1058324"/>
          </a:xfrm>
          <a:prstGeom prst="rect">
            <a:avLst/>
          </a:prstGeom>
          <a:blipFill>
            <a:blip r:embed="rId17"/>
            <a:stretch>
              <a:fillRect/>
            </a:stretch>
          </a:blipFill>
        </p:spPr>
      </p:sp>
      <p:sp>
        <p:nvSpPr>
          <p:cNvPr id="302" name="Shape 302"/>
          <p:cNvSpPr/>
          <p:nvPr/>
        </p:nvSpPr>
        <p:spPr>
          <a:xfrm>
            <a:off y="3397225" x="5058825"/>
            <a:ext cy="571500" cx="508000"/>
          </a:xfrm>
          <a:prstGeom prst="rect">
            <a:avLst/>
          </a:prstGeom>
          <a:blipFill>
            <a:blip r:embed="rId18"/>
            <a:stretch>
              <a:fillRect/>
            </a:stretch>
          </a:blipFill>
        </p:spPr>
      </p:sp>
      <p:sp>
        <p:nvSpPr>
          <p:cNvPr id="303" name="Shape 303"/>
          <p:cNvSpPr/>
          <p:nvPr/>
        </p:nvSpPr>
        <p:spPr>
          <a:xfrm>
            <a:off y="3312575" x="5524500"/>
            <a:ext cy="317474" cx="179900"/>
          </a:xfrm>
          <a:prstGeom prst="rect">
            <a:avLst/>
          </a:prstGeom>
          <a:blipFill>
            <a:blip r:embed="rId19"/>
            <a:stretch>
              <a:fillRect/>
            </a:stretch>
          </a:blipFill>
        </p:spPr>
      </p:sp>
      <p:sp>
        <p:nvSpPr>
          <p:cNvPr id="304" name="Shape 304"/>
          <p:cNvSpPr/>
          <p:nvPr/>
        </p:nvSpPr>
        <p:spPr>
          <a:xfrm>
            <a:off y="5079975" x="3714750"/>
            <a:ext cy="179900" cx="169325"/>
          </a:xfrm>
          <a:prstGeom prst="rect">
            <a:avLst/>
          </a:prstGeom>
          <a:blipFill>
            <a:blip r:embed="rId20"/>
            <a:stretch>
              <a:fillRect/>
            </a:stretch>
          </a:blipFill>
        </p:spPr>
      </p:sp>
      <p:sp>
        <p:nvSpPr>
          <p:cNvPr id="305" name="Shape 305"/>
          <p:cNvSpPr txBox="1"/>
          <p:nvPr/>
        </p:nvSpPr>
        <p:spPr>
          <a:xfrm>
            <a:off y="5221100" x="3822325"/>
            <a:ext cy="381349" cx="35135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marR="0" indent="0" mar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</a:t>
            </a:r>
          </a:p>
        </p:txBody>
      </p:sp>
      <p:sp>
        <p:nvSpPr>
          <p:cNvPr id="306" name="Shape 306"/>
          <p:cNvSpPr/>
          <p:nvPr/>
        </p:nvSpPr>
        <p:spPr>
          <a:xfrm>
            <a:off y="4360325" x="190500"/>
            <a:ext cy="1058324" cx="3630075"/>
          </a:xfrm>
          <a:prstGeom prst="rect">
            <a:avLst/>
          </a:prstGeom>
          <a:blipFill>
            <a:blip r:embed="rId21"/>
            <a:stretch>
              <a:fillRect/>
            </a:stretch>
          </a:blipFill>
        </p:spPr>
      </p:sp>
      <p:sp>
        <p:nvSpPr>
          <p:cNvPr id="307" name="Shape 307"/>
          <p:cNvSpPr txBox="1"/>
          <p:nvPr/>
        </p:nvSpPr>
        <p:spPr>
          <a:xfrm>
            <a:off y="4427350" x="306900"/>
            <a:ext cy="1002225" cx="1940625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ctr" marR="0" indent="0" mar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u="sng" sz="2000" lang="en-US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Точка весняного р</a:t>
            </a:r>
            <a:r>
              <a:rPr u="sng"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івнодення</a:t>
            </a:r>
          </a:p>
        </p:txBody>
      </p:sp>
      <p:sp>
        <p:nvSpPr>
          <p:cNvPr id="308" name="Shape 308"/>
          <p:cNvSpPr/>
          <p:nvPr/>
        </p:nvSpPr>
        <p:spPr>
          <a:xfrm>
            <a:off y="846650" x="359825"/>
            <a:ext cy="4339149" cx="4815400"/>
          </a:xfrm>
          <a:prstGeom prst="rect">
            <a:avLst/>
          </a:prstGeom>
          <a:blipFill>
            <a:blip r:embed="rId22"/>
            <a:stretch>
              <a:fillRect/>
            </a:stretch>
          </a:blipFill>
        </p:spPr>
      </p:sp>
      <p:sp>
        <p:nvSpPr>
          <p:cNvPr id="309" name="Shape 309"/>
          <p:cNvSpPr txBox="1"/>
          <p:nvPr/>
        </p:nvSpPr>
        <p:spPr>
          <a:xfrm>
            <a:off y="901325" x="620875"/>
            <a:ext cy="381349" cx="1711324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marR="0" indent="0" mar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схилення</a:t>
            </a:r>
          </a:p>
        </p:txBody>
      </p:sp>
      <p:sp>
        <p:nvSpPr>
          <p:cNvPr id="310" name="Shape 310"/>
          <p:cNvSpPr/>
          <p:nvPr/>
        </p:nvSpPr>
        <p:spPr>
          <a:xfrm>
            <a:off y="4000500" x="4762500"/>
            <a:ext cy="338650" cx="1037150"/>
          </a:xfrm>
          <a:prstGeom prst="rect">
            <a:avLst/>
          </a:prstGeom>
          <a:blipFill>
            <a:blip r:embed="rId23"/>
            <a:stretch>
              <a:fillRect/>
            </a:stretch>
          </a:blipFill>
        </p:spPr>
      </p:sp>
      <p:sp>
        <p:nvSpPr>
          <p:cNvPr id="311" name="Shape 311"/>
          <p:cNvSpPr txBox="1"/>
          <p:nvPr/>
        </p:nvSpPr>
        <p:spPr>
          <a:xfrm>
            <a:off y="4261550" x="5102925"/>
            <a:ext cy="381349" cx="270225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marR="0" indent="0" mar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</a:t>
            </a:r>
          </a:p>
        </p:txBody>
      </p:sp>
      <p:sp>
        <p:nvSpPr>
          <p:cNvPr id="312" name="Shape 312"/>
          <p:cNvSpPr txBox="1"/>
          <p:nvPr/>
        </p:nvSpPr>
        <p:spPr>
          <a:xfrm>
            <a:off y="1301750" x="381000"/>
            <a:ext cy="686499" cx="1713075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marR="0" indent="0" mar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α – пряме сходження</a:t>
            </a:r>
          </a:p>
        </p:txBody>
      </p:sp>
      <p:sp>
        <p:nvSpPr>
          <p:cNvPr id="313" name="Shape 313"/>
          <p:cNvSpPr/>
          <p:nvPr/>
        </p:nvSpPr>
        <p:spPr>
          <a:xfrm>
            <a:off y="201075" x="275150"/>
            <a:ext cy="571500" cx="486824"/>
          </a:xfrm>
          <a:prstGeom prst="rect">
            <a:avLst/>
          </a:prstGeom>
          <a:blipFill>
            <a:blip r:embed="rId2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317" name="Shape 3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8" name="Shape 318"/>
          <p:cNvSpPr txBox="1"/>
          <p:nvPr>
            <p:ph type="title"/>
          </p:nvPr>
        </p:nvSpPr>
        <p:spPr>
          <a:xfrm>
            <a:off y="359825" x="610300"/>
            <a:ext cy="1633537" cx="9015574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4444" lang="en-US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rPr>
              <a:t>Відповіді на питання для самоконтролю</a:t>
            </a:r>
          </a:p>
        </p:txBody>
      </p:sp>
      <p:graphicFrame>
        <p:nvGraphicFramePr>
          <p:cNvPr id="319" name="Shape 319"/>
          <p:cNvGraphicFramePr/>
          <p:nvPr/>
        </p:nvGraphicFramePr>
        <p:xfrm>
          <a:off y="2210150" x="599700"/>
          <a:ext cy="3000000" cx="3000000"/>
        </p:xfrm>
        <a:graphic>
          <a:graphicData uri="http://schemas.openxmlformats.org/drawingml/2006/table">
            <a:tbl>
              <a:tblPr>
                <a:noFill/>
                <a:tableStyleId>{0BF4F433-14C1-4B8A-9679-58BF7C544C55}</a:tableStyleId>
              </a:tblPr>
              <a:tblGrid>
                <a:gridCol w="1829150"/>
                <a:gridCol w="1829150"/>
                <a:gridCol w="1827375"/>
                <a:gridCol w="1829150"/>
                <a:gridCol w="1829150"/>
              </a:tblGrid>
              <a:tr h="880175">
                <a:tc>
                  <a:txBody>
                    <a:bodyPr>
                      <a:noAutofit/>
                    </a:bodyPr>
                    <a:lstStyle/>
                    <a:p>
                      <a:pPr algn="ctr" marR="0" indent="0" marL="0">
                        <a:lnSpc>
                          <a:spcPct val="12008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3111" lang="en-US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1.1</a:t>
                      </a:r>
                    </a:p>
                  </a:txBody>
                  <a:tcPr marR="28575" marB="28575" marT="28575" anchor="ctr" marL="28575">
                    <a:lnL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marR="0" indent="0" marL="0">
                        <a:lnSpc>
                          <a:spcPct val="12008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3111" lang="en-US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1.2</a:t>
                      </a:r>
                    </a:p>
                  </a:txBody>
                  <a:tcPr marR="28575" marB="28575" marT="28575" anchor="ctr" marL="28575">
                    <a:lnL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marR="0" indent="0" marL="0">
                        <a:lnSpc>
                          <a:spcPct val="12008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3111" lang="en-US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1.3</a:t>
                      </a:r>
                    </a:p>
                  </a:txBody>
                  <a:tcPr marR="28575" marB="28575" marT="28575" anchor="ctr" marL="28575">
                    <a:lnL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marR="0" indent="0" marL="0">
                        <a:lnSpc>
                          <a:spcPct val="12008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3111" lang="en-US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1.4</a:t>
                      </a:r>
                    </a:p>
                  </a:txBody>
                  <a:tcPr marR="28575" marB="28575" marT="28575" anchor="ctr" marL="28575">
                    <a:lnL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marR="0" indent="0" marL="0">
                        <a:lnSpc>
                          <a:spcPct val="12008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3111" lang="en-US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1.5</a:t>
                      </a:r>
                    </a:p>
                  </a:txBody>
                  <a:tcPr marR="28575" marB="28575" marT="28575" anchor="ctr" marL="28575">
                    <a:lnL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</a:tr>
              <a:tr h="880175">
                <a:tc>
                  <a:txBody>
                    <a:bodyPr>
                      <a:noAutofit/>
                    </a:bodyPr>
                    <a:lstStyle/>
                    <a:p>
                      <a:pPr algn="ctr" marR="0" indent="0" marL="0">
                        <a:lnSpc>
                          <a:spcPct val="12008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3111" lang="en-US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Д</a:t>
                      </a:r>
                    </a:p>
                  </a:txBody>
                  <a:tcPr marR="28575" marB="28575" marT="28575" anchor="ctr" marL="28575">
                    <a:lnL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marR="0" indent="0" marL="0">
                        <a:lnSpc>
                          <a:spcPct val="12008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3111" lang="en-US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Б</a:t>
                      </a:r>
                    </a:p>
                  </a:txBody>
                  <a:tcPr marR="28575" marB="28575" marT="28575" anchor="ctr" marL="28575">
                    <a:lnL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marR="0" indent="0" marL="0">
                        <a:lnSpc>
                          <a:spcPct val="12008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3111" lang="en-US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Г</a:t>
                      </a:r>
                    </a:p>
                  </a:txBody>
                  <a:tcPr marR="28575" marB="28575" marT="28575" anchor="ctr" marL="28575">
                    <a:lnL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marR="0" indent="0" marL="0">
                        <a:lnSpc>
                          <a:spcPct val="12008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3111" lang="en-US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А</a:t>
                      </a:r>
                    </a:p>
                  </a:txBody>
                  <a:tcPr marR="28575" marB="28575" marT="28575" anchor="ctr" marL="28575">
                    <a:lnL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marR="0" indent="0" marL="0">
                        <a:lnSpc>
                          <a:spcPct val="12008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3111" lang="en-US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Г</a:t>
                      </a:r>
                    </a:p>
                  </a:txBody>
                  <a:tcPr marR="28575" marB="28575" marT="28575" anchor="ctr" marL="28575">
                    <a:lnL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</a:tr>
            </a:tbl>
          </a:graphicData>
        </a:graphic>
      </p:graphicFrame>
      <p:sp>
        <p:nvSpPr>
          <p:cNvPr id="320" name="Shape 320"/>
          <p:cNvSpPr/>
          <p:nvPr/>
        </p:nvSpPr>
        <p:spPr>
          <a:xfrm>
            <a:off y="444500" x="518575"/>
            <a:ext cy="571500" cx="48682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y="359825" x="610300"/>
            <a:ext cy="1240350" cx="9015574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4888" lang="en-US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rPr>
              <a:t>Небесна сфера</a:t>
            </a:r>
          </a:p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y="1829150" x="610300"/>
            <a:ext cy="5008025" cx="6844224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06022" marL="381000">
              <a:lnSpc>
                <a:spcPct val="131818"/>
              </a:lnSpc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SzPct val="169753"/>
              <a:buFont typeface="Arial"/>
              <a:buChar char="•"/>
            </a:pPr>
            <a:r>
              <a:rPr b="1" sz="2444" lang="en-US" i="1">
                <a:solidFill>
                  <a:srgbClr val="FFCC66"/>
                </a:solidFill>
                <a:latin typeface="Arial"/>
                <a:ea typeface="Arial"/>
                <a:cs typeface="Arial"/>
                <a:sym typeface="Arial"/>
              </a:rPr>
              <a:t>Небесна сфера</a:t>
            </a: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уявна сфера довільного радіусу, що використовується в астрономії для опису взаємного положення небесних тіл на небосхилі. </a:t>
            </a:r>
          </a:p>
          <a:p>
            <a:pPr algn="l" lvl="0" marR="0" indent="-177800" marL="381000">
              <a:lnSpc>
                <a:spcPct val="131944"/>
              </a:lnSpc>
              <a:spcBef>
                <a:spcPts val="365"/>
              </a:spcBef>
              <a:spcAft>
                <a:spcPts val="0"/>
              </a:spcAft>
              <a:buClr>
                <a:srgbClr val="FFFFFF"/>
              </a:buClr>
              <a:buSzPct val="166666"/>
              <a:buFont typeface="Arial"/>
              <a:buChar char="•"/>
            </a:pP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У основу уявлення про небесну сферу лягло зорове враження про існування куполоподібного небесного зводу. Це враження пов'язане з тим, що в результаті величезної віддаленості небесних світил людське око не в змозі оцінити відмінності у відстанях до них, і вони представляються однаково віддаленими. </a:t>
            </a:r>
          </a:p>
          <a:p>
            <a:pPr algn="l" lvl="0" marR="0" indent="-177800" marL="381000">
              <a:lnSpc>
                <a:spcPct val="131944"/>
              </a:lnSpc>
              <a:spcBef>
                <a:spcPts val="365"/>
              </a:spcBef>
              <a:spcAft>
                <a:spcPts val="0"/>
              </a:spcAft>
              <a:buClr>
                <a:srgbClr val="FFFFFF"/>
              </a:buClr>
              <a:buSzPct val="166666"/>
              <a:buFont typeface="Arial"/>
              <a:buChar char="•"/>
            </a:pP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У стародавніх народів це асоціювалося з наявністю реальної сфери, що обмежує весь світ і що несе на своїй поверхні численні зірки. Таким чином, в їхньому уявленні небесна сфера була найважливішим елементом Всесвіту.</a:t>
            </a:r>
          </a:p>
        </p:txBody>
      </p:sp>
      <p:sp>
        <p:nvSpPr>
          <p:cNvPr id="33" name="Shape 33"/>
          <p:cNvSpPr/>
          <p:nvPr/>
        </p:nvSpPr>
        <p:spPr>
          <a:xfrm>
            <a:off y="1968500" x="8032750"/>
            <a:ext cy="2328324" cx="174625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34" name="Shape 34"/>
          <p:cNvSpPr/>
          <p:nvPr/>
        </p:nvSpPr>
        <p:spPr>
          <a:xfrm>
            <a:off y="5323400" x="7471825"/>
            <a:ext cy="1386400" cx="268815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35" name="Shape 35"/>
          <p:cNvSpPr txBox="1"/>
          <p:nvPr/>
        </p:nvSpPr>
        <p:spPr>
          <a:xfrm>
            <a:off y="4661950" x="7822825"/>
            <a:ext cy="381349" cx="203235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ctr" marR="0" indent="0" mar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lang="en-US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Сузір’я Оріона</a:t>
            </a:r>
          </a:p>
        </p:txBody>
      </p:sp>
      <p:sp>
        <p:nvSpPr>
          <p:cNvPr id="36" name="Shape 36"/>
          <p:cNvSpPr/>
          <p:nvPr/>
        </p:nvSpPr>
        <p:spPr>
          <a:xfrm>
            <a:off y="1883825" x="7641150"/>
            <a:ext cy="2487074" cx="2402399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y="359825" x="610300"/>
            <a:ext cy="1240350" cx="9015574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4888" lang="en-US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rPr>
              <a:t>Точки та лінії небесної сфери</a:t>
            </a:r>
          </a:p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y="1781525" x="541500"/>
            <a:ext cy="5493100" cx="6831875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177800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ct val="166666"/>
              <a:buFont typeface="Arial"/>
              <a:buChar char="•"/>
            </a:pPr>
            <a:r>
              <a:rPr sz="2000" lang="en-US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Прямовисна лінія</a:t>
            </a: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(або вертикальна лінія) — пряма, що проходить через центр небесної сфери і співпадає з напрямом нитки виска в місці спостереження. Для спостерігача, що знаходиться на поверхні Землі, прямовисна лінія проходить через центр Землі і точку спостереження.</a:t>
            </a:r>
          </a:p>
          <a:p>
            <a:pPr algn="l" lvl="0" marR="0" indent="-177800" marL="381000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rgbClr val="FFFFFF"/>
              </a:buClr>
              <a:buSzPct val="166666"/>
              <a:buFont typeface="Arial"/>
              <a:buChar char="•"/>
            </a:pP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Прямовисна лінія перетинається з поверхнею небесної сфери в двох точках — </a:t>
            </a:r>
            <a:r>
              <a:rPr sz="2000" lang="en-US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зеніті Z</a:t>
            </a: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над головою спостерігача, і </a:t>
            </a:r>
            <a:r>
              <a:rPr sz="2000" lang="en-US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надирі Z</a:t>
            </a:r>
            <a:r>
              <a:rPr baseline="30000" sz="2000" lang="en-US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— діаметрально протилежній точці.</a:t>
            </a:r>
          </a:p>
          <a:p>
            <a:pPr algn="l" lvl="0" marR="0" indent="-177800" marL="381000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rgbClr val="FFFF66"/>
              </a:buClr>
              <a:buSzPct val="166666"/>
              <a:buFont typeface="Arial"/>
              <a:buChar char="•"/>
            </a:pPr>
            <a:r>
              <a:rPr sz="2000" lang="en-US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Вісь світу</a:t>
            </a: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— діаметр, навколо якого відбувається обертання небесної сфери.</a:t>
            </a:r>
          </a:p>
          <a:p>
            <a:pPr algn="l" lvl="0" marR="0" indent="-177800" marL="381000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rgbClr val="FFFFFF"/>
              </a:buClr>
              <a:buSzPct val="166666"/>
              <a:buFont typeface="Arial"/>
              <a:buChar char="•"/>
            </a:pP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Вісь світу перетинається з поверхнею небесної сфери в двох точках — </a:t>
            </a:r>
            <a:r>
              <a:rPr sz="2000" lang="en-US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північному полюсі світу Р</a:t>
            </a: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і </a:t>
            </a:r>
            <a:r>
              <a:rPr sz="2000" lang="en-US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південному полюсі світу Р</a:t>
            </a:r>
            <a:r>
              <a:rPr baseline="30000" sz="2000" lang="en-US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Північним полюсом називається той, з боку якого обертання небесної сфери відбувається за годинниковою стрілкою, якщо дивитися на сферу ззовні. Якщо дивитися на небесну сферу зсередини, (що ми зазвичай і робимо, спостерігаючи зоряне небо), то в околиці північного полюса світу її обертання відбувається проти годинникової стрілки.</a:t>
            </a:r>
          </a:p>
        </p:txBody>
      </p:sp>
      <p:sp>
        <p:nvSpPr>
          <p:cNvPr id="43" name="Shape 43"/>
          <p:cNvSpPr/>
          <p:nvPr/>
        </p:nvSpPr>
        <p:spPr>
          <a:xfrm>
            <a:off y="1809750" x="7556500"/>
            <a:ext cy="2487074" cx="238125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44" name="Shape 44"/>
          <p:cNvSpPr txBox="1"/>
          <p:nvPr/>
        </p:nvSpPr>
        <p:spPr>
          <a:xfrm>
            <a:off y="4580800" x="7662325"/>
            <a:ext cy="1021624" cx="21910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marR="0" indent="0" marL="0">
              <a:lnSpc>
                <a:spcPct val="1196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555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 - зеніт, Z' - надир, Р, Р' - полюси світу, РР' - вісь світу, W -захід, E - схід</a:t>
            </a:r>
          </a:p>
        </p:txBody>
      </p:sp>
      <p:sp>
        <p:nvSpPr>
          <p:cNvPr id="45" name="Shape 45"/>
          <p:cNvSpPr/>
          <p:nvPr/>
        </p:nvSpPr>
        <p:spPr>
          <a:xfrm>
            <a:off y="5640900" x="7556500"/>
            <a:ext cy="1513400" cx="226482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49" name="Shape 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y="359825" x="610300"/>
            <a:ext cy="1240350" cx="9015574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4888" lang="en-US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rPr>
              <a:t>Точки та лінії небесної сфери</a:t>
            </a:r>
          </a:p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y="1781525" x="541500"/>
            <a:ext cy="5493100" cx="6831875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177800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ct val="166666"/>
              <a:buFont typeface="Arial"/>
              <a:buChar char="•"/>
            </a:pPr>
            <a:r>
              <a:rPr sz="2000" lang="en-US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Небесний екватор</a:t>
            </a: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— великий круг небесної сфери, площина якого перпендикулярна осі світу. Небесний екватор ділить поверхню небесної сфери на дві півкулі: північну півкулю, з вершиною в північному полюсі світу, та південну півкулю, з вершиною в південному полюсі світу.</a:t>
            </a:r>
          </a:p>
          <a:p>
            <a:pPr algn="l" lvl="0" marR="0" indent="-177800" marL="381000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rgbClr val="FFFFFF"/>
              </a:buClr>
              <a:buSzPct val="166666"/>
              <a:buFont typeface="Arial"/>
              <a:buChar char="•"/>
            </a:pP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Небесний екватор перетинається з математичним горизонтом в двох точках: </a:t>
            </a:r>
            <a:r>
              <a:rPr sz="2000" lang="en-US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точці сходу E</a:t>
            </a: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і </a:t>
            </a:r>
            <a:r>
              <a:rPr sz="2000" lang="en-US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точці заходу W</a:t>
            </a: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Точкою сходу називається та, в якої точки небесної сфери, що обертається, перетинають математичний горизонт, переходячи з невидимої півсфери у видиму.</a:t>
            </a:r>
          </a:p>
          <a:p>
            <a:pPr algn="l" lvl="0" marR="0" indent="-177800" marL="381000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rgbClr val="FFFF66"/>
              </a:buClr>
              <a:buSzPct val="166666"/>
              <a:buFont typeface="Arial"/>
              <a:buChar char="•"/>
            </a:pPr>
            <a:r>
              <a:rPr sz="2000" lang="en-US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Небесний меридіан</a:t>
            </a: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— великий круг небесної сфери, площина якого проходить через прямовисну лінію і вісь світу. Небесний меридіан ділить поверхню небесної сфери на дві півкулі — східну півкулю, з вершиною в точці сходу, і західну півкулю, з вершиною в точці заходу.</a:t>
            </a:r>
          </a:p>
          <a:p>
            <a:pPr algn="l" lvl="0" marR="0" indent="-177800" marL="381000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rgbClr val="FFFFFF"/>
              </a:buClr>
              <a:buSzPct val="166666"/>
              <a:buFont typeface="Arial"/>
              <a:buChar char="•"/>
            </a:pP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Небесний меридіан перетинається з математичним горизонтом в двох точках: </a:t>
            </a:r>
            <a:r>
              <a:rPr sz="2000" lang="en-US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точці півночі Н</a:t>
            </a: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і </a:t>
            </a:r>
            <a:r>
              <a:rPr sz="2000" lang="en-US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точці півдня Н</a:t>
            </a:r>
            <a:r>
              <a:rPr baseline="30000" sz="2000" lang="en-US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Точкою півночі називається та, яка ближче до північного полюсу світу.</a:t>
            </a:r>
          </a:p>
        </p:txBody>
      </p:sp>
      <p:sp>
        <p:nvSpPr>
          <p:cNvPr id="52" name="Shape 52"/>
          <p:cNvSpPr txBox="1"/>
          <p:nvPr/>
        </p:nvSpPr>
        <p:spPr>
          <a:xfrm>
            <a:off y="4501425" x="7662325"/>
            <a:ext cy="1021624" cx="21910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marR="0" indent="0" marL="0">
              <a:lnSpc>
                <a:spcPct val="1196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555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 - зеніт, Z' - надир, Р, Р' - полюси світу, РР' - вісь світу, W -захід, E - схід</a:t>
            </a:r>
          </a:p>
        </p:txBody>
      </p:sp>
      <p:sp>
        <p:nvSpPr>
          <p:cNvPr id="53" name="Shape 53"/>
          <p:cNvSpPr/>
          <p:nvPr/>
        </p:nvSpPr>
        <p:spPr>
          <a:xfrm>
            <a:off y="1809750" x="7556500"/>
            <a:ext cy="2487074" cx="238125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54" name="Shape 54"/>
          <p:cNvSpPr txBox="1"/>
          <p:nvPr/>
        </p:nvSpPr>
        <p:spPr>
          <a:xfrm>
            <a:off y="6261800" x="7983350"/>
            <a:ext cy="381349" cx="1630174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ctr" marR="0" indent="0" mar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u="sng" sz="2000" lang="en-US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Повторимо!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y="359825" x="610300"/>
            <a:ext cy="1240350" cx="9015574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4888" lang="en-US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rPr>
              <a:t>Точки та лінії небесної сфери</a:t>
            </a:r>
          </a:p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y="1781525" x="541500"/>
            <a:ext cy="5493100" cx="6831875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177800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ct val="166666"/>
              <a:buFont typeface="Arial"/>
              <a:buChar char="•"/>
            </a:pPr>
            <a:r>
              <a:rPr sz="2000" lang="en-US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Екліптика</a:t>
            </a: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— великий круг небесної сфери, перетин небесної сфери і площини орбіти системи Земля — Місяць. З великою точністю по екліптиці здійснюється видимий річний рух Сонця по небесній сфері. Площина екліптики перетинається з площиною небесного екватора під кутом ε = 23°26'.</a:t>
            </a:r>
          </a:p>
          <a:p>
            <a:pPr algn="l" lvl="0" marR="0" indent="-177800" marL="381000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rgbClr val="FFFFFF"/>
              </a:buClr>
              <a:buSzPct val="166666"/>
              <a:buFont typeface="Arial"/>
              <a:buChar char="•"/>
            </a:pP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Екліптика перетинається з небесним екватором в двох точках — </a:t>
            </a:r>
            <a:r>
              <a:rPr sz="2000" lang="en-US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точці весняного рівнодення</a:t>
            </a: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і </a:t>
            </a:r>
            <a:r>
              <a:rPr sz="2000" lang="en-US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точці осіннього рівнодення</a:t>
            </a: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Точкою весняного рівнодення називається та, в якій Сонце, в результаті свого річного руху, переходить з південної півкулі небесної сфери в північну. У точці осіннього рівнодення Сонце переходить з північної півкулі небесної сфери в південну.</a:t>
            </a:r>
          </a:p>
          <a:p>
            <a:pPr algn="l" lvl="0" marR="0" indent="-177800" marL="381000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rgbClr val="FFFFFF"/>
              </a:buClr>
              <a:buSzPct val="166666"/>
              <a:buFont typeface="Arial"/>
              <a:buChar char="•"/>
            </a:pP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Точки екліптики, віддалені від точок рівнодення, на 90° називаються </a:t>
            </a:r>
            <a:r>
              <a:rPr b="1" sz="2000" lang="en-US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точкою літнього сонцестояння</a:t>
            </a: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(у північній півкулі) і </a:t>
            </a:r>
            <a:r>
              <a:rPr b="1" sz="2000" lang="en-US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точкою зимового сонцестояння</a:t>
            </a: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(у південній півкулі).</a:t>
            </a:r>
          </a:p>
          <a:p>
            <a:pPr algn="l" lvl="0" marR="0" indent="-177800" marL="381000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rgbClr val="FFFF66"/>
              </a:buClr>
              <a:buSzPct val="166666"/>
              <a:buFont typeface="Arial"/>
              <a:buChar char="•"/>
            </a:pPr>
            <a:r>
              <a:rPr sz="2000" lang="en-US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Вісь екліптики</a:t>
            </a: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— діаметр небесної сфери, перпендикулярний до площини екліптики.</a:t>
            </a:r>
          </a:p>
        </p:txBody>
      </p:sp>
      <p:sp>
        <p:nvSpPr>
          <p:cNvPr id="61" name="Shape 61"/>
          <p:cNvSpPr txBox="1"/>
          <p:nvPr/>
        </p:nvSpPr>
        <p:spPr>
          <a:xfrm>
            <a:off y="4580800" x="7662325"/>
            <a:ext cy="1021624" cx="21910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marR="0" indent="0" marL="0">
              <a:lnSpc>
                <a:spcPct val="1196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555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 - зеніт, Z' - надир, Р, Р' - полюси світу, РР' - вісь світу, W -захід, E - схід</a:t>
            </a:r>
          </a:p>
        </p:txBody>
      </p:sp>
      <p:sp>
        <p:nvSpPr>
          <p:cNvPr id="62" name="Shape 62"/>
          <p:cNvSpPr/>
          <p:nvPr/>
        </p:nvSpPr>
        <p:spPr>
          <a:xfrm>
            <a:off y="1809750" x="7556500"/>
            <a:ext cy="2614074" cx="21483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y="359825" x="610300"/>
            <a:ext cy="1633537" cx="9015574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4444" lang="en-US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rPr>
              <a:t>Горизонтальна система координат</a:t>
            </a:r>
          </a:p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y="1829150" x="610300"/>
            <a:ext cy="5048600" cx="6443824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191911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2222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Небесна сфера відіграє фундаментальну роль під час визначення положення астрономічних об’єктів.</a:t>
            </a:r>
          </a:p>
          <a:p>
            <a:pPr algn="l" lvl="0" marR="0" indent="-191911" marL="381000">
              <a:lnSpc>
                <a:spcPct val="100000"/>
              </a:lnSpc>
              <a:spcBef>
                <a:spcPts val="396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2222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 </a:t>
            </a:r>
            <a:r>
              <a:rPr sz="2222" lang="en-US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горизонтальній системі координат</a:t>
            </a:r>
            <a:r>
              <a:rPr sz="2222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положення небесного тіла визначається відносно горизонту та відносно напрямку на південь S. </a:t>
            </a:r>
          </a:p>
          <a:p>
            <a:pPr algn="l" lvl="0" marR="0" indent="-191911" marL="381000">
              <a:lnSpc>
                <a:spcPct val="100000"/>
              </a:lnSpc>
              <a:spcBef>
                <a:spcPts val="396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2222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Положення зорі М задається її </a:t>
            </a:r>
            <a:r>
              <a:rPr sz="2222" lang="en-US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висотою </a:t>
            </a:r>
            <a:r>
              <a:rPr sz="2222" lang="en-US" i="1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sz="2222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(кутова відстань від горизонту вздовж великого круга – вертикалу) та </a:t>
            </a:r>
            <a:r>
              <a:rPr sz="2222" lang="en-US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азимутом </a:t>
            </a:r>
            <a:r>
              <a:rPr sz="2222" lang="en-US" i="1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sz="2222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(виміряна до заходу кутова відстань від точки півдня до вертикалу).</a:t>
            </a:r>
          </a:p>
          <a:p>
            <a:pPr algn="l" lvl="0" marR="0" indent="-191911" marL="381000">
              <a:lnSpc>
                <a:spcPct val="100000"/>
              </a:lnSpc>
              <a:spcBef>
                <a:spcPts val="396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2222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Висота змінюється:</a:t>
            </a:r>
          </a:p>
          <a:p>
            <a:pPr algn="l" lvl="1" marR="0" indent="-177800" marL="762000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 New"/>
              <a:buChar char="o"/>
            </a:pP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від 0° до +90° (над горизонтом)</a:t>
            </a:r>
          </a:p>
          <a:p>
            <a:pPr algn="l" lvl="1" marR="0" indent="-177800" marL="762000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 New"/>
              <a:buChar char="o"/>
            </a:pP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від 0° до - 90° (під горизонтом)</a:t>
            </a:r>
          </a:p>
          <a:p>
            <a:pPr algn="l" lvl="0" marR="0" indent="-191911" marL="381000">
              <a:lnSpc>
                <a:spcPct val="100000"/>
              </a:lnSpc>
              <a:spcBef>
                <a:spcPts val="396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2222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Азимут змінюється від 0° до 360°.</a:t>
            </a:r>
          </a:p>
        </p:txBody>
      </p:sp>
      <p:sp>
        <p:nvSpPr>
          <p:cNvPr id="69" name="Shape 69"/>
          <p:cNvSpPr/>
          <p:nvPr/>
        </p:nvSpPr>
        <p:spPr>
          <a:xfrm>
            <a:off y="1883825" x="7154325"/>
            <a:ext cy="2815150" cx="280457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70" name="Shape 70"/>
          <p:cNvSpPr txBox="1"/>
          <p:nvPr/>
        </p:nvSpPr>
        <p:spPr>
          <a:xfrm>
            <a:off y="6261800" x="7983350"/>
            <a:ext cy="381349" cx="1630174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ctr" marR="0" indent="0" mar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u="sng" sz="2000" lang="en-US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Повторимо</a:t>
            </a: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y="359825" x="610300"/>
            <a:ext cy="1240350" cx="9015574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4888" lang="en-US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rPr>
              <a:t>Кульмінації</a:t>
            </a:r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y="1829150" x="610300"/>
            <a:ext cy="5366099" cx="636444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191911" marL="381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ct val="168350"/>
              <a:buFont typeface="Arial"/>
              <a:buChar char="•"/>
            </a:pPr>
            <a:r>
              <a:rPr sz="2222" lang="en-US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Кульмінація</a:t>
            </a:r>
            <a:r>
              <a:rPr sz="2222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небесного світила - проходження світила через небесний меридіан.</a:t>
            </a:r>
          </a:p>
          <a:p>
            <a:pPr algn="l" lvl="0" marR="0" indent="-191911" marL="381000">
              <a:lnSpc>
                <a:spcPct val="120000"/>
              </a:lnSpc>
              <a:spcBef>
                <a:spcPts val="396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2222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Розрізняють </a:t>
            </a:r>
            <a:r>
              <a:rPr sz="2222" lang="en-US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верхню</a:t>
            </a:r>
            <a:r>
              <a:rPr sz="2222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і </a:t>
            </a:r>
            <a:r>
              <a:rPr sz="2222" lang="en-US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нижню</a:t>
            </a:r>
            <a:r>
              <a:rPr sz="2222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кульмінації, оскільки світило проходить через меридіан двічі на день.</a:t>
            </a:r>
          </a:p>
          <a:p>
            <a:pPr algn="l" lvl="0" marR="0" indent="-191911" marL="381000">
              <a:lnSpc>
                <a:spcPct val="120000"/>
              </a:lnSpc>
              <a:spcBef>
                <a:spcPts val="396"/>
              </a:spcBef>
              <a:spcAft>
                <a:spcPts val="0"/>
              </a:spcAft>
              <a:buClr>
                <a:srgbClr val="FFFFFF"/>
              </a:buClr>
              <a:buSzPct val="168350"/>
              <a:buFont typeface="Arial"/>
              <a:buChar char="•"/>
            </a:pPr>
            <a:r>
              <a:rPr sz="2222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Момент кульмінації Сонця можна визначити за допомогою звичайної палички, яку треба встановити перпендикулярно до горизонту. Для визначення кульмінації уважно слідкуйте за довжиною тіні: коли Сонце знаходиться над точкою півдня, тінь вказує напрям на північ і має найменшу довжину.</a:t>
            </a:r>
          </a:p>
        </p:txBody>
      </p:sp>
      <p:sp>
        <p:nvSpPr>
          <p:cNvPr id="77" name="Shape 77"/>
          <p:cNvSpPr/>
          <p:nvPr/>
        </p:nvSpPr>
        <p:spPr>
          <a:xfrm>
            <a:off y="1968500" x="7313075"/>
            <a:ext cy="2518825" cx="25293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78" name="Shape 78"/>
          <p:cNvSpPr/>
          <p:nvPr/>
        </p:nvSpPr>
        <p:spPr>
          <a:xfrm>
            <a:off y="4603750" x="7799900"/>
            <a:ext cy="1767400" cx="14605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79" name="Shape 79"/>
          <p:cNvSpPr txBox="1"/>
          <p:nvPr/>
        </p:nvSpPr>
        <p:spPr>
          <a:xfrm>
            <a:off y="6662200" x="7582950"/>
            <a:ext cy="381349" cx="2030574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ctr" marR="0" indent="0" mar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u="sng" sz="2000" lang="en-US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Демонстрація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y="359825" x="610300"/>
            <a:ext cy="1633537" cx="9015574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4444" lang="en-US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rPr>
              <a:t>Екваторіальна система координат</a:t>
            </a:r>
          </a:p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y="1829150" x="610300"/>
            <a:ext cy="5048600" cx="6443824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163688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4609"/>
              <a:buFont typeface="Arial"/>
              <a:buChar char="•"/>
            </a:pPr>
            <a:r>
              <a:rPr sz="1777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Внаслідок обертання Землі постійно переміщуються відносно горизонту і сторін світу, а їх координати в горизонтальній системі змінюються.</a:t>
            </a:r>
          </a:p>
          <a:p>
            <a:pPr algn="l" lvl="0" marR="0" indent="-163688" marL="381000">
              <a:lnSpc>
                <a:spcPct val="100000"/>
              </a:lnSpc>
              <a:spcBef>
                <a:spcPts val="323"/>
              </a:spcBef>
              <a:spcAft>
                <a:spcPts val="0"/>
              </a:spcAft>
              <a:buClr>
                <a:srgbClr val="FFFFFF"/>
              </a:buClr>
              <a:buSzPct val="164609"/>
              <a:buFont typeface="Arial"/>
              <a:buChar char="•"/>
            </a:pPr>
            <a:r>
              <a:rPr sz="1777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Але для деяких задач астрономії система координат повинна бути незалежною від положення спостерігача і часу доби. Таку систему координат називають </a:t>
            </a:r>
            <a:r>
              <a:rPr sz="1777" lang="en-US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екваторіальною</a:t>
            </a:r>
            <a:r>
              <a:rPr sz="1777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algn="l" lvl="0" marR="0" indent="-163688" marL="381000">
              <a:lnSpc>
                <a:spcPct val="100000"/>
              </a:lnSpc>
              <a:spcBef>
                <a:spcPts val="323"/>
              </a:spcBef>
              <a:spcAft>
                <a:spcPts val="0"/>
              </a:spcAft>
              <a:buClr>
                <a:srgbClr val="FFFFFF"/>
              </a:buClr>
              <a:buSzPct val="164609"/>
              <a:buFont typeface="Arial"/>
              <a:buChar char="•"/>
            </a:pPr>
            <a:r>
              <a:rPr sz="1777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Для визначення екваторіальних небесних координат через світило М та полюси світу Р і Р</a:t>
            </a:r>
            <a:r>
              <a:rPr baseline="30000" sz="1777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sz="1777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проводять </a:t>
            </a:r>
            <a:r>
              <a:rPr sz="1777" lang="en-US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коло схилення</a:t>
            </a:r>
            <a:r>
              <a:rPr sz="1777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яке перетинає екватор у точці С.</a:t>
            </a:r>
          </a:p>
          <a:p>
            <a:pPr algn="l" lvl="0" marR="0" indent="-163688" marL="381000">
              <a:lnSpc>
                <a:spcPct val="100000"/>
              </a:lnSpc>
              <a:spcBef>
                <a:spcPts val="323"/>
              </a:spcBef>
              <a:spcAft>
                <a:spcPts val="0"/>
              </a:spcAft>
              <a:buClr>
                <a:srgbClr val="FFFFFF"/>
              </a:buClr>
              <a:buSzPct val="164609"/>
              <a:buFont typeface="Arial"/>
              <a:buChar char="•"/>
            </a:pPr>
            <a:r>
              <a:rPr sz="1777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Перша координата </a:t>
            </a:r>
            <a:r>
              <a:rPr sz="1777" lang="en-US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α</a:t>
            </a:r>
            <a:r>
              <a:rPr sz="1777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має назву </a:t>
            </a:r>
            <a:r>
              <a:rPr sz="1777" lang="en-US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пряме сходження</a:t>
            </a:r>
            <a:r>
              <a:rPr sz="1777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sz="1777" lang="en-US" i="1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пряме піднесення</a:t>
            </a:r>
            <a:r>
              <a:rPr sz="1777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) і визначається дугою екватора С і вимірюється годинами, бо за допомогою цієї координати можна виміряти час. </a:t>
            </a:r>
            <a:r>
              <a:rPr sz="1777" lang="en-US">
                <a:solidFill>
                  <a:srgbClr val="CCFF99"/>
                </a:solidFill>
                <a:latin typeface="Arial"/>
                <a:ea typeface="Arial"/>
                <a:cs typeface="Arial"/>
                <a:sym typeface="Arial"/>
              </a:rPr>
              <a:t></a:t>
            </a:r>
            <a:r>
              <a:rPr sz="1777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- точка весняного рівнодення.</a:t>
            </a:r>
          </a:p>
          <a:p>
            <a:pPr algn="l" lvl="0" marR="0" indent="-163688" marL="381000">
              <a:lnSpc>
                <a:spcPct val="100000"/>
              </a:lnSpc>
              <a:spcBef>
                <a:spcPts val="323"/>
              </a:spcBef>
              <a:spcAft>
                <a:spcPts val="0"/>
              </a:spcAft>
              <a:buClr>
                <a:srgbClr val="FFFFFF"/>
              </a:buClr>
              <a:buSzPct val="164609"/>
              <a:buFont typeface="Arial"/>
              <a:buChar char="•"/>
            </a:pPr>
            <a:r>
              <a:rPr sz="1777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Друга координата – </a:t>
            </a:r>
            <a:r>
              <a:rPr sz="1777" lang="en-US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схилення δ</a:t>
            </a:r>
            <a:r>
              <a:rPr sz="1777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визначається дугою схилень СМ від екватора до даного світила і вимірюється градусами.</a:t>
            </a:r>
          </a:p>
          <a:p>
            <a:pPr algn="l" lvl="0" marR="0" indent="-163688" marL="381000">
              <a:lnSpc>
                <a:spcPct val="100000"/>
              </a:lnSpc>
              <a:spcBef>
                <a:spcPts val="323"/>
              </a:spcBef>
              <a:spcAft>
                <a:spcPts val="0"/>
              </a:spcAft>
              <a:buClr>
                <a:srgbClr val="FFFFFF"/>
              </a:buClr>
              <a:buSzPct val="164609"/>
              <a:buFont typeface="Arial"/>
              <a:buChar char="•"/>
            </a:pPr>
            <a:r>
              <a:rPr sz="1777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Схилення змінюється:</a:t>
            </a:r>
          </a:p>
          <a:p>
            <a:pPr algn="l" lvl="1" marR="0" indent="-149577" marL="762000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>
                <a:srgbClr val="FFFFFF"/>
              </a:buClr>
              <a:buSzPct val="97222"/>
              <a:buFont typeface="Courier New"/>
              <a:buChar char="o"/>
            </a:pPr>
            <a:r>
              <a:rPr sz="1555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від 0° до +90° (над небесним екватором)</a:t>
            </a:r>
          </a:p>
          <a:p>
            <a:pPr algn="l" lvl="1" marR="0" indent="-149577" marL="762000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>
                <a:srgbClr val="FFFFFF"/>
              </a:buClr>
              <a:buSzPct val="97222"/>
              <a:buFont typeface="Courier New"/>
              <a:buChar char="o"/>
            </a:pPr>
            <a:r>
              <a:rPr sz="1555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від 0° до - 90° (під небесним екватором)</a:t>
            </a:r>
          </a:p>
          <a:p>
            <a:pPr algn="l" lvl="0" marR="0" indent="-163688" marL="381000">
              <a:lnSpc>
                <a:spcPct val="100000"/>
              </a:lnSpc>
              <a:spcBef>
                <a:spcPts val="323"/>
              </a:spcBef>
              <a:spcAft>
                <a:spcPts val="0"/>
              </a:spcAft>
              <a:buClr>
                <a:srgbClr val="FFFFFF"/>
              </a:buClr>
              <a:buSzPct val="164609"/>
              <a:buFont typeface="Arial"/>
              <a:buChar char="•"/>
            </a:pPr>
            <a:r>
              <a:rPr sz="1777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Пряме сходження змінюється від 0</a:t>
            </a:r>
            <a:r>
              <a:rPr baseline="30000" sz="1777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sz="1777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до 24</a:t>
            </a:r>
            <a:r>
              <a:rPr baseline="30000" sz="1777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sz="1777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y="6261800" x="7983350"/>
            <a:ext cy="381349" cx="1630174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ctr" marR="0" indent="0" mar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u="sng" sz="2000" lang="en-US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Повторимо</a:t>
            </a: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</a:p>
        </p:txBody>
      </p:sp>
      <p:sp>
        <p:nvSpPr>
          <p:cNvPr id="87" name="Shape 87"/>
          <p:cNvSpPr/>
          <p:nvPr/>
        </p:nvSpPr>
        <p:spPr>
          <a:xfrm>
            <a:off y="1809750" x="7207250"/>
            <a:ext cy="2804574" cx="275165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