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87" r:id="rId7"/>
    <p:sldId id="264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261" r:id="rId20"/>
    <p:sldId id="262" r:id="rId21"/>
    <p:sldId id="265" r:id="rId22"/>
    <p:sldId id="271" r:id="rId23"/>
    <p:sldId id="266" r:id="rId24"/>
    <p:sldId id="270" r:id="rId25"/>
    <p:sldId id="269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8" r:id="rId40"/>
    <p:sldId id="285" r:id="rId41"/>
    <p:sldId id="300" r:id="rId42"/>
    <p:sldId id="301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0FF99"/>
    <a:srgbClr val="CCFFFF"/>
    <a:srgbClr val="66FFFF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286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7A52D-E807-4000-9E3A-125B396FEED9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D9E87-2063-4C89-9841-A100B932C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28EC5-8BEB-4FE4-9DCB-B6C34408666F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25727-E1B7-4099-A962-F2A791207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35047-C994-4562-92BA-8468FC2F3F06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0758C-B4C3-4C92-A48E-9640D854A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3B05E-3185-42A5-B4EA-9D8CA2E78EAD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D1FAF-5B0D-4F17-81B8-F57834C25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9E4E1-B076-4F7F-9626-5EDEB1C8A033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A0919-3316-4801-AACE-FD6DBDF5E9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8A90-1395-474E-B3F9-CCFC187CD570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ED7AC-AA65-4E7F-8AB1-6D382A03C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BF9A5-BB91-4E90-B10A-B01127E01F6D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683F3-E97E-47EE-9979-8C757D1A4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514C1-BA46-463E-9CCB-CEC0BAF815FA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28EA1-C6FA-414F-AA49-AFCA5B9E2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1DB31-1686-4BB3-BE6B-DDFBC20A2B79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1F586-4280-418D-93C7-FE9BC92408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2E351-1DB9-42B9-A5C9-CCB155E81D48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8B5F1-DF71-4503-A19D-204947944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54E69-FE82-4BAB-BDD4-78EA6CB8C4FE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162B8-0B1A-4314-9E72-13D6EC167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физика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D73D6E-91CC-4595-9C2E-2F422A1458CC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8FB8A5-34B8-49B3-9AAC-D0B747A27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836712"/>
            <a:ext cx="8208912" cy="5109091"/>
          </a:xfrm>
          <a:prstGeom prst="rect">
            <a:avLst/>
          </a:prstGeom>
          <a:solidFill>
            <a:srgbClr val="66FFFF">
              <a:alpha val="2588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cs typeface="MoolBoran" pitchFamily="34" charset="0"/>
              </a:rPr>
              <a:t>Презентац</a:t>
            </a:r>
            <a:r>
              <a:rPr lang="uk-UA" sz="8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cs typeface="MoolBoran" pitchFamily="34" charset="0"/>
              </a:rPr>
              <a:t>і</a:t>
            </a:r>
            <a:r>
              <a:rPr lang="ru-RU" sz="8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cs typeface="MoolBoran" pitchFamily="34" charset="0"/>
              </a:rPr>
              <a:t>я </a:t>
            </a:r>
          </a:p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cs typeface="MoolBoran" pitchFamily="34" charset="0"/>
              </a:rPr>
              <a:t>на тему:</a:t>
            </a:r>
            <a:b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cs typeface="MoolBoran" pitchFamily="34" charset="0"/>
              </a:rPr>
            </a:br>
            <a:r>
              <a:rPr lang="ru-RU" sz="9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oolBoran" pitchFamily="34" charset="0"/>
              </a:rPr>
              <a:t>«</a:t>
            </a:r>
            <a:r>
              <a:rPr lang="ru-RU" sz="96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oolBoran" pitchFamily="34" charset="0"/>
              </a:rPr>
              <a:t>Сплави</a:t>
            </a:r>
            <a:r>
              <a:rPr lang="ru-RU" sz="9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oolBoran" pitchFamily="34" charset="0"/>
              </a:rPr>
              <a:t> </a:t>
            </a:r>
            <a:r>
              <a:rPr lang="ru-RU" sz="96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oolBoran" pitchFamily="34" charset="0"/>
              </a:rPr>
              <a:t>металів</a:t>
            </a:r>
            <a:r>
              <a:rPr lang="ru-RU" sz="9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oolBoran" pitchFamily="34" charset="0"/>
              </a:rPr>
              <a:t>»</a:t>
            </a:r>
            <a:endParaRPr lang="uk-UA" sz="9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MoolBoran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Нікелеві сплави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0" y="1412777"/>
            <a:ext cx="4572000" cy="5445224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 smtClean="0">
                <a:solidFill>
                  <a:srgbClr val="7030A0"/>
                </a:solidFill>
              </a:rPr>
              <a:t>Здатність нікелю розчиняти в собі значну кількість інших металів і зберігати при цьому пластичність, призвела до створення великої кількості нікелевих сплавів. Корисні властивості нікелевих сплавів в певній мірі обумовлені  властивостями самого нікелю, серед яких поряд із здатністю утворювати тверді розчини з багатьма металами виділяються феромагнетизм, висока корозійна стійкість в газових і рідких середовищах, відсутність алотропічних перетворень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8" name="Содержимое 7" descr="2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732240" y="1484784"/>
            <a:ext cx="2032000" cy="1511300"/>
          </a:xfrm>
        </p:spPr>
      </p:pic>
      <p:pic>
        <p:nvPicPr>
          <p:cNvPr id="9" name="Рисунок 8" descr="429127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3356992"/>
            <a:ext cx="2357422" cy="3071834"/>
          </a:xfrm>
          <a:prstGeom prst="rect">
            <a:avLst/>
          </a:prstGeom>
        </p:spPr>
      </p:pic>
      <p:pic>
        <p:nvPicPr>
          <p:cNvPr id="11" name="Рисунок 10" descr="10026794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268760"/>
            <a:ext cx="2162188" cy="1944636"/>
          </a:xfrm>
          <a:prstGeom prst="rect">
            <a:avLst/>
          </a:prstGeom>
        </p:spPr>
      </p:pic>
      <p:pic>
        <p:nvPicPr>
          <p:cNvPr id="14" name="Рисунок 13" descr="1721387_w640_h640_oprochnyh_splavov_20h23n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789040"/>
            <a:ext cx="2286016" cy="2357454"/>
          </a:xfrm>
          <a:prstGeom prst="rect">
            <a:avLst/>
          </a:prstGeom>
        </p:spPr>
      </p:pic>
    </p:spTree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algn="ctr"/>
            <a:r>
              <a:rPr lang="uk-UA" dirty="0" smtClean="0"/>
              <a:t>Залізні сплави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24745"/>
            <a:ext cx="4281518" cy="57332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000" b="1" dirty="0" smtClean="0">
                <a:solidFill>
                  <a:srgbClr val="7030A0"/>
                </a:solidFill>
              </a:rPr>
              <a:t>Залізні сплави - ​​металеві системи, одним з компонентів яких (як правило, переважаючим) служить залізо. Залізні сплави містять зазвичай домішки (марганець, кремній, сірку, фосфор та </a:t>
            </a:r>
            <a:r>
              <a:rPr lang="uk-UA" sz="2000" b="1" dirty="0" err="1" smtClean="0">
                <a:solidFill>
                  <a:srgbClr val="7030A0"/>
                </a:solidFill>
              </a:rPr>
              <a:t>ін</a:t>
            </a:r>
            <a:r>
              <a:rPr lang="uk-UA" sz="2000" b="1" dirty="0" smtClean="0">
                <a:solidFill>
                  <a:srgbClr val="7030A0"/>
                </a:solidFill>
              </a:rPr>
              <a:t>). Найважливішими залізними сплавами, найбільш часто використаними  в техніці, є залізовуглецевих сталі (сталь, чавун). До залізних сплавів відносяться також спеціальні сплави на залізній основі (з високим електричним опором, магнітні, жароміцні та </a:t>
            </a:r>
            <a:r>
              <a:rPr lang="uk-UA" sz="2000" b="1" dirty="0" err="1" smtClean="0">
                <a:solidFill>
                  <a:srgbClr val="7030A0"/>
                </a:solidFill>
              </a:rPr>
              <a:t>ін</a:t>
            </a:r>
            <a:r>
              <a:rPr lang="uk-UA" sz="2000" b="1" dirty="0" smtClean="0">
                <a:solidFill>
                  <a:srgbClr val="7030A0"/>
                </a:solidFill>
              </a:rPr>
              <a:t>), феросплави. На частку залізних сплавів доводиться близько 95% всієї металевої продукції.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img149726_8-1_Vyiplavka_chugun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124744"/>
            <a:ext cx="3583907" cy="2278066"/>
          </a:xfrm>
        </p:spPr>
      </p:pic>
      <p:pic>
        <p:nvPicPr>
          <p:cNvPr id="7" name="Рисунок 6" descr="Metall-stal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933056"/>
            <a:ext cx="2143140" cy="2543181"/>
          </a:xfrm>
          <a:prstGeom prst="rect">
            <a:avLst/>
          </a:prstGeom>
        </p:spPr>
      </p:pic>
      <p:pic>
        <p:nvPicPr>
          <p:cNvPr id="6" name="Рисунок 5" descr="img149728_8-3_Kovkiy_chugu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3645024"/>
            <a:ext cx="2643174" cy="2786082"/>
          </a:xfrm>
          <a:prstGeom prst="rect">
            <a:avLst/>
          </a:prstGeom>
        </p:spPr>
      </p:pic>
    </p:spTree>
  </p:cSld>
  <p:clrMapOvr>
    <a:masterClrMapping/>
  </p:clrMapOvr>
  <p:transition advClick="0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60648"/>
            <a:ext cx="8229600" cy="1224136"/>
          </a:xfrm>
        </p:spPr>
        <p:txBody>
          <a:bodyPr/>
          <a:lstStyle/>
          <a:p>
            <a:pPr algn="ctr"/>
            <a:r>
              <a:rPr lang="uk-UA" dirty="0" smtClean="0"/>
              <a:t>Вольфрамові сплави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340768"/>
            <a:ext cx="4316288" cy="265973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000" b="1" dirty="0" smtClean="0">
                <a:solidFill>
                  <a:srgbClr val="7030A0"/>
                </a:solidFill>
              </a:rPr>
              <a:t>Властивості: </a:t>
            </a:r>
            <a:r>
              <a:rPr lang="uk-UA" sz="2000" dirty="0" smtClean="0">
                <a:solidFill>
                  <a:srgbClr val="7030A0"/>
                </a:solidFill>
              </a:rPr>
              <a:t>Пластичність, жароміцність.</a:t>
            </a:r>
            <a:br>
              <a:rPr lang="uk-UA" sz="2000" dirty="0" smtClean="0">
                <a:solidFill>
                  <a:srgbClr val="7030A0"/>
                </a:solidFill>
              </a:rPr>
            </a:br>
            <a:r>
              <a:rPr lang="uk-UA" sz="2000" b="1" dirty="0" smtClean="0">
                <a:solidFill>
                  <a:srgbClr val="7030A0"/>
                </a:solidFill>
              </a:rPr>
              <a:t>Застосування:</a:t>
            </a:r>
            <a:r>
              <a:rPr lang="uk-UA" sz="2000" dirty="0" smtClean="0">
                <a:solidFill>
                  <a:srgbClr val="7030A0"/>
                </a:solidFill>
              </a:rPr>
              <a:t> Деталі електровакуумних приладів, високотемпературних термопар, деталі двигунів ракет і літаків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11" name="Содержимое 10" descr="y_f406126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flipV="1">
            <a:off x="6286513" y="1643050"/>
            <a:ext cx="2714644" cy="2420866"/>
          </a:xfrm>
        </p:spPr>
      </p:pic>
      <p:pic>
        <p:nvPicPr>
          <p:cNvPr id="12" name="Рисунок 11" descr="kuplju-volfram-v-ljubom-vide-elektrody-volframovye-vl-svi-nelikvidnye-plastiny-vk-tk-splavy-na-ki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4077072"/>
            <a:ext cx="4219575" cy="2409846"/>
          </a:xfrm>
          <a:prstGeom prst="rect">
            <a:avLst/>
          </a:prstGeom>
        </p:spPr>
      </p:pic>
      <p:pic>
        <p:nvPicPr>
          <p:cNvPr id="13" name="Рисунок 12" descr="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268760"/>
            <a:ext cx="2095500" cy="2095500"/>
          </a:xfrm>
          <a:prstGeom prst="rect">
            <a:avLst/>
          </a:prstGeom>
        </p:spPr>
      </p:pic>
      <p:pic>
        <p:nvPicPr>
          <p:cNvPr id="14" name="Рисунок 13" descr="kolc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077072"/>
            <a:ext cx="3500430" cy="2183305"/>
          </a:xfrm>
          <a:prstGeom prst="rect">
            <a:avLst/>
          </a:prstGeom>
        </p:spPr>
      </p:pic>
    </p:spTree>
  </p:cSld>
  <p:clrMapOvr>
    <a:masterClrMapping/>
  </p:clrMapOvr>
  <p:transition advClick="0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899074"/>
          </a:xfrm>
        </p:spPr>
        <p:txBody>
          <a:bodyPr/>
          <a:lstStyle/>
          <a:p>
            <a:pPr algn="ctr"/>
            <a:r>
              <a:rPr lang="uk-UA" dirty="0" smtClean="0"/>
              <a:t>Золоті сплави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244280" cy="35175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000" b="1" dirty="0" smtClean="0">
                <a:solidFill>
                  <a:srgbClr val="7030A0"/>
                </a:solidFill>
              </a:rPr>
              <a:t>Властивості: </a:t>
            </a:r>
            <a:r>
              <a:rPr lang="uk-UA" sz="2000" dirty="0" smtClean="0">
                <a:solidFill>
                  <a:srgbClr val="7030A0"/>
                </a:solidFill>
              </a:rPr>
              <a:t>сплав з домішками 20-40% Ag- </a:t>
            </a:r>
            <a:r>
              <a:rPr lang="uk-UA" sz="2000" dirty="0" err="1" smtClean="0">
                <a:solidFill>
                  <a:srgbClr val="7030A0"/>
                </a:solidFill>
              </a:rPr>
              <a:t>зеленувато-</a:t>
            </a:r>
            <a:r>
              <a:rPr lang="uk-UA" sz="2000" dirty="0" smtClean="0">
                <a:solidFill>
                  <a:srgbClr val="7030A0"/>
                </a:solidFill>
              </a:rPr>
              <a:t> жовтого, при 50% </a:t>
            </a:r>
            <a:r>
              <a:rPr lang="uk-UA" sz="2000" dirty="0" err="1" smtClean="0">
                <a:solidFill>
                  <a:srgbClr val="7030A0"/>
                </a:solidFill>
              </a:rPr>
              <a:t>Ag</a:t>
            </a:r>
            <a:r>
              <a:rPr lang="uk-UA" sz="2000" dirty="0" smtClean="0">
                <a:solidFill>
                  <a:srgbClr val="7030A0"/>
                </a:solidFill>
              </a:rPr>
              <a:t> - блідо-жовтого, м'який і ковкий; сплави з Au-Cu </a:t>
            </a:r>
            <a:r>
              <a:rPr lang="uk-UA" sz="2000" dirty="0" err="1" smtClean="0">
                <a:solidFill>
                  <a:srgbClr val="7030A0"/>
                </a:solidFill>
              </a:rPr>
              <a:t>-червонувато</a:t>
            </a:r>
            <a:r>
              <a:rPr lang="uk-UA" sz="2000" dirty="0" smtClean="0">
                <a:solidFill>
                  <a:srgbClr val="7030A0"/>
                </a:solidFill>
              </a:rPr>
              <a:t> </a:t>
            </a:r>
            <a:r>
              <a:rPr lang="uk-UA" sz="2000" dirty="0" err="1" smtClean="0">
                <a:solidFill>
                  <a:srgbClr val="7030A0"/>
                </a:solidFill>
              </a:rPr>
              <a:t>-жовті</a:t>
            </a:r>
            <a:r>
              <a:rPr lang="uk-UA" sz="2000" dirty="0" smtClean="0">
                <a:solidFill>
                  <a:srgbClr val="7030A0"/>
                </a:solidFill>
              </a:rPr>
              <a:t>, більш тверді і пружні, ніж чисте золото.</a:t>
            </a:r>
            <a:br>
              <a:rPr lang="uk-UA" sz="2000" dirty="0" smtClean="0">
                <a:solidFill>
                  <a:srgbClr val="7030A0"/>
                </a:solidFill>
              </a:rPr>
            </a:br>
            <a:r>
              <a:rPr lang="uk-UA" sz="2000" b="1" dirty="0" smtClean="0">
                <a:solidFill>
                  <a:srgbClr val="7030A0"/>
                </a:solidFill>
              </a:rPr>
              <a:t>Застосування:</a:t>
            </a:r>
            <a:r>
              <a:rPr lang="uk-UA" sz="2000" dirty="0" smtClean="0">
                <a:solidFill>
                  <a:srgbClr val="7030A0"/>
                </a:solidFill>
              </a:rPr>
              <a:t> Позолота металевих виробів, виготовлення монет, ювелірних виробів, зубних протезів, електричних контактів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053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84168" y="332656"/>
            <a:ext cx="2471726" cy="2497261"/>
          </a:xfrm>
        </p:spPr>
      </p:pic>
      <p:pic>
        <p:nvPicPr>
          <p:cNvPr id="6" name="Рисунок 5" descr="front-page-gol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077072"/>
            <a:ext cx="3810000" cy="2530474"/>
          </a:xfrm>
          <a:prstGeom prst="rect">
            <a:avLst/>
          </a:prstGeom>
        </p:spPr>
      </p:pic>
      <p:pic>
        <p:nvPicPr>
          <p:cNvPr id="7" name="Рисунок 6" descr="gold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772816"/>
            <a:ext cx="2428892" cy="2262182"/>
          </a:xfrm>
          <a:prstGeom prst="rect">
            <a:avLst/>
          </a:prstGeom>
        </p:spPr>
      </p:pic>
      <p:pic>
        <p:nvPicPr>
          <p:cNvPr id="8" name="Рисунок 7" descr="загруженно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653136"/>
            <a:ext cx="3643322" cy="1808228"/>
          </a:xfrm>
          <a:prstGeom prst="rect">
            <a:avLst/>
          </a:prstGeom>
        </p:spPr>
      </p:pic>
    </p:spTree>
  </p:cSld>
  <p:clrMapOvr>
    <a:masterClrMapping/>
  </p:clrMapOvr>
  <p:transition advClick="0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440160"/>
          </a:xfrm>
        </p:spPr>
        <p:txBody>
          <a:bodyPr/>
          <a:lstStyle/>
          <a:p>
            <a:pPr algn="ctr"/>
            <a:r>
              <a:rPr lang="uk-UA" dirty="0" smtClean="0"/>
              <a:t>Платинові сплави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928802"/>
            <a:ext cx="4172272" cy="35884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000" b="1" dirty="0" smtClean="0">
                <a:solidFill>
                  <a:srgbClr val="6600CC"/>
                </a:solidFill>
              </a:rPr>
              <a:t>Властивості</a:t>
            </a:r>
            <a:r>
              <a:rPr lang="uk-UA" sz="2000" dirty="0" smtClean="0">
                <a:solidFill>
                  <a:srgbClr val="6600CC"/>
                </a:solidFill>
              </a:rPr>
              <a:t>: Висока температура плавлення, корозійна стійкість, механічна міцність, каталітичні властивості.</a:t>
            </a:r>
            <a:br>
              <a:rPr lang="uk-UA" sz="2000" dirty="0" smtClean="0">
                <a:solidFill>
                  <a:srgbClr val="6600CC"/>
                </a:solidFill>
              </a:rPr>
            </a:br>
            <a:r>
              <a:rPr lang="uk-UA" sz="2000" b="1" dirty="0" smtClean="0">
                <a:solidFill>
                  <a:srgbClr val="6600CC"/>
                </a:solidFill>
              </a:rPr>
              <a:t>Застосування:</a:t>
            </a:r>
            <a:r>
              <a:rPr lang="uk-UA" sz="2000" dirty="0" smtClean="0">
                <a:solidFill>
                  <a:srgbClr val="6600CC"/>
                </a:solidFill>
              </a:rPr>
              <a:t> виготовлення термопар електричних контактів, потенціометрів, постійних магнітів, високотемпературних припоїв, каталізатори, лабораторний посуд.</a:t>
            </a:r>
            <a:endParaRPr lang="ru-RU" sz="2000" dirty="0">
              <a:solidFill>
                <a:srgbClr val="6600CC"/>
              </a:solidFill>
            </a:endParaRPr>
          </a:p>
        </p:txBody>
      </p:sp>
      <p:pic>
        <p:nvPicPr>
          <p:cNvPr id="12" name="Содержимое 11" descr="platinum_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412776"/>
            <a:ext cx="2900354" cy="2588209"/>
          </a:xfrm>
        </p:spPr>
      </p:pic>
      <p:pic>
        <p:nvPicPr>
          <p:cNvPr id="13" name="Рисунок 12" descr="platinum-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293096"/>
            <a:ext cx="3571900" cy="2214578"/>
          </a:xfrm>
          <a:prstGeom prst="rect">
            <a:avLst/>
          </a:prstGeom>
        </p:spPr>
      </p:pic>
    </p:spTree>
  </p:cSld>
  <p:clrMapOvr>
    <a:masterClrMapping/>
  </p:clrMapOvr>
  <p:transition advClick="0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484784"/>
          </a:xfrm>
        </p:spPr>
        <p:txBody>
          <a:bodyPr/>
          <a:lstStyle/>
          <a:p>
            <a:pPr algn="ctr"/>
            <a:r>
              <a:rPr lang="uk-UA" dirty="0" smtClean="0"/>
              <a:t>Свинцеві сплави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4139952" cy="54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000" b="1" dirty="0" smtClean="0">
                <a:solidFill>
                  <a:srgbClr val="7030A0"/>
                </a:solidFill>
              </a:rPr>
              <a:t>Властивості</a:t>
            </a:r>
            <a:r>
              <a:rPr lang="uk-UA" sz="2000" dirty="0" smtClean="0">
                <a:solidFill>
                  <a:srgbClr val="7030A0"/>
                </a:solidFill>
              </a:rPr>
              <a:t>: Міцність, твердість, антифрикційні властивості, низька температура плавлення свинцю, корозійна стійкість, хороша адгезія з багатьма металами і сплавами.</a:t>
            </a:r>
            <a:br>
              <a:rPr lang="uk-UA" sz="2000" dirty="0" smtClean="0">
                <a:solidFill>
                  <a:srgbClr val="7030A0"/>
                </a:solidFill>
              </a:rPr>
            </a:br>
            <a:r>
              <a:rPr lang="uk-UA" sz="2000" b="1" dirty="0" smtClean="0">
                <a:solidFill>
                  <a:srgbClr val="7030A0"/>
                </a:solidFill>
              </a:rPr>
              <a:t>Застосування:</a:t>
            </a:r>
            <a:r>
              <a:rPr lang="uk-UA" sz="2000" dirty="0" smtClean="0">
                <a:solidFill>
                  <a:srgbClr val="7030A0"/>
                </a:solidFill>
              </a:rPr>
              <a:t> Виготовлення або облицювання кислототривкої апаратури і трубопроводів, виготовлення оболонок низьковольтних і силових кабелів, припої і полуди, підшипники, друкарські сплави, вантажі, баласти,  сердечників куль, виготовлення решіток для свинцевих акумуляторів.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8" name="Содержимое 7" descr="Solyakova_ris1 (1)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57950" y="1857365"/>
            <a:ext cx="2595554" cy="2357454"/>
          </a:xfrm>
        </p:spPr>
      </p:pic>
      <p:pic>
        <p:nvPicPr>
          <p:cNvPr id="9" name="Рисунок 8" descr="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291014"/>
            <a:ext cx="2338382" cy="2566986"/>
          </a:xfrm>
          <a:prstGeom prst="rect">
            <a:avLst/>
          </a:prstGeom>
        </p:spPr>
      </p:pic>
      <p:pic>
        <p:nvPicPr>
          <p:cNvPr id="10" name="Рисунок 9" descr="img149632_1-22_Svintsovyiy_bles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1124744"/>
            <a:ext cx="2246306" cy="2595564"/>
          </a:xfrm>
          <a:prstGeom prst="rect">
            <a:avLst/>
          </a:prstGeom>
        </p:spPr>
      </p:pic>
      <p:pic>
        <p:nvPicPr>
          <p:cNvPr id="11" name="Рисунок 10" descr="1310621415_228002307_1----1-2-3-8-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4149080"/>
            <a:ext cx="2405058" cy="2162174"/>
          </a:xfrm>
          <a:prstGeom prst="rect">
            <a:avLst/>
          </a:prstGeom>
        </p:spPr>
      </p:pic>
    </p:spTree>
  </p:cSld>
  <p:clrMapOvr>
    <a:masterClrMapping/>
  </p:clrMapOvr>
  <p:transition advClick="0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8229600" cy="1399032"/>
          </a:xfrm>
        </p:spPr>
        <p:txBody>
          <a:bodyPr/>
          <a:lstStyle/>
          <a:p>
            <a:pPr algn="ctr"/>
            <a:r>
              <a:rPr lang="ru-RU" b="1" dirty="0" err="1" smtClean="0"/>
              <a:t>Титанові</a:t>
            </a:r>
            <a:r>
              <a:rPr lang="ru-RU" b="1" dirty="0" smtClean="0"/>
              <a:t> </a:t>
            </a:r>
            <a:r>
              <a:rPr lang="ru-RU" b="1" dirty="0" err="1" smtClean="0"/>
              <a:t>сплави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23711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err="1" smtClean="0">
                <a:solidFill>
                  <a:srgbClr val="002060"/>
                </a:solidFill>
              </a:rPr>
              <a:t>Властивості</a:t>
            </a:r>
            <a:r>
              <a:rPr lang="ru-RU" sz="1800" b="1" dirty="0" smtClean="0">
                <a:solidFill>
                  <a:srgbClr val="002060"/>
                </a:solidFill>
              </a:rPr>
              <a:t>: </a:t>
            </a:r>
            <a:r>
              <a:rPr lang="ru-RU" sz="1700" dirty="0" err="1" smtClean="0">
                <a:solidFill>
                  <a:srgbClr val="002060"/>
                </a:solidFill>
              </a:rPr>
              <a:t>Легкість</a:t>
            </a:r>
            <a:r>
              <a:rPr lang="ru-RU" sz="1700" dirty="0" smtClean="0">
                <a:solidFill>
                  <a:srgbClr val="002060"/>
                </a:solidFill>
              </a:rPr>
              <a:t>, </a:t>
            </a:r>
            <a:r>
              <a:rPr lang="ru-RU" sz="1700" dirty="0" err="1" smtClean="0">
                <a:solidFill>
                  <a:srgbClr val="002060"/>
                </a:solidFill>
              </a:rPr>
              <a:t>висока</a:t>
            </a:r>
            <a:r>
              <a:rPr lang="ru-RU" sz="1700" dirty="0" smtClean="0">
                <a:solidFill>
                  <a:srgbClr val="002060"/>
                </a:solidFill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</a:rPr>
              <a:t>міцність</a:t>
            </a:r>
            <a:r>
              <a:rPr lang="ru-RU" sz="1700" dirty="0" smtClean="0">
                <a:solidFill>
                  <a:srgbClr val="002060"/>
                </a:solidFill>
              </a:rPr>
              <a:t> в широкому </a:t>
            </a:r>
            <a:r>
              <a:rPr lang="ru-RU" sz="1700" dirty="0" err="1" smtClean="0">
                <a:solidFill>
                  <a:srgbClr val="002060"/>
                </a:solidFill>
              </a:rPr>
              <a:t>інтервалі</a:t>
            </a:r>
            <a:r>
              <a:rPr lang="ru-RU" sz="1700" dirty="0" smtClean="0">
                <a:solidFill>
                  <a:srgbClr val="002060"/>
                </a:solidFill>
              </a:rPr>
              <a:t> температур </a:t>
            </a:r>
            <a:r>
              <a:rPr lang="ru-RU" sz="1700" dirty="0" err="1" smtClean="0">
                <a:solidFill>
                  <a:srgbClr val="002060"/>
                </a:solidFill>
              </a:rPr>
              <a:t>від</a:t>
            </a:r>
            <a:r>
              <a:rPr lang="ru-RU" sz="1700" dirty="0" smtClean="0">
                <a:solidFill>
                  <a:srgbClr val="002060"/>
                </a:solidFill>
              </a:rPr>
              <a:t> -250 ° С до 300-600 ° С, </a:t>
            </a:r>
            <a:r>
              <a:rPr lang="ru-RU" sz="1700" dirty="0" err="1" smtClean="0">
                <a:solidFill>
                  <a:srgbClr val="002060"/>
                </a:solidFill>
              </a:rPr>
              <a:t>корозійна</a:t>
            </a:r>
            <a:r>
              <a:rPr lang="ru-RU" sz="1700" dirty="0" smtClean="0">
                <a:solidFill>
                  <a:srgbClr val="002060"/>
                </a:solidFill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</a:rPr>
              <a:t>стійкість</a:t>
            </a:r>
            <a:r>
              <a:rPr lang="ru-RU" sz="1700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ru-RU" sz="1800" b="1" dirty="0" err="1" smtClean="0">
                <a:solidFill>
                  <a:srgbClr val="002060"/>
                </a:solidFill>
              </a:rPr>
              <a:t>Застосування</a:t>
            </a:r>
            <a:r>
              <a:rPr lang="ru-RU" sz="1800" b="1" dirty="0" smtClean="0">
                <a:solidFill>
                  <a:srgbClr val="002060"/>
                </a:solidFill>
              </a:rPr>
              <a:t>: </a:t>
            </a:r>
            <a:r>
              <a:rPr lang="ru-RU" sz="1600" dirty="0" err="1" smtClean="0">
                <a:solidFill>
                  <a:srgbClr val="002060"/>
                </a:solidFill>
              </a:rPr>
              <a:t>Конструкційні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матеріали</a:t>
            </a:r>
            <a:r>
              <a:rPr lang="ru-RU" sz="1600" dirty="0" smtClean="0">
                <a:solidFill>
                  <a:srgbClr val="002060"/>
                </a:solidFill>
              </a:rPr>
              <a:t> в </a:t>
            </a:r>
            <a:r>
              <a:rPr lang="ru-RU" sz="1600" dirty="0" err="1" smtClean="0">
                <a:solidFill>
                  <a:srgbClr val="002060"/>
                </a:solidFill>
              </a:rPr>
              <a:t>авіації</a:t>
            </a:r>
            <a:r>
              <a:rPr lang="ru-RU" sz="1600" dirty="0" smtClean="0">
                <a:solidFill>
                  <a:srgbClr val="002060"/>
                </a:solidFill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</a:rPr>
              <a:t>ракетобудуванні</a:t>
            </a:r>
            <a:r>
              <a:rPr lang="ru-RU" sz="1600" dirty="0" smtClean="0">
                <a:solidFill>
                  <a:srgbClr val="002060"/>
                </a:solidFill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</a:rPr>
              <a:t>хімічна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апаратура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endParaRPr lang="ru-RU" sz="1600" dirty="0"/>
          </a:p>
        </p:txBody>
      </p:sp>
      <p:pic>
        <p:nvPicPr>
          <p:cNvPr id="15" name="Содержимое 14" descr="s800x6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556792"/>
            <a:ext cx="3328982" cy="2571768"/>
          </a:xfrm>
        </p:spPr>
      </p:pic>
      <p:pic>
        <p:nvPicPr>
          <p:cNvPr id="16" name="Рисунок 15" descr="m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4357694"/>
            <a:ext cx="2328621" cy="2357430"/>
          </a:xfrm>
          <a:prstGeom prst="rect">
            <a:avLst/>
          </a:prstGeom>
        </p:spPr>
      </p:pic>
      <p:pic>
        <p:nvPicPr>
          <p:cNvPr id="17" name="Рисунок 16" descr="titanium_plates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071942"/>
            <a:ext cx="2908302" cy="2536828"/>
          </a:xfrm>
          <a:prstGeom prst="rect">
            <a:avLst/>
          </a:prstGeom>
        </p:spPr>
      </p:pic>
      <p:pic>
        <p:nvPicPr>
          <p:cNvPr id="18" name="Рисунок 17" descr="tit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4286256"/>
            <a:ext cx="2794004" cy="2293938"/>
          </a:xfrm>
          <a:prstGeom prst="rect">
            <a:avLst/>
          </a:prstGeom>
        </p:spPr>
      </p:pic>
    </p:spTree>
  </p:cSld>
  <p:clrMapOvr>
    <a:masterClrMapping/>
  </p:clrMapOvr>
  <p:transition advClick="0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899074"/>
          </a:xfrm>
        </p:spPr>
        <p:txBody>
          <a:bodyPr/>
          <a:lstStyle/>
          <a:p>
            <a:pPr algn="ctr"/>
            <a:r>
              <a:rPr lang="uk-UA" dirty="0" smtClean="0"/>
              <a:t>Цинкові сплави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3016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000" b="1" dirty="0" smtClean="0">
                <a:solidFill>
                  <a:srgbClr val="002060"/>
                </a:solidFill>
              </a:rPr>
              <a:t>Властивості: </a:t>
            </a:r>
            <a:r>
              <a:rPr lang="uk-UA" sz="2000" dirty="0" smtClean="0">
                <a:solidFill>
                  <a:srgbClr val="002060"/>
                </a:solidFill>
              </a:rPr>
              <a:t>Невисока температура плавлення, легкість обробки тиском і різанням, зварювання і пайки, можливість нанесення покриттів електрохімічним та хімічним засобами, задовільна корозійна стійкість.</a:t>
            </a:r>
            <a:br>
              <a:rPr lang="uk-UA" sz="2000" dirty="0" smtClean="0">
                <a:solidFill>
                  <a:srgbClr val="002060"/>
                </a:solidFill>
              </a:rPr>
            </a:br>
            <a:r>
              <a:rPr lang="uk-UA" sz="2000" b="1" dirty="0" smtClean="0">
                <a:solidFill>
                  <a:srgbClr val="002060"/>
                </a:solidFill>
              </a:rPr>
              <a:t>Застосування: </a:t>
            </a:r>
            <a:r>
              <a:rPr lang="uk-UA" sz="2000" dirty="0" smtClean="0">
                <a:solidFill>
                  <a:srgbClr val="002060"/>
                </a:solidFill>
              </a:rPr>
              <a:t>Конструкційні і конструкційно-декоративні деталі в автомобільній промисловості, електромашинобудуванні, оргтехніці, вкладиші підшипників, побутові вироби, сувеніри.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52520_w640_h640_tochechnyj_risunok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143768" y="928670"/>
            <a:ext cx="1809750" cy="2733675"/>
          </a:xfrm>
        </p:spPr>
      </p:pic>
      <p:pic>
        <p:nvPicPr>
          <p:cNvPr id="6" name="Рисунок 5" descr="29382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340768"/>
            <a:ext cx="2714644" cy="2571768"/>
          </a:xfrm>
          <a:prstGeom prst="rect">
            <a:avLst/>
          </a:prstGeom>
        </p:spPr>
      </p:pic>
      <p:pic>
        <p:nvPicPr>
          <p:cNvPr id="7" name="Рисунок 6" descr="1267605678_77739338_3--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4214818"/>
            <a:ext cx="2143140" cy="2457451"/>
          </a:xfrm>
          <a:prstGeom prst="rect">
            <a:avLst/>
          </a:prstGeom>
        </p:spPr>
      </p:pic>
      <p:pic>
        <p:nvPicPr>
          <p:cNvPr id="8" name="Рисунок 7" descr="titanium_plates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3786190"/>
            <a:ext cx="2571768" cy="2786082"/>
          </a:xfrm>
          <a:prstGeom prst="rect">
            <a:avLst/>
          </a:prstGeom>
        </p:spPr>
      </p:pic>
    </p:spTree>
  </p:cSld>
  <p:clrMapOvr>
    <a:masterClrMapping/>
  </p:clrMapOvr>
  <p:transition advClick="0"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898650"/>
          </a:xfrm>
        </p:spPr>
        <p:txBody>
          <a:bodyPr/>
          <a:lstStyle/>
          <a:p>
            <a:pPr algn="ctr"/>
            <a:r>
              <a:rPr lang="ru-RU" b="1" dirty="0" smtClean="0"/>
              <a:t> </a:t>
            </a:r>
            <a:r>
              <a:rPr lang="uk-UA" dirty="0" smtClean="0"/>
              <a:t> Залізовуглецеві сплави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412875"/>
            <a:ext cx="4788024" cy="4373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>
                <a:solidFill>
                  <a:srgbClr val="002060"/>
                </a:solidFill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</a:rPr>
              <a:t>Властивості: </a:t>
            </a:r>
            <a:r>
              <a:rPr lang="uk-UA" sz="2000" dirty="0" smtClean="0">
                <a:solidFill>
                  <a:srgbClr val="002060"/>
                </a:solidFill>
              </a:rPr>
              <a:t>Механічна міцність, твердість, пружність, корозійна стійкість, в'язкість .</a:t>
            </a:r>
            <a:br>
              <a:rPr lang="uk-UA" sz="2000" dirty="0" smtClean="0">
                <a:solidFill>
                  <a:srgbClr val="002060"/>
                </a:solidFill>
              </a:rPr>
            </a:br>
            <a:r>
              <a:rPr lang="uk-UA" sz="2000" b="1" dirty="0" smtClean="0">
                <a:solidFill>
                  <a:srgbClr val="002060"/>
                </a:solidFill>
              </a:rPr>
              <a:t>Застосування:</a:t>
            </a:r>
            <a:r>
              <a:rPr lang="uk-UA" sz="2000" dirty="0" smtClean="0">
                <a:solidFill>
                  <a:srgbClr val="002060"/>
                </a:solidFill>
              </a:rPr>
              <a:t> Конструкційні матеріали для всіх областей техніки, технології, господарства, машини, інструмент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2" name="Рисунок 11" descr="02212273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05064"/>
            <a:ext cx="3357586" cy="2571768"/>
          </a:xfrm>
          <a:prstGeom prst="rect">
            <a:avLst/>
          </a:prstGeom>
        </p:spPr>
      </p:pic>
      <p:pic>
        <p:nvPicPr>
          <p:cNvPr id="13" name="Рисунок 12" descr="2313739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412776"/>
            <a:ext cx="3130554" cy="2500330"/>
          </a:xfrm>
          <a:prstGeom prst="rect">
            <a:avLst/>
          </a:prstGeom>
        </p:spPr>
      </p:pic>
      <p:pic>
        <p:nvPicPr>
          <p:cNvPr id="14" name="Рисунок 13" descr="siryi-chugu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3861048"/>
            <a:ext cx="2636838" cy="2132010"/>
          </a:xfrm>
          <a:prstGeom prst="rect">
            <a:avLst/>
          </a:prstGeom>
        </p:spPr>
      </p:pic>
      <p:pic>
        <p:nvPicPr>
          <p:cNvPr id="15" name="Рисунок 14" descr="02619741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4581128"/>
            <a:ext cx="2254248" cy="2047872"/>
          </a:xfrm>
          <a:prstGeom prst="rect">
            <a:avLst/>
          </a:prstGeom>
        </p:spPr>
      </p:pic>
    </p:spTree>
  </p:cSld>
  <p:clrMapOvr>
    <a:masterClrMapping/>
  </p:clrMapOvr>
  <p:transition advClick="0"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26988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u="sng" dirty="0" smtClean="0">
                <a:solidFill>
                  <a:srgbClr val="002060"/>
                </a:solidFill>
              </a:rPr>
              <a:t>Металевими сплавами </a:t>
            </a:r>
            <a:r>
              <a:rPr lang="uk-UA" b="1" i="1" dirty="0" smtClean="0">
                <a:solidFill>
                  <a:srgbClr val="002060"/>
                </a:solidFill>
              </a:rPr>
              <a:t>називають речовини, що складаються не менше ніж з двох компонентів і одним з них обов'язково повинен бути метал. Сплави металів відіграють велику роль, так як вони мають більш високі механічні і технологічні властивості, ніж їхні компоненти чисті метали.</a:t>
            </a:r>
            <a:endParaRPr lang="uk-UA" b="1" i="1" dirty="0">
              <a:solidFill>
                <a:srgbClr val="002060"/>
              </a:solidFill>
            </a:endParaRPr>
          </a:p>
        </p:txBody>
      </p:sp>
      <p:pic>
        <p:nvPicPr>
          <p:cNvPr id="3" name="Содержимое 6" descr="tit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143116"/>
            <a:ext cx="403860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  <a:sp3d>
            <a:bevelT/>
          </a:sp3d>
        </p:spPr>
      </p:pic>
      <p:pic>
        <p:nvPicPr>
          <p:cNvPr id="4" name="Содержимое 7" descr="29807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276872"/>
            <a:ext cx="4038600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Lef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4752529" cy="7663636"/>
          </a:xfrm>
          <a:prstGeom prst="rect">
            <a:avLst/>
          </a:prstGeom>
          <a:solidFill>
            <a:srgbClr val="CCFFFF">
              <a:alpha val="25098"/>
            </a:srgbClr>
          </a:solidFill>
        </p:spPr>
        <p:txBody>
          <a:bodyPr wrap="square" rtlCol="0">
            <a:spAutoFit/>
          </a:bodyPr>
          <a:lstStyle/>
          <a:p>
            <a:r>
              <a:rPr lang="uk-UA" sz="24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Чавун</a:t>
            </a:r>
            <a:r>
              <a:rPr lang="uk-UA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200" b="1" dirty="0" smtClean="0">
                <a:solidFill>
                  <a:srgbClr val="00B0F0"/>
                </a:solidFill>
                <a:latin typeface="+mj-lt"/>
              </a:rPr>
              <a:t>- сплав заліза з вуглецем з вмістом більше 1,7%. Вуглець в чавуні може міститися у вигляді цементиту і графіту. В залежності від форми графіту та кількості цементиту, виділяють: білий, сірий, ковкий і високоміцні чавуни</a:t>
            </a:r>
            <a:r>
              <a:rPr lang="ru-RU" sz="2200" b="1" dirty="0" smtClean="0">
                <a:solidFill>
                  <a:srgbClr val="00B0F0"/>
                </a:solidFill>
                <a:latin typeface="+mj-lt"/>
              </a:rPr>
              <a:t>.</a:t>
            </a:r>
          </a:p>
          <a:p>
            <a:r>
              <a:rPr lang="ru-RU" sz="2400" b="1" u="sng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Властивості</a:t>
            </a:r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ru-RU" sz="2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200" b="1" dirty="0" err="1" smtClean="0">
                <a:solidFill>
                  <a:srgbClr val="00B0F0"/>
                </a:solidFill>
                <a:latin typeface="+mj-lt"/>
                <a:cs typeface="Arial" pitchFamily="34" charset="0"/>
              </a:rPr>
              <a:t>чавун</a:t>
            </a:r>
            <a:r>
              <a:rPr lang="ru-RU" sz="2200" b="1" dirty="0" smtClean="0">
                <a:solidFill>
                  <a:srgbClr val="00B0F0"/>
                </a:solidFill>
                <a:latin typeface="+mj-lt"/>
                <a:cs typeface="Arial" pitchFamily="34" charset="0"/>
              </a:rPr>
              <a:t> – </a:t>
            </a:r>
            <a:r>
              <a:rPr lang="ru-RU" sz="2200" b="1" dirty="0" err="1" smtClean="0">
                <a:solidFill>
                  <a:srgbClr val="00B0F0"/>
                </a:solidFill>
                <a:latin typeface="+mj-lt"/>
                <a:cs typeface="Arial" pitchFamily="34" charset="0"/>
              </a:rPr>
              <a:t>це</a:t>
            </a:r>
            <a:r>
              <a:rPr lang="ru-RU" sz="2200" b="1" dirty="0" smtClean="0">
                <a:solidFill>
                  <a:srgbClr val="00B0F0"/>
                </a:solidFill>
                <a:latin typeface="+mj-lt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rgbClr val="00B0F0"/>
                </a:solidFill>
                <a:latin typeface="+mj-lt"/>
              </a:rPr>
              <a:t>сіра</a:t>
            </a:r>
            <a:r>
              <a:rPr lang="ru-RU" sz="2200" b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ru-RU" sz="2200" b="1" dirty="0" err="1" smtClean="0">
                <a:solidFill>
                  <a:srgbClr val="00B0F0"/>
                </a:solidFill>
                <a:latin typeface="+mj-lt"/>
              </a:rPr>
              <a:t>речовина</a:t>
            </a:r>
            <a:r>
              <a:rPr lang="ru-RU" sz="2200" b="1" dirty="0" smtClean="0">
                <a:solidFill>
                  <a:srgbClr val="00B0F0"/>
                </a:solidFill>
                <a:latin typeface="+mj-lt"/>
              </a:rPr>
              <a:t>, тверда, </a:t>
            </a:r>
            <a:r>
              <a:rPr lang="ru-RU" sz="2200" b="1" dirty="0" err="1" smtClean="0">
                <a:solidFill>
                  <a:srgbClr val="00B0F0"/>
                </a:solidFill>
                <a:latin typeface="+mj-lt"/>
              </a:rPr>
              <a:t>але</a:t>
            </a:r>
            <a:r>
              <a:rPr lang="ru-RU" sz="2200" b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ru-RU" sz="2200" b="1" dirty="0" err="1" smtClean="0">
                <a:solidFill>
                  <a:srgbClr val="00B0F0"/>
                </a:solidFill>
                <a:latin typeface="+mj-lt"/>
              </a:rPr>
              <a:t>важка</a:t>
            </a:r>
            <a:r>
              <a:rPr lang="ru-RU" sz="2200" b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ru-RU" sz="2200" b="1" dirty="0" err="1" smtClean="0">
                <a:solidFill>
                  <a:srgbClr val="00B0F0"/>
                </a:solidFill>
                <a:latin typeface="+mj-lt"/>
              </a:rPr>
              <a:t>і</a:t>
            </a:r>
            <a:r>
              <a:rPr lang="ru-RU" sz="2200" b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ru-RU" sz="2200" b="1" dirty="0" err="1" smtClean="0">
                <a:solidFill>
                  <a:srgbClr val="00B0F0"/>
                </a:solidFill>
                <a:latin typeface="+mj-lt"/>
              </a:rPr>
              <a:t>крихка</a:t>
            </a:r>
            <a:r>
              <a:rPr lang="ru-RU" sz="2200" b="1" dirty="0" smtClean="0">
                <a:solidFill>
                  <a:srgbClr val="00B0F0"/>
                </a:solidFill>
                <a:latin typeface="+mj-lt"/>
              </a:rPr>
              <a:t>, добре </a:t>
            </a:r>
            <a:r>
              <a:rPr lang="ru-RU" sz="2200" b="1" dirty="0" err="1" smtClean="0">
                <a:solidFill>
                  <a:srgbClr val="00B0F0"/>
                </a:solidFill>
                <a:latin typeface="+mj-lt"/>
              </a:rPr>
              <a:t>тримає</a:t>
            </a:r>
            <a:r>
              <a:rPr lang="ru-RU" sz="2200" b="1" dirty="0" smtClean="0">
                <a:solidFill>
                  <a:srgbClr val="00B0F0"/>
                </a:solidFill>
                <a:latin typeface="+mj-lt"/>
              </a:rPr>
              <a:t> тепло.</a:t>
            </a:r>
            <a:r>
              <a:rPr lang="ru-RU" sz="2400" b="1" dirty="0" smtClean="0">
                <a:solidFill>
                  <a:srgbClr val="00B0F0"/>
                </a:solidFill>
                <a:latin typeface="+mj-lt"/>
              </a:rPr>
              <a:t> </a:t>
            </a:r>
          </a:p>
          <a:p>
            <a:r>
              <a:rPr lang="ru-RU" sz="2400" b="1" u="sng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Застосування</a:t>
            </a:r>
            <a:r>
              <a:rPr lang="ru-RU" sz="24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ru-RU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2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більша</a:t>
            </a:r>
            <a:r>
              <a:rPr lang="ru-RU" sz="2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частина</a:t>
            </a:r>
            <a:r>
              <a:rPr lang="ru-RU" sz="2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чавуну</a:t>
            </a:r>
            <a:r>
              <a:rPr lang="ru-RU" sz="2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слугує</a:t>
            </a:r>
            <a:r>
              <a:rPr lang="ru-RU" sz="2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сировиною</a:t>
            </a:r>
            <a:r>
              <a:rPr lang="ru-RU" sz="2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для </a:t>
            </a:r>
            <a:r>
              <a:rPr lang="ru-RU" sz="22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виплавлення</a:t>
            </a:r>
            <a:r>
              <a:rPr lang="ru-RU" sz="2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сталі</a:t>
            </a:r>
            <a:r>
              <a:rPr lang="ru-RU" sz="2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, а </a:t>
            </a:r>
            <a:r>
              <a:rPr lang="ru-RU" sz="22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2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решти</a:t>
            </a:r>
            <a:r>
              <a:rPr lang="ru-RU" sz="2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відливають</a:t>
            </a:r>
            <a:r>
              <a:rPr lang="ru-RU" sz="2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металеві</a:t>
            </a:r>
            <a:r>
              <a:rPr lang="ru-RU" sz="2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вироби</a:t>
            </a:r>
            <a:r>
              <a:rPr lang="ru-RU" sz="2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різного</a:t>
            </a:r>
            <a:r>
              <a:rPr lang="ru-RU" sz="2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призначення</a:t>
            </a:r>
            <a:r>
              <a:rPr lang="ru-RU" sz="2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найширше</a:t>
            </a:r>
            <a:r>
              <a:rPr lang="ru-RU" sz="2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його</a:t>
            </a:r>
            <a:r>
              <a:rPr lang="ru-RU" sz="2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застосовують</a:t>
            </a:r>
            <a:r>
              <a:rPr lang="ru-RU" sz="2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ru-RU" sz="22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машинобудуванні</a:t>
            </a:r>
            <a:r>
              <a:rPr lang="ru-RU" sz="2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для </a:t>
            </a:r>
            <a:r>
              <a:rPr lang="ru-RU" sz="22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виготовлення</a:t>
            </a:r>
            <a:r>
              <a:rPr lang="ru-RU" sz="2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різноманітних</a:t>
            </a:r>
            <a:r>
              <a:rPr lang="ru-RU" sz="2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деталей.</a:t>
            </a:r>
          </a:p>
          <a:p>
            <a:endParaRPr lang="uk-UA" sz="2200" b="1" dirty="0" smtClean="0">
              <a:solidFill>
                <a:srgbClr val="00B0F0"/>
              </a:solidFill>
              <a:latin typeface="+mj-lt"/>
            </a:endParaRPr>
          </a:p>
          <a:p>
            <a:endParaRPr lang="uk-UA" sz="2200" b="1" dirty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3" name="Содержимое 9" descr="d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196752"/>
            <a:ext cx="3839566" cy="4515788"/>
          </a:xfrm>
          <a:prstGeom prst="roundRect">
            <a:avLst>
              <a:gd name="adj" fmla="val 684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4752528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i="1" u="sng" dirty="0" smtClean="0">
                <a:latin typeface="+mj-lt"/>
              </a:rPr>
              <a:t>За складом розрізняють чавуни:</a:t>
            </a:r>
          </a:p>
          <a:p>
            <a:r>
              <a:rPr lang="uk-UA" sz="2200" b="1" i="1" u="sng" dirty="0" smtClean="0">
                <a:latin typeface="+mj-lt"/>
              </a:rPr>
              <a:t>Білі </a:t>
            </a:r>
            <a:r>
              <a:rPr lang="uk-UA" sz="2000" b="1" dirty="0" smtClean="0">
                <a:latin typeface="+mj-lt"/>
              </a:rPr>
              <a:t>– містять увесь вуглець у формі цементиту </a:t>
            </a:r>
            <a:r>
              <a:rPr lang="en-US" sz="2000" b="1" dirty="0" smtClean="0">
                <a:latin typeface="+mj-lt"/>
              </a:rPr>
              <a:t>Fe</a:t>
            </a:r>
            <a:r>
              <a:rPr lang="en-US" sz="2000" b="1" baseline="-25000" dirty="0" smtClean="0">
                <a:latin typeface="+mj-lt"/>
              </a:rPr>
              <a:t>3</a:t>
            </a:r>
            <a:r>
              <a:rPr lang="en-US" sz="2000" b="1" dirty="0" smtClean="0">
                <a:latin typeface="+mj-lt"/>
              </a:rPr>
              <a:t>C – </a:t>
            </a:r>
            <a:r>
              <a:rPr lang="uk-UA" sz="2000" b="1" dirty="0" smtClean="0">
                <a:latin typeface="+mj-lt"/>
              </a:rPr>
              <a:t>твердий крихкий матеріал, використовують для добування сталі.</a:t>
            </a:r>
          </a:p>
          <a:p>
            <a:r>
              <a:rPr lang="uk-UA" sz="2200" b="1" i="1" u="sng" dirty="0" smtClean="0">
                <a:latin typeface="+mj-lt"/>
              </a:rPr>
              <a:t>Сірі </a:t>
            </a:r>
            <a:r>
              <a:rPr lang="uk-UA" sz="2000" b="1" dirty="0" smtClean="0">
                <a:latin typeface="+mj-lt"/>
              </a:rPr>
              <a:t>– увесь вуглець (до 3,8%) перебуває у формі графіту, використовують для виготовлення прокатних виробів.</a:t>
            </a:r>
          </a:p>
          <a:p>
            <a:r>
              <a:rPr lang="uk-UA" sz="2000" b="1" dirty="0" smtClean="0">
                <a:latin typeface="+mj-lt"/>
              </a:rPr>
              <a:t>За механічними властивостями розрізняють чавуни:</a:t>
            </a:r>
          </a:p>
          <a:p>
            <a:r>
              <a:rPr lang="uk-UA" sz="2200" b="1" i="1" u="sng" dirty="0" smtClean="0">
                <a:latin typeface="+mj-lt"/>
              </a:rPr>
              <a:t>Високоміцні </a:t>
            </a:r>
            <a:r>
              <a:rPr lang="uk-UA" sz="2000" b="1" i="1" dirty="0" smtClean="0">
                <a:latin typeface="+mj-lt"/>
              </a:rPr>
              <a:t>– </a:t>
            </a:r>
            <a:r>
              <a:rPr lang="uk-UA" sz="2000" b="1" dirty="0" smtClean="0">
                <a:latin typeface="+mj-lt"/>
              </a:rPr>
              <a:t>одержують додаванням до сірого чавуну магнію (до 0,08%), використовують для виготовлення зносостійких елементів (</a:t>
            </a:r>
            <a:r>
              <a:rPr lang="uk-UA" sz="2000" b="1" dirty="0" err="1" smtClean="0">
                <a:latin typeface="+mj-lt"/>
              </a:rPr>
              <a:t>колінвали</a:t>
            </a:r>
            <a:r>
              <a:rPr lang="uk-UA" sz="2000" b="1" dirty="0" smtClean="0">
                <a:latin typeface="+mj-lt"/>
              </a:rPr>
              <a:t>, вентилі, насоси).</a:t>
            </a:r>
          </a:p>
          <a:p>
            <a:r>
              <a:rPr lang="uk-UA" sz="2200" b="1" i="1" u="sng" dirty="0" smtClean="0">
                <a:latin typeface="+mj-lt"/>
              </a:rPr>
              <a:t>Ковкі</a:t>
            </a:r>
            <a:r>
              <a:rPr lang="uk-UA" sz="2000" b="1" i="1" dirty="0" smtClean="0">
                <a:latin typeface="+mj-lt"/>
              </a:rPr>
              <a:t> –</a:t>
            </a:r>
            <a:r>
              <a:rPr lang="uk-UA" sz="2000" b="1" dirty="0" smtClean="0">
                <a:latin typeface="+mj-lt"/>
              </a:rPr>
              <a:t> одержують із білого чавуну, використовують для виробництва ударостійких елементів (задні мости автомобілів, сільськогосподарського обладнання).</a:t>
            </a:r>
          </a:p>
        </p:txBody>
      </p:sp>
      <p:pic>
        <p:nvPicPr>
          <p:cNvPr id="3" name="Содержимое 10" descr="08110313271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340768"/>
            <a:ext cx="3881318" cy="4286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7776864" cy="5309146"/>
          </a:xfrm>
          <a:prstGeom prst="rect">
            <a:avLst/>
          </a:prstGeom>
          <a:solidFill>
            <a:srgbClr val="66FFFF">
              <a:alpha val="50196"/>
            </a:srgbClr>
          </a:solidFill>
          <a:ln cmpd="tri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>
                <a:solidFill>
                  <a:srgbClr val="002060"/>
                </a:solidFill>
              </a:rPr>
              <a:t>Добування чавуну базується на відновленні заліза із оксидів </a:t>
            </a:r>
            <a:r>
              <a:rPr lang="uk-UA" sz="2000" dirty="0" err="1" smtClean="0">
                <a:solidFill>
                  <a:srgbClr val="002060"/>
                </a:solidFill>
              </a:rPr>
              <a:t>Феруму</a:t>
            </a:r>
            <a:r>
              <a:rPr lang="uk-UA" sz="2000" dirty="0" smtClean="0">
                <a:solidFill>
                  <a:srgbClr val="002060"/>
                </a:solidFill>
              </a:rPr>
              <a:t> та переводі пустої породи в шлак. Головною технологією виробництва чавуну є виплавка в доменних печах.</a:t>
            </a:r>
          </a:p>
          <a:p>
            <a:pPr algn="just"/>
            <a:r>
              <a:rPr lang="uk-UA" sz="2000" dirty="0" smtClean="0">
                <a:solidFill>
                  <a:srgbClr val="002060"/>
                </a:solidFill>
              </a:rPr>
              <a:t>Чавун виплавляють у величезних доменних печах висотою до 30 м, а діаметром — до 12 м. Внутрішня частина домни викладена вогнетривкою цеглою, а зовнішня облицьована стальними листами. Сировиною для виробництва чавуну в доменних печах є залізні руди, паливо та флюси. Таку суміш сировинних матеріалів називають </a:t>
            </a:r>
            <a:r>
              <a:rPr lang="uk-UA" sz="2000" i="1" dirty="0" smtClean="0">
                <a:solidFill>
                  <a:srgbClr val="002060"/>
                </a:solidFill>
              </a:rPr>
              <a:t>шихтою</a:t>
            </a:r>
            <a:r>
              <a:rPr lang="uk-UA" sz="2000" dirty="0" smtClean="0">
                <a:solidFill>
                  <a:srgbClr val="002060"/>
                </a:solidFill>
              </a:rPr>
              <a:t>. Найважливіші залізні руди: магнетит </a:t>
            </a:r>
            <a:r>
              <a:rPr lang="en-US" sz="2000" dirty="0" smtClean="0">
                <a:solidFill>
                  <a:srgbClr val="002060"/>
                </a:solidFill>
              </a:rPr>
              <a:t>F</a:t>
            </a:r>
            <a:r>
              <a:rPr lang="uk-UA" sz="2000" dirty="0" smtClean="0">
                <a:solidFill>
                  <a:srgbClr val="002060"/>
                </a:solidFill>
              </a:rPr>
              <a:t>е</a:t>
            </a:r>
            <a:r>
              <a:rPr lang="uk-UA" sz="2000" baseline="-25000" dirty="0" smtClean="0">
                <a:solidFill>
                  <a:srgbClr val="002060"/>
                </a:solidFill>
              </a:rPr>
              <a:t>3</a:t>
            </a:r>
            <a:r>
              <a:rPr lang="uk-UA" sz="2000" dirty="0" smtClean="0">
                <a:solidFill>
                  <a:srgbClr val="002060"/>
                </a:solidFill>
              </a:rPr>
              <a:t>О</a:t>
            </a:r>
            <a:r>
              <a:rPr lang="uk-UA" sz="2000" baseline="-25000" dirty="0" smtClean="0">
                <a:solidFill>
                  <a:srgbClr val="002060"/>
                </a:solidFill>
              </a:rPr>
              <a:t>4</a:t>
            </a:r>
            <a:r>
              <a:rPr lang="uk-UA" sz="2000" dirty="0" smtClean="0">
                <a:solidFill>
                  <a:srgbClr val="002060"/>
                </a:solidFill>
              </a:rPr>
              <a:t>, гематит </a:t>
            </a:r>
            <a:r>
              <a:rPr lang="en-US" sz="2000" dirty="0" smtClean="0">
                <a:solidFill>
                  <a:srgbClr val="002060"/>
                </a:solidFill>
              </a:rPr>
              <a:t>Fe</a:t>
            </a:r>
            <a:r>
              <a:rPr lang="en-US" sz="2000" baseline="-25000" dirty="0" smtClean="0">
                <a:solidFill>
                  <a:srgbClr val="002060"/>
                </a:solidFill>
              </a:rPr>
              <a:t>2</a:t>
            </a:r>
            <a:r>
              <a:rPr lang="uk-UA" sz="2000" dirty="0" smtClean="0">
                <a:solidFill>
                  <a:srgbClr val="002060"/>
                </a:solidFill>
              </a:rPr>
              <a:t>О</a:t>
            </a:r>
            <a:r>
              <a:rPr lang="uk-UA" sz="2000" baseline="-25000" dirty="0" smtClean="0">
                <a:solidFill>
                  <a:srgbClr val="002060"/>
                </a:solidFill>
              </a:rPr>
              <a:t>3</a:t>
            </a:r>
            <a:r>
              <a:rPr lang="uk-UA" sz="2000" dirty="0" smtClean="0">
                <a:solidFill>
                  <a:srgbClr val="002060"/>
                </a:solidFill>
              </a:rPr>
              <a:t>, пірит </a:t>
            </a:r>
            <a:r>
              <a:rPr lang="en-US" sz="2000" dirty="0" smtClean="0">
                <a:solidFill>
                  <a:srgbClr val="002060"/>
                </a:solidFill>
              </a:rPr>
              <a:t>F</a:t>
            </a:r>
            <a:r>
              <a:rPr lang="uk-UA" sz="2000" dirty="0" smtClean="0">
                <a:solidFill>
                  <a:srgbClr val="002060"/>
                </a:solidFill>
              </a:rPr>
              <a:t>е</a:t>
            </a:r>
            <a:r>
              <a:rPr lang="en-US" sz="2000" dirty="0" smtClean="0">
                <a:solidFill>
                  <a:srgbClr val="002060"/>
                </a:solidFill>
              </a:rPr>
              <a:t>S</a:t>
            </a:r>
            <a:r>
              <a:rPr lang="en-US" sz="2000" baseline="-25000" dirty="0" smtClean="0">
                <a:solidFill>
                  <a:srgbClr val="002060"/>
                </a:solidFill>
              </a:rPr>
              <a:t>2 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  <a:r>
              <a:rPr lang="uk-UA" sz="2000" dirty="0" smtClean="0">
                <a:solidFill>
                  <a:srgbClr val="002060"/>
                </a:solidFill>
              </a:rPr>
              <a:t>сидерит </a:t>
            </a:r>
            <a:r>
              <a:rPr lang="en-US" sz="2000" dirty="0" smtClean="0">
                <a:solidFill>
                  <a:srgbClr val="002060"/>
                </a:solidFill>
              </a:rPr>
              <a:t>F</a:t>
            </a:r>
            <a:r>
              <a:rPr lang="uk-UA" sz="2000" dirty="0" smtClean="0">
                <a:solidFill>
                  <a:srgbClr val="002060"/>
                </a:solidFill>
              </a:rPr>
              <a:t>еСО</a:t>
            </a:r>
            <a:r>
              <a:rPr lang="uk-UA" sz="2000" baseline="-25000" dirty="0" smtClean="0">
                <a:solidFill>
                  <a:srgbClr val="002060"/>
                </a:solidFill>
              </a:rPr>
              <a:t>3</a:t>
            </a:r>
            <a:r>
              <a:rPr lang="uk-UA" sz="2000" dirty="0" smtClean="0">
                <a:solidFill>
                  <a:srgbClr val="002060"/>
                </a:solidFill>
              </a:rPr>
              <a:t>. У якості палива використовують кокс, який є продуктом переробки кам’яного вугілля. Іноді замість коксу використовують природний газ або мазут. За допомогою флюсів тугоплавкі домішки та пусту породу перетворюють на легкоплавкі сполуки, шлак. У якості флюсів використовують вапняк С</a:t>
            </a:r>
            <a:r>
              <a:rPr lang="en-US" sz="2000" dirty="0" smtClean="0">
                <a:solidFill>
                  <a:srgbClr val="002060"/>
                </a:solidFill>
              </a:rPr>
              <a:t>aCO</a:t>
            </a:r>
            <a:r>
              <a:rPr lang="en-US" sz="2000" baseline="-25000" dirty="0" smtClean="0">
                <a:solidFill>
                  <a:srgbClr val="002060"/>
                </a:solidFill>
              </a:rPr>
              <a:t>3</a:t>
            </a:r>
            <a:r>
              <a:rPr lang="en-US" sz="2000" dirty="0" smtClean="0">
                <a:solidFill>
                  <a:srgbClr val="002060"/>
                </a:solidFill>
              </a:rPr>
              <a:t> </a:t>
            </a:r>
            <a:r>
              <a:rPr lang="uk-UA" sz="2000" dirty="0" smtClean="0">
                <a:solidFill>
                  <a:srgbClr val="002060"/>
                </a:solidFill>
              </a:rPr>
              <a:t>і доломіт </a:t>
            </a:r>
            <a:r>
              <a:rPr lang="en-US" sz="2000" dirty="0" smtClean="0">
                <a:solidFill>
                  <a:srgbClr val="002060"/>
                </a:solidFill>
              </a:rPr>
              <a:t>MgCO</a:t>
            </a:r>
            <a:r>
              <a:rPr lang="en-US" sz="2000" baseline="-25000" dirty="0" smtClean="0">
                <a:solidFill>
                  <a:srgbClr val="002060"/>
                </a:solidFill>
              </a:rPr>
              <a:t>3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uk-UA" sz="19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136904" cy="5832648"/>
          </a:xfrm>
          <a:prstGeom prst="rect">
            <a:avLst/>
          </a:prstGeom>
          <a:solidFill>
            <a:srgbClr val="CCFFFF">
              <a:alpha val="50196"/>
            </a:srgbClr>
          </a:solidFill>
          <a:ln w="76200" cmpd="tri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+mj-lt"/>
              </a:rPr>
              <a:t>Доменна піч працює безупинно. Висока температура в печі підтримується завдяки екзотермічним реакціям. Періодично у піч додають нові порції шихти. В одній доменній печі за добу можна зварити понад 2000 т чавуну. Робота печі триває протягом кількох років, аж до капітального ремонту.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+mj-lt"/>
              </a:rPr>
              <a:t>По застосуванню чавун ділиться на три групи: ливарний, спеціальний, передільний. Із ливарного чавуну виливають найрізноманітніші вироби: деталі складної конфігурації, скульптури, предмети декору. Додавання магнію та інших металів значно поліпшує механічні властивості чавуну, зменшує його крихкість. Із передільного чавуну виплавляють сталь.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+mj-lt"/>
              </a:rPr>
              <a:t>Доменний шлак використовують для виготовлення шлакобетону, гравію, щебеню тощо.</a:t>
            </a:r>
            <a:endParaRPr lang="uk-UA" sz="24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60648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/>
              <a:t>Ста́ль</a:t>
            </a:r>
            <a:r>
              <a:rPr lang="vi-VN" dirty="0" smtClean="0"/>
              <a:t> чи </a:t>
            </a:r>
            <a:r>
              <a:rPr lang="vi-VN" b="1" dirty="0" smtClean="0"/>
              <a:t>кри́ця</a:t>
            </a:r>
            <a:r>
              <a:rPr lang="vi-VN" dirty="0" smtClean="0"/>
              <a:t> </a:t>
            </a:r>
            <a:r>
              <a:rPr lang="en-US" dirty="0" smtClean="0"/>
              <a:t> — </a:t>
            </a:r>
            <a:r>
              <a:rPr lang="vi-VN" dirty="0" smtClean="0"/>
              <a:t>сплав заліза з вуглецем, який містить до </a:t>
            </a:r>
            <a:r>
              <a:rPr lang="uk-UA" dirty="0" smtClean="0"/>
              <a:t>1,7</a:t>
            </a:r>
            <a:r>
              <a:rPr lang="vi-VN" dirty="0" smtClean="0"/>
              <a:t> % вуглецю і доміш</a:t>
            </a:r>
            <a:r>
              <a:rPr lang="uk-UA" dirty="0" err="1" smtClean="0"/>
              <a:t>ок</a:t>
            </a:r>
            <a:r>
              <a:rPr lang="uk-UA" dirty="0" smtClean="0"/>
              <a:t>.</a:t>
            </a:r>
          </a:p>
          <a:p>
            <a:r>
              <a:rPr lang="ru-RU" dirty="0" smtClean="0"/>
              <a:t>За </a:t>
            </a:r>
            <a:r>
              <a:rPr lang="ru-RU" dirty="0" err="1" smtClean="0"/>
              <a:t>вмістом</a:t>
            </a:r>
            <a:r>
              <a:rPr lang="ru-RU" dirty="0" smtClean="0"/>
              <a:t> </a:t>
            </a:r>
            <a:r>
              <a:rPr lang="ru-RU" dirty="0" err="1" smtClean="0"/>
              <a:t>вуглецю</a:t>
            </a:r>
            <a:r>
              <a:rPr lang="ru-RU" dirty="0" smtClean="0"/>
              <a:t> </a:t>
            </a:r>
            <a:r>
              <a:rPr lang="ru-RU" dirty="0" err="1" smtClean="0"/>
              <a:t>сталі</a:t>
            </a:r>
            <a:r>
              <a:rPr lang="ru-RU" dirty="0" smtClean="0"/>
              <a:t> </a:t>
            </a:r>
            <a:r>
              <a:rPr lang="ru-RU" dirty="0" err="1" smtClean="0"/>
              <a:t>поділяють</a:t>
            </a:r>
            <a:r>
              <a:rPr lang="ru-RU" dirty="0" smtClean="0"/>
              <a:t> на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: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dirty="0" err="1" smtClean="0"/>
              <a:t>м'яка</a:t>
            </a:r>
            <a:r>
              <a:rPr lang="ru-RU" dirty="0" smtClean="0"/>
              <a:t> сталь,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технічне</a:t>
            </a:r>
            <a:r>
              <a:rPr lang="ru-RU" dirty="0" smtClean="0"/>
              <a:t> </a:t>
            </a:r>
            <a:r>
              <a:rPr lang="ru-RU" dirty="0" err="1" smtClean="0"/>
              <a:t>залізо</a:t>
            </a:r>
            <a:r>
              <a:rPr lang="ru-RU" dirty="0" smtClean="0"/>
              <a:t> (</a:t>
            </a:r>
            <a:r>
              <a:rPr lang="ru-RU" dirty="0" err="1" smtClean="0"/>
              <a:t>містить</a:t>
            </a:r>
            <a:r>
              <a:rPr lang="ru-RU" dirty="0" smtClean="0"/>
              <a:t> до 0,3 % </a:t>
            </a:r>
            <a:r>
              <a:rPr lang="ru-RU" dirty="0" err="1" smtClean="0"/>
              <a:t>вуглецю</a:t>
            </a:r>
            <a:r>
              <a:rPr lang="ru-RU" dirty="0" smtClean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тверда сталь (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0,3 до 2,14 % </a:t>
            </a:r>
            <a:r>
              <a:rPr lang="ru-RU" dirty="0" err="1" smtClean="0"/>
              <a:t>вуглецю</a:t>
            </a:r>
            <a:r>
              <a:rPr lang="ru-RU" dirty="0" smtClean="0"/>
              <a:t>)</a:t>
            </a:r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5" name="Содержимое 5" descr="Metall-stal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348880"/>
            <a:ext cx="4038600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2060848"/>
            <a:ext cx="424847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u="sng" dirty="0" smtClean="0">
                <a:solidFill>
                  <a:srgbClr val="7030A0"/>
                </a:solidFill>
              </a:rPr>
              <a:t>За складом розрізняють сталі:</a:t>
            </a:r>
          </a:p>
          <a:p>
            <a:endParaRPr lang="uk-UA" b="1" i="1" u="sng" dirty="0" smtClean="0"/>
          </a:p>
          <a:p>
            <a:r>
              <a:rPr lang="uk-UA" b="1" i="1" u="sng" dirty="0" smtClean="0">
                <a:solidFill>
                  <a:srgbClr val="7030A0"/>
                </a:solidFill>
              </a:rPr>
              <a:t>Вуглецеві</a:t>
            </a:r>
            <a:r>
              <a:rPr lang="uk-UA" i="1" dirty="0" smtClean="0"/>
              <a:t> </a:t>
            </a:r>
            <a:r>
              <a:rPr lang="uk-UA" dirty="0" smtClean="0"/>
              <a:t>– містять крім заліза і вуглецю фосфор і сірку, використовують для виготовлення прокатних деталей.</a:t>
            </a:r>
          </a:p>
          <a:p>
            <a:r>
              <a:rPr lang="uk-UA" b="1" i="1" u="sng" dirty="0" smtClean="0">
                <a:solidFill>
                  <a:srgbClr val="7030A0"/>
                </a:solidFill>
              </a:rPr>
              <a:t>Леговані </a:t>
            </a:r>
            <a:r>
              <a:rPr lang="uk-UA" dirty="0" smtClean="0"/>
              <a:t>– містять </a:t>
            </a:r>
            <a:r>
              <a:rPr lang="uk-UA" i="1" dirty="0" smtClean="0"/>
              <a:t>легуючі елементи – </a:t>
            </a:r>
            <a:r>
              <a:rPr lang="uk-UA" dirty="0" smtClean="0"/>
              <a:t>добавки (хром, нікель, марганець, ванадій, молібден та ін.), які вводять у певних кількостях до складу сталей для зміни їх хімічних та механічних властивостей.</a:t>
            </a:r>
            <a:r>
              <a:rPr lang="uk-UA" i="1" dirty="0" smtClean="0"/>
              <a:t> </a:t>
            </a:r>
            <a:r>
              <a:rPr lang="uk-UA" dirty="0" smtClean="0"/>
              <a:t>Вони  утворюють сполуки із залізом та вуглецем.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Виробництво сталі</a:t>
            </a:r>
          </a:p>
          <a:p>
            <a:pPr algn="ctr"/>
            <a:endParaRPr lang="uk-UA" sz="24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000" dirty="0" smtClean="0"/>
              <a:t>Суть процесу переробляння чавуну на сталь полягає у зменшуванні до потрібної концентрації вмісту вуглецю і шкідливих домішок — фосфору і сірки, які роблять сталь крихкою і ламкою.</a:t>
            </a:r>
          </a:p>
          <a:p>
            <a:pPr algn="ctr"/>
            <a:r>
              <a:rPr lang="uk-UA" sz="2000" dirty="0" smtClean="0"/>
              <a:t>Залежно від способу окиснювання вуглецю є різні способи переробляння чавуну на сталь: конверторний, мартенівський і електротермічний. До </a:t>
            </a:r>
            <a:r>
              <a:rPr lang="uk-UA" sz="2000" dirty="0" err="1" smtClean="0"/>
              <a:t>фінасової</a:t>
            </a:r>
            <a:r>
              <a:rPr lang="uk-UA" sz="2000" dirty="0" smtClean="0"/>
              <a:t> кризи в 2008 році Україна залишалася однією з небагатьох країн, де широко </a:t>
            </a:r>
            <a:r>
              <a:rPr lang="uk-UA" sz="2000" dirty="0" err="1" smtClean="0"/>
              <a:t>використовули</a:t>
            </a:r>
            <a:r>
              <a:rPr lang="uk-UA" sz="2000" dirty="0" smtClean="0"/>
              <a:t> мартенівський спосіб виплавляння сталі, що є досить </a:t>
            </a:r>
            <a:r>
              <a:rPr lang="uk-UA" sz="2000" dirty="0" err="1" smtClean="0"/>
              <a:t>енергозатратним</a:t>
            </a:r>
            <a:r>
              <a:rPr lang="uk-UA" sz="2000" dirty="0" smtClean="0"/>
              <a:t> та екологічно шкідливим. Наразі більшість мартенівських печей в Україні виведено з експлуатації, а ті що лишилися, невдовзі також будуть закриті. Мартенівський спосіб виплавляння сталі не витримує конкуренції, що загострилася на світових ринках після 2008 р. Таким чином зараз в Україні, як і в усьому світі, переважну більшість сталевої продукції виробляють конвертерним способом. Україна станом на 2008 р. займає п’яте місце у світі за обсягами експорту сталі, 76,46 % </a:t>
            </a:r>
            <a:r>
              <a:rPr lang="uk-UA" sz="2000" dirty="0" err="1" smtClean="0"/>
              <a:t>сталі</a:t>
            </a:r>
            <a:r>
              <a:rPr lang="uk-UA" sz="2000" dirty="0" smtClean="0"/>
              <a:t>, що її виробляють на світовому ринку, припадає на десять провідних країн.</a:t>
            </a:r>
            <a:endParaRPr lang="uk-UA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268760"/>
            <a:ext cx="403244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Фізичні властивості</a:t>
            </a:r>
          </a:p>
          <a:p>
            <a:pPr algn="ctr"/>
            <a:endParaRPr lang="uk-UA" sz="2400" b="1" dirty="0" smtClean="0"/>
          </a:p>
          <a:p>
            <a:r>
              <a:rPr lang="uk-UA" b="1" i="1" dirty="0" smtClean="0"/>
              <a:t>густина</a:t>
            </a:r>
            <a:r>
              <a:rPr lang="uk-UA" dirty="0" smtClean="0"/>
              <a:t> </a:t>
            </a:r>
            <a:r>
              <a:rPr lang="el-GR" dirty="0" smtClean="0"/>
              <a:t>ρ ≈ 7,86 </a:t>
            </a:r>
            <a:r>
              <a:rPr lang="uk-UA" dirty="0" smtClean="0"/>
              <a:t>г/см</a:t>
            </a:r>
            <a:r>
              <a:rPr lang="uk-UA" baseline="30000" dirty="0" smtClean="0"/>
              <a:t>3[1]</a:t>
            </a:r>
            <a:r>
              <a:rPr lang="uk-UA" dirty="0" smtClean="0"/>
              <a:t>;</a:t>
            </a:r>
          </a:p>
          <a:p>
            <a:r>
              <a:rPr lang="uk-UA" b="1" i="1" dirty="0" smtClean="0"/>
              <a:t>коефіцієнт лінійного теплового розширення</a:t>
            </a:r>
            <a:r>
              <a:rPr lang="uk-UA" dirty="0" smtClean="0"/>
              <a:t> </a:t>
            </a:r>
            <a:r>
              <a:rPr lang="el-GR" dirty="0" smtClean="0"/>
              <a:t>α = 11...13·10</a:t>
            </a:r>
            <a:r>
              <a:rPr lang="el-GR" baseline="30000" dirty="0" smtClean="0"/>
              <a:t>-6</a:t>
            </a:r>
            <a:r>
              <a:rPr lang="el-GR" dirty="0" smtClean="0"/>
              <a:t> </a:t>
            </a:r>
            <a:r>
              <a:rPr lang="en-US" dirty="0" smtClean="0"/>
              <a:t>K</a:t>
            </a:r>
            <a:r>
              <a:rPr lang="en-US" baseline="30000" dirty="0" smtClean="0"/>
              <a:t>-1</a:t>
            </a:r>
            <a:r>
              <a:rPr lang="en-US" dirty="0" smtClean="0"/>
              <a:t>;</a:t>
            </a:r>
          </a:p>
          <a:p>
            <a:r>
              <a:rPr lang="uk-UA" b="1" i="1" dirty="0" smtClean="0"/>
              <a:t>коефіцієнт теплопровідності</a:t>
            </a:r>
            <a:r>
              <a:rPr lang="uk-UA" dirty="0" smtClean="0"/>
              <a:t> </a:t>
            </a:r>
            <a:r>
              <a:rPr lang="en-US" dirty="0" smtClean="0"/>
              <a:t>k = 58 </a:t>
            </a:r>
            <a:r>
              <a:rPr lang="uk-UA" dirty="0" smtClean="0"/>
              <a:t>Вт/(м·</a:t>
            </a:r>
            <a:r>
              <a:rPr lang="en-US" dirty="0" smtClean="0"/>
              <a:t>K);</a:t>
            </a:r>
          </a:p>
          <a:p>
            <a:r>
              <a:rPr lang="uk-UA" b="1" i="1" dirty="0" smtClean="0"/>
              <a:t>модуль Юнга</a:t>
            </a:r>
            <a:r>
              <a:rPr lang="uk-UA" dirty="0" smtClean="0"/>
              <a:t> </a:t>
            </a:r>
            <a:r>
              <a:rPr lang="en-US" dirty="0" smtClean="0"/>
              <a:t>E = 200...220 </a:t>
            </a:r>
            <a:r>
              <a:rPr lang="uk-UA" dirty="0" smtClean="0"/>
              <a:t>ГПа;</a:t>
            </a:r>
          </a:p>
          <a:p>
            <a:r>
              <a:rPr lang="uk-UA" b="1" i="1" dirty="0" smtClean="0"/>
              <a:t>модуль зсуву</a:t>
            </a:r>
            <a:r>
              <a:rPr lang="uk-UA" dirty="0" smtClean="0"/>
              <a:t> </a:t>
            </a:r>
            <a:r>
              <a:rPr lang="en-US" dirty="0" smtClean="0"/>
              <a:t>G = 80 </a:t>
            </a:r>
            <a:r>
              <a:rPr lang="uk-UA" dirty="0" smtClean="0"/>
              <a:t>ГПа;</a:t>
            </a:r>
          </a:p>
          <a:p>
            <a:r>
              <a:rPr lang="uk-UA" b="1" i="1" dirty="0" smtClean="0"/>
              <a:t>коефіцієнт Пуассона</a:t>
            </a:r>
            <a:r>
              <a:rPr lang="uk-UA" dirty="0" smtClean="0"/>
              <a:t> </a:t>
            </a:r>
            <a:r>
              <a:rPr lang="el-GR" dirty="0" smtClean="0"/>
              <a:t>ν = 0,28...0,30;</a:t>
            </a:r>
          </a:p>
          <a:p>
            <a:r>
              <a:rPr lang="uk-UA" b="1" i="1" dirty="0" smtClean="0"/>
              <a:t>питомий опір</a:t>
            </a:r>
            <a:r>
              <a:rPr lang="uk-UA" dirty="0" smtClean="0"/>
              <a:t> (20°</a:t>
            </a:r>
            <a:r>
              <a:rPr lang="en-US" dirty="0" smtClean="0"/>
              <a:t>C, 0,37-0,42% </a:t>
            </a:r>
            <a:r>
              <a:rPr lang="uk-UA" dirty="0" smtClean="0"/>
              <a:t>вуглецю) = 1,71·10</a:t>
            </a:r>
            <a:r>
              <a:rPr lang="uk-UA" baseline="30000" dirty="0" smtClean="0"/>
              <a:t>-7</a:t>
            </a:r>
            <a:r>
              <a:rPr lang="uk-UA" dirty="0" smtClean="0"/>
              <a:t> </a:t>
            </a:r>
            <a:r>
              <a:rPr lang="uk-UA" dirty="0" err="1" smtClean="0"/>
              <a:t>Ом·м</a:t>
            </a:r>
            <a:endParaRPr lang="uk-UA" dirty="0"/>
          </a:p>
        </p:txBody>
      </p:sp>
      <p:pic>
        <p:nvPicPr>
          <p:cNvPr id="3" name="Содержимое 6" descr="tit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556792"/>
            <a:ext cx="403860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7693"/>
            <a:ext cx="5292080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u="sng" dirty="0" smtClean="0">
                <a:solidFill>
                  <a:srgbClr val="7030A0"/>
                </a:solidFill>
              </a:rPr>
              <a:t>За механічними властивостями розрізняють сталі:</a:t>
            </a:r>
          </a:p>
          <a:p>
            <a:endParaRPr lang="uk-UA" b="1" i="1" u="sng" dirty="0" smtClean="0"/>
          </a:p>
          <a:p>
            <a:r>
              <a:rPr lang="uk-UA" b="1" i="1" u="sng" dirty="0" smtClean="0">
                <a:solidFill>
                  <a:srgbClr val="7030A0"/>
                </a:solidFill>
              </a:rPr>
              <a:t>Конструкційні </a:t>
            </a:r>
            <a:r>
              <a:rPr lang="uk-UA" b="1" i="1" dirty="0" smtClean="0"/>
              <a:t>–</a:t>
            </a:r>
            <a:r>
              <a:rPr lang="uk-UA" i="1" dirty="0" smtClean="0"/>
              <a:t> </a:t>
            </a:r>
            <a:r>
              <a:rPr lang="uk-UA" dirty="0" smtClean="0"/>
              <a:t>використовують для виготовлення деталей машин, конструкцій і споруд. Можуть бути вуглецеві і леговані (найчастіше хром, нікель, марганець – 1 – 1,5%).</a:t>
            </a:r>
          </a:p>
          <a:p>
            <a:r>
              <a:rPr lang="uk-UA" b="1" i="1" u="sng" dirty="0" smtClean="0">
                <a:solidFill>
                  <a:srgbClr val="7030A0"/>
                </a:solidFill>
              </a:rPr>
              <a:t>Інструментальні </a:t>
            </a:r>
            <a:r>
              <a:rPr lang="uk-UA" i="1" dirty="0" smtClean="0"/>
              <a:t>– </a:t>
            </a:r>
            <a:r>
              <a:rPr lang="uk-UA" dirty="0" smtClean="0"/>
              <a:t>використовують для виробництва ріжучих та вимірювальних інструментів. Це – леговані (хром, ванадій, вольфрам) сталі.</a:t>
            </a:r>
          </a:p>
          <a:p>
            <a:r>
              <a:rPr lang="uk-UA" i="1" dirty="0" smtClean="0"/>
              <a:t>Сталі з особливими властивостями – </a:t>
            </a:r>
            <a:r>
              <a:rPr lang="uk-UA" dirty="0" smtClean="0"/>
              <a:t>нержавіючі, жаростійкі, жароміцні, магнітні та ін.</a:t>
            </a:r>
          </a:p>
          <a:p>
            <a:r>
              <a:rPr lang="uk-UA" b="1" i="1" u="sng" dirty="0" smtClean="0">
                <a:solidFill>
                  <a:srgbClr val="7030A0"/>
                </a:solidFill>
              </a:rPr>
              <a:t>Нержавіючі </a:t>
            </a:r>
            <a:r>
              <a:rPr lang="uk-UA" dirty="0" smtClean="0"/>
              <a:t>– стійкі до корозії за нормальних умов (вода, кислоти).</a:t>
            </a:r>
          </a:p>
          <a:p>
            <a:r>
              <a:rPr lang="uk-UA" b="1" i="1" u="sng" dirty="0" err="1" smtClean="0">
                <a:solidFill>
                  <a:srgbClr val="7030A0"/>
                </a:solidFill>
              </a:rPr>
              <a:t>Жаростійки</a:t>
            </a:r>
            <a:r>
              <a:rPr lang="uk-UA" b="1" u="sng" dirty="0" err="1" smtClean="0">
                <a:solidFill>
                  <a:srgbClr val="7030A0"/>
                </a:solidFill>
              </a:rPr>
              <a:t>і</a:t>
            </a:r>
            <a:r>
              <a:rPr lang="uk-UA" b="1" u="sng" dirty="0" smtClean="0">
                <a:solidFill>
                  <a:srgbClr val="7030A0"/>
                </a:solidFill>
              </a:rPr>
              <a:t> </a:t>
            </a:r>
            <a:r>
              <a:rPr lang="uk-UA" dirty="0" smtClean="0"/>
              <a:t>– стійкі до корозії за високих температур.</a:t>
            </a:r>
          </a:p>
          <a:p>
            <a:r>
              <a:rPr lang="uk-UA" b="1" i="1" u="sng" dirty="0" smtClean="0">
                <a:solidFill>
                  <a:srgbClr val="7030A0"/>
                </a:solidFill>
              </a:rPr>
              <a:t>Жароміцні</a:t>
            </a:r>
            <a:r>
              <a:rPr lang="uk-UA" b="1" u="sng" dirty="0" smtClean="0">
                <a:solidFill>
                  <a:srgbClr val="7030A0"/>
                </a:solidFill>
              </a:rPr>
              <a:t>  </a:t>
            </a:r>
            <a:r>
              <a:rPr lang="uk-UA" dirty="0" smtClean="0"/>
              <a:t>–</a:t>
            </a:r>
            <a:r>
              <a:rPr lang="uk-UA" dirty="0" smtClean="0">
                <a:solidFill>
                  <a:srgbClr val="7030A0"/>
                </a:solidFill>
              </a:rPr>
              <a:t> </a:t>
            </a:r>
            <a:r>
              <a:rPr lang="uk-UA" dirty="0" smtClean="0"/>
              <a:t>зберігають механічні властивості при високих температурах.</a:t>
            </a:r>
          </a:p>
          <a:p>
            <a:r>
              <a:rPr lang="uk-UA" b="1" i="1" u="sng" dirty="0" smtClean="0">
                <a:solidFill>
                  <a:srgbClr val="7030A0"/>
                </a:solidFill>
              </a:rPr>
              <a:t>Магнітні </a:t>
            </a:r>
            <a:r>
              <a:rPr lang="uk-UA" b="1" i="1" dirty="0" smtClean="0">
                <a:solidFill>
                  <a:srgbClr val="7030A0"/>
                </a:solidFill>
              </a:rPr>
              <a:t> </a:t>
            </a:r>
            <a:r>
              <a:rPr lang="uk-UA" dirty="0" smtClean="0"/>
              <a:t>– виявляють феромагнітні властивості (леговані хромом і вольфрамом).</a:t>
            </a:r>
          </a:p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3" name="Содержимое 4" descr="podschipnikovayaste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340768"/>
            <a:ext cx="4038600" cy="3939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280920" cy="5447645"/>
          </a:xfrm>
          <a:prstGeom prst="rect">
            <a:avLst/>
          </a:prstGeom>
          <a:solidFill>
            <a:srgbClr val="CCFFFF">
              <a:alpha val="29020"/>
            </a:srgbClr>
          </a:solidFill>
        </p:spPr>
        <p:txBody>
          <a:bodyPr wrap="square" numCol="1" rtlCol="0">
            <a:spAutoFit/>
          </a:bodyPr>
          <a:lstStyle/>
          <a:p>
            <a:pPr algn="ctr"/>
            <a:r>
              <a:rPr lang="uk-UA" sz="2200" b="1" dirty="0" smtClean="0">
                <a:solidFill>
                  <a:srgbClr val="002060"/>
                </a:solidFill>
                <a:latin typeface="+mj-lt"/>
              </a:rPr>
              <a:t>Сплави володіють такими властивостями, які не мають метали з яких вони утворені. Одержання сплавів полягає в здатності розплавлених </a:t>
            </a:r>
            <a:r>
              <a:rPr lang="uk-UA" sz="2200" b="1" dirty="0" err="1" smtClean="0">
                <a:solidFill>
                  <a:srgbClr val="002060"/>
                </a:solidFill>
                <a:latin typeface="+mj-lt"/>
              </a:rPr>
              <a:t>Ме</a:t>
            </a:r>
            <a:r>
              <a:rPr lang="uk-UA" sz="2200" b="1" dirty="0" smtClean="0">
                <a:solidFill>
                  <a:srgbClr val="002060"/>
                </a:solidFill>
                <a:latin typeface="+mj-lt"/>
              </a:rPr>
              <a:t> розчинятись один в одному. При охолодженні утворюються сплави з потрібними властивостями: легкоплавкі, жаростійкі, кислотостійкі і т. д.</a:t>
            </a:r>
          </a:p>
          <a:p>
            <a:endParaRPr lang="uk-UA" dirty="0" smtClean="0"/>
          </a:p>
          <a:p>
            <a:pPr algn="ctr"/>
            <a:endParaRPr lang="uk-UA" sz="2400" dirty="0" smtClean="0"/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Сплави</a:t>
            </a:r>
          </a:p>
          <a:p>
            <a:r>
              <a:rPr lang="uk-UA" b="1" dirty="0" smtClean="0">
                <a:sym typeface="Wingdings"/>
              </a:rPr>
              <a:t>                                             </a:t>
            </a:r>
            <a:r>
              <a:rPr lang="uk-UA" sz="4400" b="1" dirty="0" smtClean="0">
                <a:sym typeface="Wingdings"/>
              </a:rPr>
              <a:t></a:t>
            </a:r>
            <a:r>
              <a:rPr lang="uk-UA" b="1" dirty="0" smtClean="0">
                <a:sym typeface="Wingdings"/>
              </a:rPr>
              <a:t>                             </a:t>
            </a:r>
            <a:r>
              <a:rPr lang="uk-UA" sz="4000" b="1" dirty="0" smtClean="0">
                <a:sym typeface="Wingdings"/>
              </a:rPr>
              <a:t></a:t>
            </a:r>
          </a:p>
          <a:p>
            <a:r>
              <a:rPr lang="uk-UA" sz="2400" b="1" dirty="0" smtClean="0">
                <a:sym typeface="Wingdings"/>
              </a:rPr>
              <a:t>                          </a:t>
            </a:r>
            <a:r>
              <a:rPr lang="uk-UA" sz="2400" b="1" dirty="0" smtClean="0">
                <a:solidFill>
                  <a:srgbClr val="002060"/>
                </a:solidFill>
                <a:sym typeface="Wingdings"/>
              </a:rPr>
              <a:t>однорідні                неоднорідні</a:t>
            </a:r>
          </a:p>
          <a:p>
            <a:r>
              <a:rPr lang="uk-UA" dirty="0" smtClean="0">
                <a:solidFill>
                  <a:srgbClr val="002060"/>
                </a:solidFill>
                <a:sym typeface="Wingdings"/>
              </a:rPr>
              <a:t>                   при сплавленні утворюється         при сплаві утворюється</a:t>
            </a:r>
          </a:p>
          <a:p>
            <a:r>
              <a:rPr lang="uk-UA" dirty="0" smtClean="0">
                <a:solidFill>
                  <a:srgbClr val="002060"/>
                </a:solidFill>
                <a:sym typeface="Wingdings"/>
              </a:rPr>
              <a:t>                     розчин одного </a:t>
            </a:r>
            <a:r>
              <a:rPr lang="uk-UA" dirty="0" err="1" smtClean="0">
                <a:solidFill>
                  <a:srgbClr val="002060"/>
                </a:solidFill>
                <a:sym typeface="Wingdings"/>
              </a:rPr>
              <a:t>Ме</a:t>
            </a:r>
            <a:r>
              <a:rPr lang="uk-UA" dirty="0" smtClean="0">
                <a:solidFill>
                  <a:srgbClr val="002060"/>
                </a:solidFill>
                <a:sym typeface="Wingdings"/>
              </a:rPr>
              <a:t> в іншому.             механічна суміш </a:t>
            </a:r>
            <a:r>
              <a:rPr lang="uk-UA" dirty="0" err="1" smtClean="0">
                <a:solidFill>
                  <a:srgbClr val="002060"/>
                </a:solidFill>
                <a:sym typeface="Wingdings"/>
              </a:rPr>
              <a:t>Ме</a:t>
            </a:r>
            <a:r>
              <a:rPr lang="uk-UA" dirty="0" smtClean="0">
                <a:solidFill>
                  <a:srgbClr val="002060"/>
                </a:solidFill>
                <a:sym typeface="Wingdings"/>
              </a:rPr>
              <a:t>.</a:t>
            </a:r>
          </a:p>
          <a:p>
            <a:endParaRPr lang="uk-UA" sz="2400" dirty="0" smtClean="0">
              <a:sym typeface="Wingdings"/>
            </a:endParaRPr>
          </a:p>
          <a:p>
            <a:endParaRPr lang="uk-UA" sz="4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3" y="188640"/>
            <a:ext cx="78488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/>
              <a:t> </a:t>
            </a:r>
            <a:r>
              <a:rPr lang="uk-UA" sz="2400" b="1" i="1" u="sng" dirty="0" smtClean="0">
                <a:solidFill>
                  <a:srgbClr val="6600CC"/>
                </a:solidFill>
              </a:rPr>
              <a:t>Застосування сталі</a:t>
            </a:r>
          </a:p>
          <a:p>
            <a:pPr algn="ctr"/>
            <a:endParaRPr lang="uk-UA" sz="2400" b="1" i="1" u="sng" dirty="0" smtClean="0">
              <a:solidFill>
                <a:srgbClr val="6600CC"/>
              </a:solidFill>
            </a:endParaRPr>
          </a:p>
          <a:p>
            <a:r>
              <a:rPr lang="uk-UA" dirty="0" smtClean="0"/>
              <a:t>Мабуть, немає такої галузі виробництва або споживання, де б не використовували сталь.  Залежно від призначення металу  розрізняють:</a:t>
            </a:r>
          </a:p>
          <a:p>
            <a:pPr>
              <a:buFont typeface="Wingdings" pitchFamily="2" charset="2"/>
              <a:buChar char="Ø"/>
            </a:pPr>
            <a:r>
              <a:rPr lang="uk-UA" i="1" u="sng" dirty="0" smtClean="0"/>
              <a:t>конструкційну  сталь </a:t>
            </a:r>
            <a:r>
              <a:rPr lang="uk-UA" dirty="0" smtClean="0"/>
              <a:t>(матеріал для арматури, рейок, труб, листів, будівельного  і технічного обладнання , транспортних засобів)</a:t>
            </a:r>
          </a:p>
          <a:p>
            <a:pPr>
              <a:buFont typeface="Wingdings" pitchFamily="2" charset="2"/>
              <a:buChar char="Ø"/>
            </a:pPr>
            <a:r>
              <a:rPr lang="uk-UA" i="1" u="sng" dirty="0" smtClean="0"/>
              <a:t>інструментальну сталь  </a:t>
            </a:r>
            <a:r>
              <a:rPr lang="uk-UA" dirty="0" smtClean="0"/>
              <a:t>(для різальних інструментів, пружин)</a:t>
            </a:r>
          </a:p>
          <a:p>
            <a:pPr>
              <a:buFont typeface="Wingdings" pitchFamily="2" charset="2"/>
              <a:buChar char="Ø"/>
            </a:pPr>
            <a:r>
              <a:rPr lang="uk-UA" i="1" u="sng" dirty="0" smtClean="0"/>
              <a:t>нержавіючу сталь </a:t>
            </a:r>
            <a:r>
              <a:rPr lang="uk-UA" dirty="0" smtClean="0"/>
              <a:t>(для труб і апаратів хімічної  та харчової промисловості).</a:t>
            </a:r>
          </a:p>
          <a:p>
            <a:r>
              <a:rPr lang="uk-UA" dirty="0" smtClean="0"/>
              <a:t>Сталь і в майбутньому залишатиметься одним із найважливіших матеріалів.</a:t>
            </a:r>
            <a:endParaRPr lang="uk-UA" dirty="0"/>
          </a:p>
        </p:txBody>
      </p:sp>
      <p:pic>
        <p:nvPicPr>
          <p:cNvPr id="3" name="Рисунок 2" descr="завантаженн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861048"/>
            <a:ext cx="4242506" cy="28231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645024"/>
            <a:ext cx="2924944" cy="29249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41764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u="sng" dirty="0" smtClean="0">
                <a:solidFill>
                  <a:srgbClr val="002060"/>
                </a:solidFill>
              </a:rPr>
              <a:t>Бронза </a:t>
            </a:r>
            <a:r>
              <a:rPr lang="uk-UA" sz="2000" i="1" dirty="0" smtClean="0"/>
              <a:t>- сплав міді, звичайно з оловом як основним легуючим елементом, але застосовуються і сплави з алюмінієм, кремнієм, берилієм, свинцем та іншими елементами, за винятком цинку та нікелю.</a:t>
            </a:r>
            <a:r>
              <a:rPr lang="uk-UA" sz="2000" dirty="0" smtClean="0"/>
              <a:t> </a:t>
            </a:r>
          </a:p>
          <a:p>
            <a:r>
              <a:rPr lang="uk-UA" sz="2000" i="1" dirty="0" smtClean="0"/>
              <a:t>Типова бронза має склад: 94.65% — мідь, 5% полово, 0.35% — фосфор. Фосфор надає бронзі додаткової пружності, твердості, та збільшує корозостійкості. Температура топлення бронзи перебуває в межах 990-1190 °С.</a:t>
            </a:r>
          </a:p>
          <a:p>
            <a:endParaRPr lang="uk-UA" sz="2000" i="1" dirty="0" smtClean="0"/>
          </a:p>
          <a:p>
            <a:endParaRPr lang="uk-UA" sz="2000" i="1" dirty="0"/>
          </a:p>
        </p:txBody>
      </p:sp>
      <p:pic>
        <p:nvPicPr>
          <p:cNvPr id="3" name="Рисунок 2" descr="gilded_bronz01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4932040" y="1412776"/>
            <a:ext cx="3926023" cy="4152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424847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i="1" dirty="0" smtClean="0"/>
              <a:t>Бронзи мають високі механічні і антифрикційні властивості, корозійну стійкість, добрі ливарні властивості та оброблюваність різанням.</a:t>
            </a:r>
          </a:p>
          <a:p>
            <a:r>
              <a:rPr lang="uk-UA" sz="2200" i="1" dirty="0" smtClean="0"/>
              <a:t>Бронзи маркуються літерами </a:t>
            </a:r>
            <a:r>
              <a:rPr lang="uk-UA" sz="2200" i="1" dirty="0" err="1" smtClean="0"/>
              <a:t>Бр</a:t>
            </a:r>
            <a:r>
              <a:rPr lang="uk-UA" sz="2200" i="1" dirty="0" smtClean="0"/>
              <a:t>. Легуючі елементи позначаються початковою літерою назви цього елемента: А — алюміній, Б — берилій, Ж — залізо, К — кремній, Мг — магній, </a:t>
            </a:r>
            <a:r>
              <a:rPr lang="uk-UA" sz="2200" i="1" dirty="0" err="1" smtClean="0"/>
              <a:t>Мц</a:t>
            </a:r>
            <a:r>
              <a:rPr lang="uk-UA" sz="2200" i="1" dirty="0" smtClean="0"/>
              <a:t> — марганець, Н — нікель, О — олово, С — свинець, Ф — фосфор, Ц — цинк. </a:t>
            </a:r>
          </a:p>
          <a:p>
            <a:endParaRPr lang="uk-UA" dirty="0"/>
          </a:p>
        </p:txBody>
      </p:sp>
      <p:pic>
        <p:nvPicPr>
          <p:cNvPr id="3" name="Содержимое 8" descr="FB090_Bronze_Bushing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5004048" y="1556792"/>
            <a:ext cx="3929066" cy="3929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Lef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 </a:t>
            </a:r>
            <a:r>
              <a:rPr lang="uk-UA" sz="2000" i="1" u="sng" dirty="0" smtClean="0"/>
              <a:t>Латунь</a:t>
            </a:r>
            <a:r>
              <a:rPr lang="uk-UA" sz="2000" dirty="0" smtClean="0"/>
              <a:t> - це подвійний або багатокомпонентний сплав на основі міді, де основним легуючим елементом є цинк, іноді з додаванням олова, нікелю, свинцю, марганцю, заліза та інших елементів.</a:t>
            </a:r>
            <a:endParaRPr lang="uk-UA" sz="2000" dirty="0"/>
          </a:p>
        </p:txBody>
      </p:sp>
      <p:pic>
        <p:nvPicPr>
          <p:cNvPr id="3" name="Содержимое 10" descr="000062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700808"/>
            <a:ext cx="4362848" cy="4611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396044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u="sng" dirty="0" smtClean="0">
                <a:solidFill>
                  <a:srgbClr val="002060"/>
                </a:solidFill>
              </a:rPr>
              <a:t>Фізичні властивості</a:t>
            </a:r>
          </a:p>
          <a:p>
            <a:pPr algn="ctr"/>
            <a:endParaRPr lang="uk-UA" sz="2000" b="1" i="1" u="sng" dirty="0" smtClean="0">
              <a:solidFill>
                <a:srgbClr val="002060"/>
              </a:solidFill>
            </a:endParaRPr>
          </a:p>
          <a:p>
            <a:r>
              <a:rPr lang="uk-UA" dirty="0" smtClean="0"/>
              <a:t>Густина латуні становить 8400—8730 кг/м</a:t>
            </a:r>
            <a:r>
              <a:rPr lang="uk-UA" baseline="30000" dirty="0" smtClean="0"/>
              <a:t>3 [ 1]</a:t>
            </a:r>
            <a:r>
              <a:rPr lang="uk-UA" dirty="0" smtClean="0"/>
              <a:t>.</a:t>
            </a:r>
          </a:p>
          <a:p>
            <a:r>
              <a:rPr lang="uk-UA" dirty="0" smtClean="0"/>
              <a:t>Питома теплоємність при 20 °</a:t>
            </a:r>
            <a:r>
              <a:rPr lang="en-US" dirty="0" smtClean="0"/>
              <a:t>C — 0,377 </a:t>
            </a:r>
            <a:r>
              <a:rPr lang="uk-UA" dirty="0" smtClean="0"/>
              <a:t>кДж·кг</a:t>
            </a:r>
            <a:r>
              <a:rPr lang="uk-UA" baseline="30000" dirty="0" smtClean="0"/>
              <a:t>−1</a:t>
            </a:r>
            <a:r>
              <a:rPr lang="uk-UA" dirty="0" smtClean="0"/>
              <a:t>·</a:t>
            </a:r>
            <a:r>
              <a:rPr lang="en-US" dirty="0" smtClean="0"/>
              <a:t>K</a:t>
            </a:r>
            <a:r>
              <a:rPr lang="en-US" baseline="30000" dirty="0" smtClean="0"/>
              <a:t>−1</a:t>
            </a:r>
            <a:r>
              <a:rPr lang="en-US" dirty="0" smtClean="0"/>
              <a:t>.</a:t>
            </a:r>
          </a:p>
          <a:p>
            <a:r>
              <a:rPr lang="uk-UA" dirty="0" smtClean="0"/>
              <a:t>Питомий електричний опір — (0,07-0,08)×10</a:t>
            </a:r>
            <a:r>
              <a:rPr lang="uk-UA" baseline="30000" dirty="0" smtClean="0"/>
              <a:t>−6</a:t>
            </a:r>
            <a:r>
              <a:rPr lang="uk-UA" dirty="0" smtClean="0"/>
              <a:t> </a:t>
            </a:r>
            <a:r>
              <a:rPr lang="uk-UA" dirty="0" err="1" smtClean="0"/>
              <a:t>Ом·м</a:t>
            </a:r>
            <a:r>
              <a:rPr lang="uk-UA" dirty="0" smtClean="0"/>
              <a:t>.</a:t>
            </a:r>
          </a:p>
          <a:p>
            <a:r>
              <a:rPr lang="uk-UA" dirty="0" smtClean="0"/>
              <a:t>Температура плавлення латуні в залежності від складу досягає 900–940 °</a:t>
            </a:r>
            <a:r>
              <a:rPr lang="en-US" dirty="0" smtClean="0"/>
              <a:t>C. </a:t>
            </a:r>
            <a:r>
              <a:rPr lang="uk-UA" dirty="0" smtClean="0"/>
              <a:t>Зі збільшенням вмісту цинку температура плавлення знижується.</a:t>
            </a:r>
          </a:p>
          <a:p>
            <a:r>
              <a:rPr lang="uk-UA" dirty="0" smtClean="0"/>
              <a:t>Границя міцності на розрив — 310-460 </a:t>
            </a:r>
            <a:r>
              <a:rPr lang="uk-UA" dirty="0" err="1" smtClean="0"/>
              <a:t>МПа</a:t>
            </a:r>
            <a:r>
              <a:rPr lang="uk-UA" dirty="0" smtClean="0"/>
              <a:t>.</a:t>
            </a:r>
          </a:p>
          <a:p>
            <a:r>
              <a:rPr lang="uk-UA" dirty="0" smtClean="0"/>
              <a:t>Модуль Юнга — 78-123 ГПа.</a:t>
            </a:r>
          </a:p>
          <a:p>
            <a:r>
              <a:rPr lang="uk-UA" dirty="0" smtClean="0"/>
              <a:t>Коефіцієнт Пуассона — 0,37.</a:t>
            </a:r>
          </a:p>
          <a:p>
            <a:r>
              <a:rPr lang="uk-UA" dirty="0" smtClean="0"/>
              <a:t>Модуль зсуву — 37 ГПа.</a:t>
            </a:r>
            <a:endParaRPr lang="uk-UA" dirty="0"/>
          </a:p>
        </p:txBody>
      </p:sp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484784"/>
            <a:ext cx="3901167" cy="3714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u="sng" dirty="0" smtClean="0"/>
              <a:t>Мельхіор</a:t>
            </a:r>
            <a:r>
              <a:rPr lang="uk-UA" dirty="0" smtClean="0"/>
              <a:t> - є сплавом міді з нікелем, іноді з добавками заліза і марганцю. Зазвичай до складу мельхіору входить 5-30% нікелю, ≤ 0,8% заліза і ≤ 1% марганцю, хоча в окремих випадках він відрізняється від накреслених рамок. Наприклад, при виготовленні резисторів використовується сплав, який містить 55% міді і 45% нікелю.</a:t>
            </a:r>
            <a:endParaRPr lang="uk-UA" dirty="0"/>
          </a:p>
        </p:txBody>
      </p:sp>
      <p:pic>
        <p:nvPicPr>
          <p:cNvPr id="3" name="Содержимое 4" descr="704a2c611bb15b84e4b22e3f74a44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132856"/>
            <a:ext cx="4794552" cy="4300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41764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u="sng" dirty="0" smtClean="0"/>
              <a:t>Мельхіор</a:t>
            </a:r>
            <a:r>
              <a:rPr lang="uk-UA" sz="2000" dirty="0" smtClean="0"/>
              <a:t> має високу стійкість проти корозії як в повітрі, так і у воді, добре обробляється, тому є добрим металом для карбування монет. В залежності від складу, мельхіор може бути електронегативним відносно морської води, тому й використовується у виробництві високоякісних деталей морських човнів. З мельхіору також виготовляють ювелірні вироби, посуд, термоелементи, точні резистори і </a:t>
            </a:r>
            <a:r>
              <a:rPr lang="uk-UA" sz="2000" dirty="0" err="1" smtClean="0"/>
              <a:t>т.і</a:t>
            </a:r>
            <a:r>
              <a:rPr lang="uk-UA" sz="2000" dirty="0" smtClean="0"/>
              <a:t>. У 19 столітті до мельхіору відносили сплави </a:t>
            </a:r>
            <a:r>
              <a:rPr lang="en-US" sz="2000" dirty="0" smtClean="0"/>
              <a:t>Cu-Ni-Zn (</a:t>
            </a:r>
            <a:r>
              <a:rPr lang="uk-UA" sz="2000" dirty="0" err="1" smtClean="0"/>
              <a:t>нейзільбери</a:t>
            </a:r>
            <a:r>
              <a:rPr lang="uk-UA" sz="2000" dirty="0" smtClean="0"/>
              <a:t>) та посріблену латунь.</a:t>
            </a:r>
            <a:endParaRPr lang="uk-UA" sz="2000" dirty="0"/>
          </a:p>
        </p:txBody>
      </p:sp>
      <p:pic>
        <p:nvPicPr>
          <p:cNvPr id="3" name="Содержимое 5" descr="00000007632_en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628800"/>
            <a:ext cx="4038600" cy="3609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80728"/>
            <a:ext cx="4176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u="sng" dirty="0" smtClean="0"/>
              <a:t>Дюралюміній</a:t>
            </a:r>
            <a:r>
              <a:rPr lang="uk-UA" sz="2400" dirty="0" smtClean="0"/>
              <a:t> </a:t>
            </a:r>
            <a:r>
              <a:rPr lang="uk-UA" sz="2200" dirty="0" smtClean="0"/>
              <a:t>— торгівельна марка одного з перших зміцнюваних старінням алюмінієвих сплавів. Основними легуючими </a:t>
            </a:r>
            <a:r>
              <a:rPr lang="uk-UA" sz="2200" dirty="0" err="1" smtClean="0"/>
              <a:t>елеме-нтами</a:t>
            </a:r>
            <a:r>
              <a:rPr lang="uk-UA" sz="2200" dirty="0" smtClean="0"/>
              <a:t> є мідь (4,4 %), магній (1,5 %) та марганець (0,6%) і алюмінію (93,5%) по масі. Типове значення границі текучості становить 450 </a:t>
            </a:r>
            <a:r>
              <a:rPr lang="uk-UA" sz="2200" dirty="0" err="1" smtClean="0"/>
              <a:t>МПа</a:t>
            </a:r>
            <a:r>
              <a:rPr lang="uk-UA" sz="2200" dirty="0" smtClean="0"/>
              <a:t>, однак залежить від складу та термообробки.</a:t>
            </a:r>
            <a:endParaRPr lang="uk-UA" sz="2200" dirty="0"/>
          </a:p>
        </p:txBody>
      </p:sp>
      <p:pic>
        <p:nvPicPr>
          <p:cNvPr id="3" name="Рисунок 2" descr="med_gallery_1_19_121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980728"/>
            <a:ext cx="4293139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38"/>
            <a:ext cx="856895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Перше застосування дюралюмінію — виготовлення каркасу дирижаблів жорсткої конструкції, з 1911 року — більш широке застосування. Склад сплаву і термообробка у роки війни були засекречені. Завдяки високій питомій міцності дюралюміній починаючи з 1920-х років стає важливішим конструкційним матеріалом у літакобудуванні.</a:t>
            </a:r>
          </a:p>
          <a:p>
            <a:r>
              <a:rPr lang="uk-UA" sz="2000" dirty="0" smtClean="0"/>
              <a:t>Густина сплаву 2 500—2 800 кг/м³, температура плавлення близько 650 °</a:t>
            </a:r>
            <a:r>
              <a:rPr lang="en-US" sz="2000" dirty="0" smtClean="0"/>
              <a:t>C.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3" name="Рисунок 2" descr="дю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780928"/>
            <a:ext cx="7019217" cy="383286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Сплав широко використовується в авіабудуванні, при виробництві швидкісних потягів (наприклад потягів </a:t>
            </a:r>
            <a:r>
              <a:rPr lang="uk-UA" b="1" dirty="0" err="1" smtClean="0"/>
              <a:t>Сінкансен</a:t>
            </a:r>
            <a:r>
              <a:rPr lang="uk-UA" b="1" dirty="0" smtClean="0"/>
              <a:t>) та у багатьох інших галузях машинобудування (так як вирізняється істотно більшою твердістю, порівняно із чистим алюміній).</a:t>
            </a:r>
          </a:p>
          <a:p>
            <a:pPr algn="ctr"/>
            <a:r>
              <a:rPr lang="uk-UA" b="1" dirty="0" smtClean="0"/>
              <a:t>Після відпалу (нагріву до температури приблизно 500 °</a:t>
            </a:r>
            <a:r>
              <a:rPr lang="en-US" b="1" dirty="0" smtClean="0"/>
              <a:t>C </a:t>
            </a:r>
            <a:r>
              <a:rPr lang="uk-UA" b="1" dirty="0" smtClean="0"/>
              <a:t>та охолодження) стає м'яким та гнучким (як алюміній). Після старіння (природного — при 20 °</a:t>
            </a:r>
            <a:r>
              <a:rPr lang="en-US" b="1" dirty="0" smtClean="0"/>
              <a:t>C — </a:t>
            </a:r>
            <a:r>
              <a:rPr lang="uk-UA" b="1" dirty="0" smtClean="0"/>
              <a:t>декілька діб, штучного — при підвищеній температурі — декілька годин) стає твердим і жорстким.</a:t>
            </a:r>
          </a:p>
        </p:txBody>
      </p:sp>
      <p:pic>
        <p:nvPicPr>
          <p:cNvPr id="3" name="Рисунок 2" descr="cM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708920"/>
            <a:ext cx="7812360" cy="3906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3" y="260648"/>
            <a:ext cx="87129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Сплави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В сучасній техніці найбільше застосовуються сплави заліза. Так, наприклад, в машинобудуванні на їх частку припадає 90% від всієї маси металів. Важливими сплавами заліза являються чавун і сталь.</a:t>
            </a:r>
          </a:p>
          <a:p>
            <a:pPr>
              <a:buFont typeface="Wingdings" pitchFamily="2" charset="2"/>
              <a:buChar char="Ø"/>
            </a:pPr>
            <a:r>
              <a:rPr lang="uk-UA" b="1" u="sng" dirty="0" smtClean="0">
                <a:solidFill>
                  <a:srgbClr val="002060"/>
                </a:solidFill>
              </a:rPr>
              <a:t>Чавун</a:t>
            </a:r>
            <a:r>
              <a:rPr lang="uk-UA" b="1" dirty="0" smtClean="0">
                <a:solidFill>
                  <a:srgbClr val="002060"/>
                </a:solidFill>
              </a:rPr>
              <a:t> – сплав заліза, який містить більше 1,7% карбону, а також кремній, манган, невелику кількість </a:t>
            </a:r>
            <a:r>
              <a:rPr lang="uk-UA" b="1" dirty="0" err="1" smtClean="0">
                <a:solidFill>
                  <a:srgbClr val="002060"/>
                </a:solidFill>
              </a:rPr>
              <a:t>сульфуру</a:t>
            </a:r>
            <a:r>
              <a:rPr lang="uk-UA" b="1" dirty="0" smtClean="0">
                <a:solidFill>
                  <a:srgbClr val="002060"/>
                </a:solidFill>
              </a:rPr>
              <a:t> і фосфору.</a:t>
            </a:r>
          </a:p>
          <a:p>
            <a:pPr>
              <a:buFont typeface="Wingdings" pitchFamily="2" charset="2"/>
              <a:buChar char="Ø"/>
            </a:pPr>
            <a:r>
              <a:rPr lang="uk-UA" b="1" u="sng" dirty="0" smtClean="0">
                <a:solidFill>
                  <a:srgbClr val="002060"/>
                </a:solidFill>
              </a:rPr>
              <a:t>Сталь</a:t>
            </a:r>
            <a:r>
              <a:rPr lang="uk-UA" b="1" dirty="0" smtClean="0">
                <a:solidFill>
                  <a:srgbClr val="002060"/>
                </a:solidFill>
              </a:rPr>
              <a:t> – це сплав заліза, який містить 0,1-2% карбону і невелику кількість кремнію, мангану, фосфору і </a:t>
            </a:r>
            <a:r>
              <a:rPr lang="uk-UA" b="1" dirty="0" err="1" smtClean="0">
                <a:solidFill>
                  <a:srgbClr val="002060"/>
                </a:solidFill>
              </a:rPr>
              <a:t>сульфуру</a:t>
            </a:r>
            <a:r>
              <a:rPr lang="uk-UA" b="1" dirty="0" smtClean="0">
                <a:solidFill>
                  <a:srgbClr val="002060"/>
                </a:solidFill>
              </a:rPr>
              <a:t>.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38741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212976"/>
            <a:ext cx="4003551" cy="3022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pre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429000"/>
            <a:ext cx="3672408" cy="2905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08720"/>
            <a:ext cx="8208912" cy="4801314"/>
          </a:xfrm>
          <a:prstGeom prst="rect">
            <a:avLst/>
          </a:prstGeom>
          <a:solidFill>
            <a:srgbClr val="CCFFFF"/>
          </a:solidFill>
          <a:ln w="57150" cap="rnd" cmpd="thinThick">
            <a:solidFill>
              <a:schemeClr val="tx1"/>
            </a:solidFill>
            <a:bevel/>
          </a:ln>
        </p:spPr>
        <p:txBody>
          <a:bodyPr wrap="square">
            <a:spAutoFit/>
          </a:bodyPr>
          <a:lstStyle/>
          <a:p>
            <a:r>
              <a:rPr lang="uk-UA" b="1" dirty="0" smtClean="0"/>
              <a:t>Наразі сплави </a:t>
            </a:r>
            <a:r>
              <a:rPr lang="uk-UA" b="1" u="sng" dirty="0" smtClean="0"/>
              <a:t>алюміній — мідь — магній </a:t>
            </a:r>
            <a:r>
              <a:rPr lang="uk-UA" b="1" dirty="0" smtClean="0"/>
              <a:t>з добавками марганцю — відомі під спільною назвою </a:t>
            </a:r>
            <a:r>
              <a:rPr lang="uk-UA" b="1" dirty="0" err="1" smtClean="0"/>
              <a:t>дюралюміни</a:t>
            </a:r>
            <a:r>
              <a:rPr lang="uk-UA" b="1" dirty="0" smtClean="0"/>
              <a:t>. У їх число входять сплави наступних марок: Д1, Д16, Д18, В65, Д19, В17, ВАД1. </a:t>
            </a:r>
            <a:r>
              <a:rPr lang="uk-UA" b="1" dirty="0" err="1" smtClean="0"/>
              <a:t>Дюралюміни</a:t>
            </a:r>
            <a:r>
              <a:rPr lang="uk-UA" b="1" dirty="0" smtClean="0"/>
              <a:t> зміцнюються термообробкою; піддаються, як правило, загартуванню і природному старінню. Характеризуються поєднанням високої статичної міцності (до 450—500 </a:t>
            </a:r>
            <a:r>
              <a:rPr lang="uk-UA" b="1" dirty="0" err="1" smtClean="0"/>
              <a:t>МПа</a:t>
            </a:r>
            <a:r>
              <a:rPr lang="uk-UA" b="1" dirty="0" smtClean="0"/>
              <a:t>) при кімнатній та підвищеній (до 150—175 °</a:t>
            </a:r>
            <a:r>
              <a:rPr lang="en-US" b="1" dirty="0" smtClean="0"/>
              <a:t>C) </a:t>
            </a:r>
            <a:r>
              <a:rPr lang="uk-UA" b="1" dirty="0" smtClean="0"/>
              <a:t>температурах, високою втомною міцністю та в'язкістю руйнування.</a:t>
            </a:r>
          </a:p>
          <a:p>
            <a:r>
              <a:rPr lang="uk-UA" b="1" u="sng" dirty="0" smtClean="0"/>
              <a:t>Недолік </a:t>
            </a:r>
            <a:r>
              <a:rPr lang="uk-UA" b="1" u="sng" dirty="0" err="1" smtClean="0"/>
              <a:t>дюралюмінів</a:t>
            </a:r>
            <a:r>
              <a:rPr lang="uk-UA" b="1" u="sng" dirty="0" smtClean="0"/>
              <a:t> </a:t>
            </a:r>
            <a:r>
              <a:rPr lang="uk-UA" b="1" dirty="0" smtClean="0"/>
              <a:t>— низька корозійна стійкість, вироби потребують ретельного захисту від корозії. Листи </a:t>
            </a:r>
            <a:r>
              <a:rPr lang="uk-UA" b="1" dirty="0" err="1" smtClean="0"/>
              <a:t>дюралюмінів</a:t>
            </a:r>
            <a:r>
              <a:rPr lang="uk-UA" b="1" dirty="0" smtClean="0"/>
              <a:t>, як правило, </a:t>
            </a:r>
            <a:r>
              <a:rPr lang="uk-UA" b="1" i="1" u="sng" dirty="0" smtClean="0"/>
              <a:t>плакують</a:t>
            </a:r>
            <a:r>
              <a:rPr lang="uk-UA" b="1" u="sng" dirty="0" smtClean="0"/>
              <a:t>*</a:t>
            </a:r>
            <a:r>
              <a:rPr lang="uk-UA" b="1" dirty="0" smtClean="0"/>
              <a:t> чистим алюмінієм.</a:t>
            </a:r>
          </a:p>
          <a:p>
            <a:endParaRPr lang="uk-UA" b="1" dirty="0" smtClean="0"/>
          </a:p>
          <a:p>
            <a:r>
              <a:rPr lang="vi-VN" b="1" i="1" u="sng" dirty="0" smtClean="0"/>
              <a:t>Плакува́ння </a:t>
            </a:r>
            <a:r>
              <a:rPr lang="vi-VN" b="1" dirty="0" smtClean="0"/>
              <a:t> - нанесення на поверхню металевих листів, плит, дроту , труб тонкого шару іншого металу або сплаву термомеханічним способом.</a:t>
            </a:r>
            <a:endParaRPr lang="uk-UA" b="1" dirty="0" smtClean="0"/>
          </a:p>
          <a:p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4104456" cy="69289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+mn-lt"/>
              </a:rPr>
              <a:t>У ХХІ </a:t>
            </a:r>
            <a:r>
              <a:rPr lang="ru-RU" sz="2400" b="1" dirty="0" err="1" smtClean="0">
                <a:latin typeface="+mn-lt"/>
              </a:rPr>
              <a:t>столітті</a:t>
            </a:r>
            <a:r>
              <a:rPr lang="ru-RU" sz="2400" b="1" dirty="0" smtClean="0">
                <a:latin typeface="+mn-lt"/>
              </a:rPr>
              <a:t> метали </a:t>
            </a:r>
            <a:r>
              <a:rPr lang="ru-RU" sz="2400" b="1" dirty="0" err="1" smtClean="0">
                <a:latin typeface="+mn-lt"/>
              </a:rPr>
              <a:t>і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сплави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залишаються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найпоширенішими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матеріалами</a:t>
            </a:r>
            <a:r>
              <a:rPr lang="ru-RU" sz="2400" b="1" dirty="0" smtClean="0">
                <a:latin typeface="+mn-lt"/>
              </a:rPr>
              <a:t>, </a:t>
            </a:r>
            <a:r>
              <a:rPr lang="ru-RU" sz="2400" b="1" dirty="0" err="1" smtClean="0">
                <a:latin typeface="+mn-lt"/>
              </a:rPr>
              <a:t>які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застосовують</a:t>
            </a:r>
            <a:r>
              <a:rPr lang="ru-RU" sz="2400" b="1" dirty="0" smtClean="0">
                <a:latin typeface="+mn-lt"/>
              </a:rPr>
              <a:t> у </a:t>
            </a:r>
            <a:r>
              <a:rPr lang="ru-RU" sz="2400" b="1" dirty="0" err="1" smtClean="0">
                <a:latin typeface="+mn-lt"/>
              </a:rPr>
              <a:t>різних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галузях</a:t>
            </a:r>
            <a:r>
              <a:rPr lang="ru-RU" sz="2400" b="1" dirty="0" smtClean="0">
                <a:latin typeface="+mn-lt"/>
              </a:rPr>
              <a:t>. </a:t>
            </a:r>
            <a:r>
              <a:rPr lang="ru-RU" sz="2400" b="1" dirty="0" err="1" smtClean="0">
                <a:latin typeface="+mn-lt"/>
              </a:rPr>
              <a:t>Предмети</a:t>
            </a:r>
            <a:r>
              <a:rPr lang="ru-RU" sz="2400" b="1" dirty="0" smtClean="0">
                <a:latin typeface="+mn-lt"/>
              </a:rPr>
              <a:t>, </a:t>
            </a:r>
            <a:r>
              <a:rPr lang="ru-RU" sz="2400" b="1" dirty="0" err="1" smtClean="0">
                <a:latin typeface="+mn-lt"/>
              </a:rPr>
              <a:t>які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оточують</a:t>
            </a:r>
            <a:r>
              <a:rPr lang="ru-RU" sz="2400" b="1" dirty="0" smtClean="0">
                <a:latin typeface="+mn-lt"/>
              </a:rPr>
              <a:t> нас </a:t>
            </a:r>
            <a:r>
              <a:rPr lang="ru-RU" sz="2400" b="1" dirty="0" err="1" smtClean="0">
                <a:latin typeface="+mn-lt"/>
              </a:rPr>
              <a:t>рідко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складаються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з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чистих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металів</a:t>
            </a:r>
            <a:r>
              <a:rPr lang="ru-RU" sz="2400" b="1" dirty="0" smtClean="0">
                <a:latin typeface="+mn-lt"/>
              </a:rPr>
              <a:t>. </a:t>
            </a:r>
            <a:r>
              <a:rPr lang="ru-RU" sz="2400" b="1" dirty="0" err="1" smtClean="0">
                <a:latin typeface="+mn-lt"/>
              </a:rPr>
              <a:t>Тільки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алюмінієві</a:t>
            </a:r>
            <a:r>
              <a:rPr lang="ru-RU" sz="2400" b="1" dirty="0" smtClean="0">
                <a:latin typeface="+mn-lt"/>
              </a:rPr>
              <a:t>  </a:t>
            </a:r>
            <a:r>
              <a:rPr lang="ru-RU" sz="2400" b="1" dirty="0" err="1" smtClean="0">
                <a:latin typeface="+mn-lt"/>
              </a:rPr>
              <a:t>каструлі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чи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мідн</a:t>
            </a:r>
            <a:r>
              <a:rPr lang="ru-RU" sz="2400" b="1" dirty="0" err="1" smtClean="0">
                <a:latin typeface="+mn-lt"/>
              </a:rPr>
              <a:t>і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smtClean="0">
                <a:latin typeface="+mn-lt"/>
              </a:rPr>
              <a:t>проволоки «</a:t>
            </a:r>
            <a:r>
              <a:rPr lang="ru-RU" sz="2400" b="1" dirty="0" err="1" smtClean="0">
                <a:latin typeface="+mn-lt"/>
              </a:rPr>
              <a:t>чисті</a:t>
            </a:r>
            <a:r>
              <a:rPr lang="ru-RU" sz="2400" b="1" dirty="0" smtClean="0">
                <a:latin typeface="+mn-lt"/>
              </a:rPr>
              <a:t>» на 99, 9%. У </a:t>
            </a:r>
            <a:r>
              <a:rPr lang="ru-RU" sz="2400" b="1" dirty="0" err="1" smtClean="0">
                <a:latin typeface="+mn-lt"/>
              </a:rPr>
              <a:t>більшості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інших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випадків</a:t>
            </a:r>
            <a:r>
              <a:rPr lang="ru-RU" sz="2400" b="1" dirty="0" smtClean="0">
                <a:latin typeface="+mn-lt"/>
              </a:rPr>
              <a:t> люди </a:t>
            </a:r>
            <a:r>
              <a:rPr lang="ru-RU" sz="2400" b="1" dirty="0" err="1" smtClean="0">
                <a:latin typeface="+mn-lt"/>
              </a:rPr>
              <a:t>мають</a:t>
            </a:r>
            <a:r>
              <a:rPr lang="ru-RU" sz="2400" b="1" dirty="0" smtClean="0">
                <a:latin typeface="+mn-lt"/>
              </a:rPr>
              <a:t> справу </a:t>
            </a:r>
            <a:r>
              <a:rPr lang="ru-RU" sz="2400" b="1" dirty="0" err="1" smtClean="0">
                <a:latin typeface="+mn-lt"/>
              </a:rPr>
              <a:t>із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сплавама</a:t>
            </a:r>
            <a:r>
              <a:rPr lang="ru-RU" sz="2400" b="1" dirty="0" smtClean="0">
                <a:latin typeface="+mn-lt"/>
              </a:rPr>
              <a:t>.  </a:t>
            </a:r>
            <a:r>
              <a:rPr lang="ru-RU" sz="2400" b="1" dirty="0" err="1" smtClean="0">
                <a:latin typeface="+mn-lt"/>
              </a:rPr>
              <a:t>Сучасна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техніка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вимагає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велику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кількість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сплавів</a:t>
            </a:r>
            <a:r>
              <a:rPr lang="ru-RU" sz="2400" b="1" dirty="0" smtClean="0">
                <a:latin typeface="+mn-lt"/>
              </a:rPr>
              <a:t>, тому  </a:t>
            </a:r>
            <a:r>
              <a:rPr lang="ru-RU" sz="2400" b="1" dirty="0" err="1" smtClean="0">
                <a:latin typeface="+mn-lt"/>
              </a:rPr>
              <a:t>є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розвинена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металургія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і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завдяки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чому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багато</a:t>
            </a:r>
            <a:r>
              <a:rPr lang="ru-RU" sz="2400" b="1" dirty="0" smtClean="0">
                <a:latin typeface="+mn-lt"/>
              </a:rPr>
              <a:t> людей </a:t>
            </a:r>
            <a:r>
              <a:rPr lang="ru-RU" sz="2400" b="1" dirty="0" err="1" smtClean="0">
                <a:latin typeface="+mn-lt"/>
              </a:rPr>
              <a:t>мають</a:t>
            </a:r>
            <a:r>
              <a:rPr lang="ru-RU" sz="2400" b="1" dirty="0" smtClean="0">
                <a:latin typeface="+mn-lt"/>
              </a:rPr>
              <a:t> роботу.</a:t>
            </a:r>
            <a:endParaRPr lang="uk-UA" sz="2400" b="1" dirty="0">
              <a:latin typeface="+mn-lt"/>
            </a:endParaRPr>
          </a:p>
        </p:txBody>
      </p:sp>
      <p:pic>
        <p:nvPicPr>
          <p:cNvPr id="4" name="Рисунок 3" descr="ferro-splav-182459_441x2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35203">
            <a:off x="3784142" y="3534128"/>
            <a:ext cx="5026877" cy="3066281"/>
          </a:xfrm>
          <a:prstGeom prst="rect">
            <a:avLst/>
          </a:prstGeom>
        </p:spPr>
      </p:pic>
      <p:pic>
        <p:nvPicPr>
          <p:cNvPr id="3" name="Рисунок 2" descr="завантаженн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68170">
            <a:off x="4340618" y="342703"/>
            <a:ext cx="4398243" cy="2803661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908720"/>
            <a:ext cx="7488832" cy="452431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i="1" u="sng" dirty="0" smtClean="0">
                <a:solidFill>
                  <a:srgbClr val="002060"/>
                </a:solidFill>
              </a:rPr>
              <a:t>Made</a:t>
            </a:r>
            <a:r>
              <a:rPr lang="en-US" sz="9600" b="1" i="1" u="sng" dirty="0" smtClean="0">
                <a:solidFill>
                  <a:srgbClr val="66FFFF"/>
                </a:solidFill>
              </a:rPr>
              <a:t> </a:t>
            </a:r>
            <a:r>
              <a:rPr lang="en-US" sz="9600" b="1" i="1" u="sng" dirty="0" smtClean="0">
                <a:solidFill>
                  <a:srgbClr val="7030A0"/>
                </a:solidFill>
              </a:rPr>
              <a:t>by</a:t>
            </a:r>
            <a:r>
              <a:rPr lang="uk-UA" sz="9600" b="1" i="1" u="sng" dirty="0" smtClean="0">
                <a:solidFill>
                  <a:srgbClr val="66FFFF"/>
                </a:solidFill>
              </a:rPr>
              <a:t>:</a:t>
            </a:r>
            <a:r>
              <a:rPr lang="en-US" sz="9600" b="1" i="1" u="sng" dirty="0" smtClean="0">
                <a:solidFill>
                  <a:srgbClr val="66FFFF"/>
                </a:solidFill>
              </a:rPr>
              <a:t/>
            </a:r>
            <a:br>
              <a:rPr lang="en-US" sz="9600" b="1" i="1" u="sng" dirty="0" smtClean="0">
                <a:solidFill>
                  <a:srgbClr val="66FFFF"/>
                </a:solidFill>
              </a:rPr>
            </a:br>
            <a:r>
              <a:rPr lang="uk-UA" sz="9600" i="1" dirty="0" smtClean="0">
                <a:solidFill>
                  <a:srgbClr val="CCFFFF"/>
                </a:solidFill>
                <a:latin typeface="Comic Sans MS" pitchFamily="66" charset="0"/>
              </a:rPr>
              <a:t>Христина</a:t>
            </a:r>
            <a:r>
              <a:rPr lang="uk-UA" sz="9600" i="1" dirty="0" smtClean="0">
                <a:solidFill>
                  <a:srgbClr val="66FFFF"/>
                </a:solidFill>
                <a:latin typeface="Comic Sans MS" pitchFamily="66" charset="0"/>
              </a:rPr>
              <a:t> </a:t>
            </a:r>
            <a:r>
              <a:rPr lang="uk-UA" sz="9600" i="1" dirty="0" err="1" smtClean="0">
                <a:solidFill>
                  <a:srgbClr val="00FF99"/>
                </a:solidFill>
                <a:latin typeface="Comic Sans MS" pitchFamily="66" charset="0"/>
              </a:rPr>
              <a:t>Черепанин</a:t>
            </a:r>
            <a:endParaRPr lang="uk-UA" sz="9600" i="1" dirty="0">
              <a:solidFill>
                <a:srgbClr val="00FF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58326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uk-UA" sz="2400" b="1" i="1" u="sng" dirty="0" smtClean="0">
                <a:solidFill>
                  <a:srgbClr val="002060"/>
                </a:solidFill>
                <a:latin typeface="+mn-lt"/>
              </a:rPr>
              <a:t>Сплави виявляють загальні властивості металів: </a:t>
            </a:r>
            <a:r>
              <a:rPr lang="uk-UA" sz="2200" b="1" dirty="0" smtClean="0">
                <a:solidFill>
                  <a:srgbClr val="002060"/>
                </a:solidFill>
                <a:latin typeface="+mn-lt"/>
              </a:rPr>
              <a:t>металічний блиск, високі електропровідність і теплопровідність. Але властивості сплавів відрізняються від властивостей їхніх компонентів. За</a:t>
            </a:r>
            <a:r>
              <a:rPr lang="uk-UA" sz="2200" b="1" dirty="0" smtClean="0">
                <a:solidFill>
                  <a:srgbClr val="002060"/>
                </a:solidFill>
              </a:rPr>
              <a:t> </a:t>
            </a:r>
            <a:r>
              <a:rPr lang="uk-UA" sz="2200" b="1" dirty="0" smtClean="0">
                <a:solidFill>
                  <a:srgbClr val="002060"/>
                </a:solidFill>
                <a:latin typeface="+mn-lt"/>
              </a:rPr>
              <a:t>своїми властивостями сплави різко відрізняються від чистих металів, з яких вони складаються.</a:t>
            </a:r>
          </a:p>
          <a:p>
            <a:r>
              <a:rPr lang="uk-UA" sz="2200" b="1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uk-UA" sz="2200" b="1" u="sng" dirty="0" smtClean="0">
                <a:solidFill>
                  <a:srgbClr val="002060"/>
                </a:solidFill>
                <a:latin typeface="+mn-lt"/>
              </a:rPr>
              <a:t>Температура плавлення</a:t>
            </a:r>
            <a:r>
              <a:rPr lang="uk-UA" sz="2200" b="1" dirty="0" smtClean="0">
                <a:solidFill>
                  <a:srgbClr val="002060"/>
                </a:solidFill>
                <a:latin typeface="+mn-lt"/>
              </a:rPr>
              <a:t> сплавів звичайно нижча від температури плавлення металів, що входять до їхнього складу. Так, натрій і калій при певному складі утворюють сплав, який при звичайній температурі є рідиною, хоча натрій плавиться при 97,5°С, а калій — при</a:t>
            </a:r>
            <a:r>
              <a:rPr lang="uk-UA" sz="2200" b="1" u="sng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uk-UA" sz="2200" b="1" dirty="0" smtClean="0">
                <a:solidFill>
                  <a:srgbClr val="002060"/>
                </a:solidFill>
                <a:latin typeface="+mn-lt"/>
              </a:rPr>
              <a:t>62,3°С</a:t>
            </a:r>
            <a:r>
              <a:rPr lang="uk-UA" sz="2200" b="1" u="sng" dirty="0" smtClean="0">
                <a:solidFill>
                  <a:srgbClr val="002060"/>
                </a:solidFill>
                <a:latin typeface="+mn-lt"/>
              </a:rPr>
              <a:t>.</a:t>
            </a:r>
          </a:p>
        </p:txBody>
      </p:sp>
      <p:pic>
        <p:nvPicPr>
          <p:cNvPr id="4" name="Рисунок 3" descr="1dolar2009r_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2060848"/>
            <a:ext cx="2448272" cy="2448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48965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 </a:t>
            </a:r>
            <a:r>
              <a:rPr lang="uk-UA" sz="2200" b="1" u="sng" dirty="0" smtClean="0">
                <a:solidFill>
                  <a:srgbClr val="002060"/>
                </a:solidFill>
                <a:latin typeface="+mn-lt"/>
              </a:rPr>
              <a:t>Твердість сплавів</a:t>
            </a:r>
            <a:r>
              <a:rPr lang="uk-UA" sz="2200" b="1" dirty="0" smtClean="0">
                <a:solidFill>
                  <a:srgbClr val="002060"/>
                </a:solidFill>
                <a:latin typeface="+mn-lt"/>
              </a:rPr>
              <a:t> у більшості випадків вища від твердості окремих металів, що їх утворюють. Наприклад, добавка 1% берилію до міді збільшує її твердість у 7 разів. Ковкість і пластичність металів у сплавах звичайно знижується. </a:t>
            </a:r>
          </a:p>
          <a:p>
            <a:r>
              <a:rPr lang="uk-UA" sz="2200" b="1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uk-UA" sz="2200" b="1" u="sng" dirty="0" err="1" smtClean="0">
                <a:solidFill>
                  <a:srgbClr val="002060"/>
                </a:solidFill>
                <a:latin typeface="+mn-lt"/>
              </a:rPr>
              <a:t>Тепло-</a:t>
            </a:r>
            <a:r>
              <a:rPr lang="uk-UA" sz="2200" b="1" u="sng" dirty="0" smtClean="0">
                <a:solidFill>
                  <a:srgbClr val="002060"/>
                </a:solidFill>
                <a:latin typeface="+mn-lt"/>
              </a:rPr>
              <a:t> і електропровідність</a:t>
            </a:r>
            <a:r>
              <a:rPr lang="uk-UA" sz="2200" b="1" dirty="0" smtClean="0">
                <a:solidFill>
                  <a:srgbClr val="002060"/>
                </a:solidFill>
                <a:latin typeface="+mn-lt"/>
              </a:rPr>
              <a:t> металів у сплавах теж зменшується.</a:t>
            </a:r>
          </a:p>
          <a:p>
            <a:r>
              <a:rPr lang="uk-UA" sz="2200" b="1" u="sng" dirty="0" smtClean="0">
                <a:solidFill>
                  <a:srgbClr val="002060"/>
                </a:solidFill>
                <a:latin typeface="+mn-lt"/>
              </a:rPr>
              <a:t>Механічна міцність</a:t>
            </a:r>
            <a:r>
              <a:rPr lang="uk-UA" sz="2200" b="1" dirty="0" smtClean="0">
                <a:solidFill>
                  <a:srgbClr val="002060"/>
                </a:solidFill>
                <a:latin typeface="+mn-lt"/>
              </a:rPr>
              <a:t> сплавів, навпаки, у більшості випадків підвищується. Навіть незначні домішки іншого металу часто різко підвищують міцність сплаву.</a:t>
            </a:r>
            <a:endParaRPr lang="uk-UA" sz="2200" dirty="0">
              <a:latin typeface="+mn-lt"/>
            </a:endParaRPr>
          </a:p>
        </p:txBody>
      </p:sp>
      <p:pic>
        <p:nvPicPr>
          <p:cNvPr id="3" name="Рисунок 2" descr="kak-proizvoditsja-prokatka-tsvetnih-metallov-ih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412776"/>
            <a:ext cx="3278084" cy="401910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preview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196752"/>
            <a:ext cx="3181756" cy="4248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554461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</a:rPr>
              <a:t>  </a:t>
            </a:r>
          </a:p>
          <a:p>
            <a:r>
              <a:rPr lang="uk-UA" sz="2000" b="1" dirty="0" smtClean="0">
                <a:solidFill>
                  <a:srgbClr val="002060"/>
                </a:solidFill>
              </a:rPr>
              <a:t>  </a:t>
            </a:r>
            <a:r>
              <a:rPr lang="uk-UA" sz="2200" b="1" u="sng" dirty="0" smtClean="0">
                <a:solidFill>
                  <a:srgbClr val="002060"/>
                </a:solidFill>
                <a:latin typeface="+mn-lt"/>
              </a:rPr>
              <a:t>Хімічні властивості </a:t>
            </a:r>
            <a:r>
              <a:rPr lang="uk-UA" sz="2200" b="1" dirty="0" smtClean="0">
                <a:solidFill>
                  <a:srgbClr val="002060"/>
                </a:solidFill>
                <a:latin typeface="+mn-lt"/>
              </a:rPr>
              <a:t>металів у сплавах теж змінюються. Наприклад, при додаванні до звичайної сталі 15—20% силіцію одержують кислотостійку сталь.</a:t>
            </a:r>
          </a:p>
          <a:p>
            <a:r>
              <a:rPr lang="uk-UA" sz="2200" b="1" dirty="0" smtClean="0">
                <a:solidFill>
                  <a:srgbClr val="002060"/>
                </a:solidFill>
                <a:latin typeface="+mn-lt"/>
              </a:rPr>
              <a:t>  Металічні сплави мають надзвичайно велике значення, оскільки в техніці застосовують звичайно не чисті метали, а сплави. Сучасна техніка вимагає сплави з найрізноманітнішими властивостями: надтверді і м'які, тугоплавкі і легкоплавкі, стійкі до дії різних газів, кислот, лугів,антифрикційні</a:t>
            </a:r>
            <a:r>
              <a:rPr lang="uk-UA" sz="2200" b="1" u="sng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uk-UA" sz="2200" b="1" dirty="0" smtClean="0">
                <a:solidFill>
                  <a:srgbClr val="002060"/>
                </a:solidFill>
                <a:latin typeface="+mn-lt"/>
              </a:rPr>
              <a:t>сплави і т. д. Тепер відомо вже кілька тисяч різних сплавів з різноманітними властивостями. Серед них найбільш поширені сплави на основі заліза і алюмінію.</a:t>
            </a:r>
          </a:p>
          <a:p>
            <a:endParaRPr lang="uk-UA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61242"/>
          </a:xfrm>
        </p:spPr>
        <p:txBody>
          <a:bodyPr/>
          <a:lstStyle/>
          <a:p>
            <a:pPr algn="ctr"/>
            <a:r>
              <a:rPr lang="uk-UA" dirty="0" smtClean="0"/>
              <a:t>Мідні сплави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428736"/>
            <a:ext cx="4038600" cy="4819664"/>
          </a:xfrm>
        </p:spPr>
        <p:txBody>
          <a:bodyPr>
            <a:normAutofit lnSpcReduction="10000"/>
          </a:bodyPr>
          <a:lstStyle/>
          <a:p>
            <a:r>
              <a:rPr lang="uk-UA" sz="2000" b="1" dirty="0" smtClean="0">
                <a:solidFill>
                  <a:srgbClr val="7030A0"/>
                </a:solidFill>
              </a:rPr>
              <a:t>Мідні сплави - ​​перші металеві сплави, створені людиною. Приблизно до сер. 20 в. по світовому виробництву мідні сплави займали 1-е місце серед сплавів кольорових металів. Мідні сплави отримують сплавом міді з легуючими елементами або з проміжними сплавами - лігатурами, що містять легуючі елементи. Мідні сплави поділяють на </a:t>
            </a:r>
            <a:r>
              <a:rPr lang="uk-UA" sz="2000" b="1" dirty="0" err="1" smtClean="0">
                <a:solidFill>
                  <a:srgbClr val="7030A0"/>
                </a:solidFill>
              </a:rPr>
              <a:t>деформуючиїся</a:t>
            </a:r>
            <a:r>
              <a:rPr lang="uk-UA" sz="2000" b="1" dirty="0" smtClean="0">
                <a:solidFill>
                  <a:srgbClr val="7030A0"/>
                </a:solidFill>
              </a:rPr>
              <a:t> і ливарні. Механічні властивості мідних сплавів: змінюються в широких межах при холодній обробці тиском і при відпалі.</a:t>
            </a:r>
          </a:p>
          <a:p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file6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72200" y="260648"/>
            <a:ext cx="2328850" cy="2071702"/>
          </a:xfrm>
        </p:spPr>
      </p:pic>
      <p:pic>
        <p:nvPicPr>
          <p:cNvPr id="7" name="Рисунок 6" descr="visual_lef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4437112"/>
            <a:ext cx="2381250" cy="2171700"/>
          </a:xfrm>
          <a:prstGeom prst="rect">
            <a:avLst/>
          </a:prstGeom>
        </p:spPr>
      </p:pic>
      <p:pic>
        <p:nvPicPr>
          <p:cNvPr id="8" name="Рисунок 7" descr="y_f40612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2204864"/>
            <a:ext cx="2177750" cy="2357430"/>
          </a:xfrm>
          <a:prstGeom prst="rect">
            <a:avLst/>
          </a:prstGeom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Алюмінієві сплави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sz="half" idx="4294967295"/>
          </p:nvPr>
        </p:nvSpPr>
        <p:spPr>
          <a:xfrm>
            <a:off x="0" y="1557338"/>
            <a:ext cx="4427984" cy="5112022"/>
          </a:xfrm>
        </p:spPr>
        <p:txBody>
          <a:bodyPr>
            <a:normAutofit fontScale="62500" lnSpcReduction="20000"/>
          </a:bodyPr>
          <a:lstStyle/>
          <a:p>
            <a:r>
              <a:rPr lang="uk-UA" b="1" dirty="0" smtClean="0">
                <a:solidFill>
                  <a:srgbClr val="7030A0"/>
                </a:solidFill>
              </a:rPr>
              <a:t>Перші Алюмінієві сплави отримані в 50-х рр.. 19 сторіччя;. Вони представляли собою сплав алюмінію з кремнієм і характеризувалися невисокими міцністю і корозійною стійкістю. Основні переваги Алюмінієвих сплавів: мала щільність, висока </a:t>
            </a:r>
            <a:r>
              <a:rPr lang="uk-UA" b="1" dirty="0" err="1" smtClean="0">
                <a:solidFill>
                  <a:srgbClr val="7030A0"/>
                </a:solidFill>
              </a:rPr>
              <a:t>електро-</a:t>
            </a:r>
            <a:r>
              <a:rPr lang="uk-UA" b="1" dirty="0" smtClean="0">
                <a:solidFill>
                  <a:srgbClr val="7030A0"/>
                </a:solidFill>
              </a:rPr>
              <a:t> та теплопровідність, корозійна стійкість, висока питома міцність. За способом виробництва виробів алюмінієві сплави можна розділити на 2 основні групи: ті, що деформуються , для виготовлення напівфабрикатів (листів, плит, профілів, труб, поковок, дроту) та ливарні - для фасонних виливків.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2" name="Рисунок 11" descr="alumini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844824"/>
            <a:ext cx="3994258" cy="3994258"/>
          </a:xfrm>
          <a:prstGeom prst="rect">
            <a:avLst/>
          </a:prstGeom>
        </p:spPr>
      </p:pic>
    </p:spTree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Tema2</Template>
  <TotalTime>636</TotalTime>
  <Words>1385</Words>
  <Application>Microsoft Office PowerPoint</Application>
  <PresentationFormat>Экран (4:3)</PresentationFormat>
  <Paragraphs>126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Tema2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Мідні сплави</vt:lpstr>
      <vt:lpstr>Алюмінієві сплави</vt:lpstr>
      <vt:lpstr>Нікелеві сплави</vt:lpstr>
      <vt:lpstr>Залізні сплави</vt:lpstr>
      <vt:lpstr>Вольфрамові сплави</vt:lpstr>
      <vt:lpstr>Золоті сплави</vt:lpstr>
      <vt:lpstr>Платинові сплави</vt:lpstr>
      <vt:lpstr>Свинцеві сплави</vt:lpstr>
      <vt:lpstr>Титанові сплави</vt:lpstr>
      <vt:lpstr>Цинкові сплави</vt:lpstr>
      <vt:lpstr>  Залізовуглецеві сплави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Мар'яна</dc:creator>
  <cp:lastModifiedBy>Мар'яна</cp:lastModifiedBy>
  <cp:revision>69</cp:revision>
  <dcterms:created xsi:type="dcterms:W3CDTF">2014-04-16T18:43:28Z</dcterms:created>
  <dcterms:modified xsi:type="dcterms:W3CDTF">2014-05-06T17:57:16Z</dcterms:modified>
</cp:coreProperties>
</file>