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E99F50B-5975-4C9F-9B58-DE6675B2A2F8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0DAF0A8-2476-4AFB-A289-E9377B00E17A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dirty="0" smtClean="0"/>
              <a:t>П</a:t>
            </a:r>
            <a:r>
              <a:rPr lang="uk-UA" sz="8000" dirty="0" err="1" smtClean="0"/>
              <a:t>олівінілхлорид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учениця 11-М класу</a:t>
            </a:r>
          </a:p>
          <a:p>
            <a:r>
              <a:rPr lang="uk-UA" dirty="0" smtClean="0"/>
              <a:t>Євграфова Марина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3032906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Полівінілхлорид-</a:t>
            </a:r>
            <a:r>
              <a:rPr lang="ru-RU" sz="2800" dirty="0" smtClean="0"/>
              <a:t> </a:t>
            </a:r>
            <a:r>
              <a:rPr lang="ru-RU" sz="2800" dirty="0" smtClean="0">
                <a:solidFill>
                  <a:srgbClr val="FFFF00"/>
                </a:solidFill>
              </a:rPr>
              <a:t>(</a:t>
            </a:r>
            <a:r>
              <a:rPr lang="ru-RU" sz="2800" i="1" dirty="0" smtClean="0">
                <a:solidFill>
                  <a:srgbClr val="FFFF00"/>
                </a:solidFill>
              </a:rPr>
              <a:t>ПВХ)-або поліхлорвініл,</a:t>
            </a:r>
            <a:br>
              <a:rPr lang="ru-RU" sz="2800" i="1" dirty="0" smtClean="0">
                <a:solidFill>
                  <a:srgbClr val="FFFF00"/>
                </a:solidFill>
              </a:rPr>
            </a:br>
            <a:r>
              <a:rPr lang="ru-RU" sz="2800" i="1" dirty="0" smtClean="0">
                <a:solidFill>
                  <a:srgbClr val="FFFF00"/>
                </a:solidFill>
              </a:rPr>
              <a:t>поліхлорвінілова смола-безбарвна, прозора пластмаса, термопластичний полімер, продукт полімеризації хлорвінілу </a:t>
            </a:r>
            <a:r>
              <a:rPr lang="en-US" sz="2800" dirty="0" smtClean="0">
                <a:solidFill>
                  <a:srgbClr val="FFFF00"/>
                </a:solidFill>
              </a:rPr>
              <a:t> </a:t>
            </a:r>
            <a:r>
              <a:rPr lang="en-US" sz="2800" i="1" dirty="0" smtClean="0">
                <a:solidFill>
                  <a:srgbClr val="FFFF00"/>
                </a:solidFill>
              </a:rPr>
              <a:t>CH</a:t>
            </a:r>
            <a:r>
              <a:rPr lang="en-US" sz="2800" i="1" baseline="-25000" dirty="0" smtClean="0">
                <a:solidFill>
                  <a:srgbClr val="FFFF00"/>
                </a:solidFill>
              </a:rPr>
              <a:t>2</a:t>
            </a:r>
            <a:r>
              <a:rPr lang="en-US" sz="2800" i="1" dirty="0" smtClean="0">
                <a:solidFill>
                  <a:srgbClr val="FFFF00"/>
                </a:solidFill>
              </a:rPr>
              <a:t>=</a:t>
            </a:r>
            <a:r>
              <a:rPr lang="en-US" sz="2800" i="1" dirty="0" err="1" smtClean="0">
                <a:solidFill>
                  <a:srgbClr val="FFFF00"/>
                </a:solidFill>
              </a:rPr>
              <a:t>CHCl</a:t>
            </a:r>
            <a:r>
              <a:rPr lang="uk-UA" sz="2800" i="1" dirty="0" smtClean="0">
                <a:solidFill>
                  <a:srgbClr val="FFFF00"/>
                </a:solidFill>
              </a:rPr>
              <a:t>. Щоб одержати з поліхлорвінілу м</a:t>
            </a:r>
            <a:r>
              <a:rPr lang="en-US" sz="2800" i="1" dirty="0" smtClean="0">
                <a:solidFill>
                  <a:srgbClr val="FFFF00"/>
                </a:solidFill>
              </a:rPr>
              <a:t>`</a:t>
            </a:r>
            <a:r>
              <a:rPr lang="uk-UA" sz="2800" i="1" dirty="0" smtClean="0">
                <a:solidFill>
                  <a:srgbClr val="FFFF00"/>
                </a:solidFill>
              </a:rPr>
              <a:t>який матеріал, його змішують з пластифікатором</a:t>
            </a:r>
            <a:r>
              <a:rPr lang="uk-UA" sz="2800" dirty="0" smtClean="0">
                <a:solidFill>
                  <a:srgbClr val="FFFF00"/>
                </a:solidFill>
              </a:rPr>
              <a:t>.</a:t>
            </a:r>
            <a:endParaRPr lang="ru-RU" sz="2800" dirty="0"/>
          </a:p>
        </p:txBody>
      </p:sp>
      <p:pic>
        <p:nvPicPr>
          <p:cNvPr id="9218" name="Picture 2" descr="Полівінілхлори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3929090" cy="27717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929190" y="5357826"/>
            <a:ext cx="1857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/>
              <a:t>ПВХ</a:t>
            </a:r>
            <a:endParaRPr lang="ru-RU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700" dirty="0" err="1" smtClean="0"/>
              <a:t>Отримання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1714488"/>
            <a:ext cx="77867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 присутності органічних пероксидних сполук при 40 °C і тиску 5 атм хлорвініл легко </a:t>
            </a:r>
            <a:r>
              <a:rPr lang="ru-RU" sz="2800" dirty="0" smtClean="0"/>
              <a:t>полімеризується</a:t>
            </a:r>
            <a:r>
              <a:rPr lang="ru-RU" sz="2800" dirty="0"/>
              <a:t> в еластичну масу, яку й називають поліхлорвініловою </a:t>
            </a:r>
            <a:r>
              <a:rPr lang="ru-RU" sz="2800" dirty="0" smtClean="0"/>
              <a:t>смолою</a:t>
            </a:r>
          </a:p>
        </p:txBody>
      </p:sp>
      <p:pic>
        <p:nvPicPr>
          <p:cNvPr id="4" name="Рисунок 3" descr="300px-PolichlorvinilovaSmolaUtv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857628"/>
            <a:ext cx="5500726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0px-Pure_Polyvinyl_Chloride_pow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143116"/>
            <a:ext cx="2071702" cy="3000396"/>
          </a:xfrm>
          <a:prstGeom prst="rect">
            <a:avLst/>
          </a:prstGeom>
        </p:spPr>
      </p:pic>
      <p:pic>
        <p:nvPicPr>
          <p:cNvPr id="6" name="Рисунок 5" descr="200px-PVC-3D-vd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428604"/>
            <a:ext cx="3286148" cy="1714512"/>
          </a:xfrm>
          <a:prstGeom prst="rect">
            <a:avLst/>
          </a:prstGeom>
        </p:spPr>
      </p:pic>
      <p:pic>
        <p:nvPicPr>
          <p:cNvPr id="7" name="Рисунок 6" descr="125px-Plastic-recyc-03.sv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3786190"/>
            <a:ext cx="2786082" cy="26193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1538" y="714356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Вигляд молекули ПВХ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428860" y="3143248"/>
            <a:ext cx="5500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Зовнішній вигляд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214414" y="5429264"/>
            <a:ext cx="6215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Міжнародний знак вторинної переробки для полівінілхлориду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574755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Властивості: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sz="3600" b="1" i="1" dirty="0" smtClean="0"/>
              <a:t>Молекулярна формула:</a:t>
            </a:r>
            <a:r>
              <a:rPr lang="ru-RU" sz="3600" dirty="0" smtClean="0"/>
              <a:t> (</a:t>
            </a:r>
            <a:r>
              <a:rPr lang="en-US" sz="3600" dirty="0" smtClean="0"/>
              <a:t>C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H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Cl)</a:t>
            </a:r>
            <a:r>
              <a:rPr lang="en-US" sz="3600" baseline="-25000" dirty="0" smtClean="0"/>
              <a:t>n</a:t>
            </a:r>
            <a:r>
              <a:rPr lang="uk-UA" sz="3600" baseline="-25000" dirty="0" smtClean="0"/>
              <a:t/>
            </a:r>
            <a:br>
              <a:rPr lang="uk-UA" sz="3600" baseline="-25000" dirty="0" smtClean="0"/>
            </a:br>
            <a:r>
              <a:rPr lang="ru-RU" sz="3600" b="1" i="1" dirty="0" smtClean="0"/>
              <a:t>Молярна маса: </a:t>
            </a:r>
            <a:r>
              <a:rPr lang="ru-RU" sz="3600" dirty="0" smtClean="0"/>
              <a:t>62,5 г·моль</a:t>
            </a:r>
            <a:r>
              <a:rPr lang="ru-RU" sz="3600" baseline="30000" dirty="0" smtClean="0"/>
              <a:t>−1</a:t>
            </a:r>
            <a:br>
              <a:rPr lang="ru-RU" sz="3600" baseline="30000" dirty="0" smtClean="0"/>
            </a:br>
            <a:r>
              <a:rPr lang="ru-RU" sz="3600" dirty="0" smtClean="0"/>
              <a:t> </a:t>
            </a:r>
            <a:r>
              <a:rPr lang="ru-RU" sz="3600" b="1" i="1" dirty="0" smtClean="0"/>
              <a:t>Зовнішній вигляд: </a:t>
            </a:r>
            <a:r>
              <a:rPr lang="ru-RU" sz="3600" dirty="0" smtClean="0"/>
              <a:t>порошок </a:t>
            </a:r>
            <a:r>
              <a:rPr lang="ru-RU" sz="3600" dirty="0" smtClean="0"/>
              <a:t>білого </a:t>
            </a:r>
            <a:r>
              <a:rPr lang="ru-RU" sz="3600" dirty="0" smtClean="0"/>
              <a:t>кольору</a:t>
            </a:r>
            <a:br>
              <a:rPr lang="ru-RU" sz="3600" dirty="0" smtClean="0"/>
            </a:br>
            <a:r>
              <a:rPr lang="ru-RU" sz="3600" b="1" i="1" dirty="0" smtClean="0"/>
              <a:t>Запах: </a:t>
            </a:r>
            <a:r>
              <a:rPr lang="ru-RU" sz="3600" dirty="0" smtClean="0"/>
              <a:t>запах</a:t>
            </a:r>
            <a:br>
              <a:rPr lang="ru-RU" sz="3600" dirty="0" smtClean="0"/>
            </a:br>
            <a:r>
              <a:rPr lang="ru-RU" sz="3600" b="1" i="1" dirty="0" smtClean="0"/>
              <a:t>Густина: </a:t>
            </a:r>
            <a:r>
              <a:rPr lang="ru-RU" sz="3600" dirty="0" smtClean="0"/>
              <a:t>густина</a:t>
            </a:r>
            <a:br>
              <a:rPr lang="ru-RU" sz="3600" dirty="0" smtClean="0"/>
            </a:br>
            <a:r>
              <a:rPr lang="ru-RU" sz="3600" b="1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Тпл. :  </a:t>
            </a:r>
            <a:r>
              <a:rPr lang="ru-RU" sz="3600" dirty="0" smtClean="0"/>
              <a:t>100–260°</a:t>
            </a:r>
            <a:r>
              <a:rPr lang="en-US" sz="3600" dirty="0" smtClean="0"/>
              <a:t>C</a:t>
            </a:r>
            <a:r>
              <a:rPr lang="uk-UA" sz="3600" dirty="0" smtClean="0"/>
              <a:t/>
            </a:r>
            <a:br>
              <a:rPr lang="uk-UA" sz="3600" dirty="0" smtClean="0"/>
            </a:br>
            <a:endParaRPr lang="ru-RU" sz="3600" dirty="0"/>
          </a:p>
        </p:txBody>
      </p:sp>
      <p:pic>
        <p:nvPicPr>
          <p:cNvPr id="4" name="Рисунок 3" descr="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714752"/>
            <a:ext cx="3852864" cy="25336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Властивості:  +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1428736"/>
            <a:ext cx="71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Поліхлорвініл</a:t>
            </a:r>
            <a:r>
              <a:rPr lang="ru-RU" sz="2000" dirty="0"/>
              <a:t> досить стійкий проти дії </a:t>
            </a:r>
            <a:r>
              <a:rPr lang="ru-RU" sz="2000" dirty="0" smtClean="0"/>
              <a:t>кислот</a:t>
            </a:r>
            <a:r>
              <a:rPr lang="ru-RU" sz="2000" dirty="0"/>
              <a:t> і </a:t>
            </a:r>
            <a:r>
              <a:rPr lang="ru-RU" sz="2000" dirty="0" smtClean="0"/>
              <a:t>лугів. </a:t>
            </a:r>
            <a:r>
              <a:rPr lang="ru-RU" sz="2000" dirty="0"/>
              <a:t>Він має високі </a:t>
            </a:r>
            <a:r>
              <a:rPr lang="ru-RU" sz="2000" dirty="0" smtClean="0"/>
              <a:t>діелектричні властивості, </a:t>
            </a:r>
            <a:r>
              <a:rPr lang="ru-RU" sz="2000" dirty="0"/>
              <a:t>негорючий, легко фарбується. </a:t>
            </a:r>
            <a:endParaRPr lang="ru-RU" sz="2000" dirty="0" smtClean="0"/>
          </a:p>
          <a:p>
            <a:r>
              <a:rPr lang="ru-RU" sz="2000" dirty="0" smtClean="0"/>
              <a:t>Його </a:t>
            </a:r>
            <a:r>
              <a:rPr lang="ru-RU" sz="2000" dirty="0"/>
              <a:t>застосовують для ізоляції електричних </a:t>
            </a:r>
            <a:r>
              <a:rPr lang="ru-RU" sz="2000" dirty="0" smtClean="0"/>
              <a:t>провідників, </a:t>
            </a:r>
            <a:r>
              <a:rPr lang="ru-RU" sz="2000" dirty="0"/>
              <a:t>виробництва </a:t>
            </a:r>
            <a:r>
              <a:rPr lang="ru-RU" sz="2000" dirty="0" smtClean="0"/>
              <a:t>лінолеуму, </a:t>
            </a:r>
            <a:r>
              <a:rPr lang="ru-RU" sz="2000" dirty="0"/>
              <a:t>штучної шкіри для взуття, вікна </a:t>
            </a:r>
            <a:r>
              <a:rPr lang="ru-RU" sz="2000" dirty="0" smtClean="0"/>
              <a:t>(металопластикові вікна). </a:t>
            </a:r>
            <a:r>
              <a:rPr lang="ru-RU" sz="2000" dirty="0"/>
              <a:t>З поліхлорвінілу виготовляють також настільні церати, портативні плащі від дощу тощо.</a:t>
            </a:r>
          </a:p>
          <a:p>
            <a:r>
              <a:rPr lang="ru-RU" sz="2000" dirty="0"/>
              <a:t>Поліхлорвініл порівняно легко розкладається при нагріванні, виділяючи </a:t>
            </a:r>
            <a:r>
              <a:rPr lang="ru-RU" sz="2000" dirty="0" smtClean="0"/>
              <a:t>хлористий водень.</a:t>
            </a:r>
            <a:endParaRPr lang="ru-RU" sz="2000" dirty="0"/>
          </a:p>
        </p:txBody>
      </p:sp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429132"/>
            <a:ext cx="2143140" cy="2000264"/>
          </a:xfrm>
          <a:prstGeom prst="rect">
            <a:avLst/>
          </a:prstGeom>
        </p:spPr>
      </p:pic>
      <p:pic>
        <p:nvPicPr>
          <p:cNvPr id="5" name="Рисунок 4" descr="i (1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4071942"/>
            <a:ext cx="2214578" cy="2286016"/>
          </a:xfrm>
          <a:prstGeom prst="rect">
            <a:avLst/>
          </a:prstGeom>
        </p:spPr>
      </p:pic>
      <p:pic>
        <p:nvPicPr>
          <p:cNvPr id="6" name="Рисунок 5" descr="i (1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4500570"/>
            <a:ext cx="2857520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Властивості:     ___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357298"/>
            <a:ext cx="8143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Істотним недоліком ПВХ є низька теплостійкість (не вище 70 °</a:t>
            </a:r>
            <a:r>
              <a:rPr lang="en-US" sz="2000" b="1" dirty="0"/>
              <a:t>C). </a:t>
            </a:r>
            <a:r>
              <a:rPr lang="ru-RU" sz="2000" b="1" dirty="0"/>
              <a:t>При низьких температурах </a:t>
            </a:r>
            <a:r>
              <a:rPr lang="ru-RU" sz="2000" b="1" dirty="0" smtClean="0"/>
              <a:t>пластифікат</a:t>
            </a:r>
            <a:r>
              <a:rPr lang="ru-RU" sz="2000" b="1" dirty="0"/>
              <a:t> втрачає міцність, а при високих різко погіршує свої електричні властивості.</a:t>
            </a:r>
          </a:p>
          <a:p>
            <a:r>
              <a:rPr lang="ru-RU" sz="2000" b="1" dirty="0"/>
              <a:t>Полівінілхлорид широко використовується для </a:t>
            </a:r>
            <a:r>
              <a:rPr lang="ru-RU" sz="2000" b="1" dirty="0" smtClean="0"/>
              <a:t>виробництва пластикових водонапірних каналізаційних та</a:t>
            </a:r>
            <a:r>
              <a:rPr lang="ru-RU" sz="2000" b="1" u="sng" dirty="0" smtClean="0"/>
              <a:t> труб</a:t>
            </a:r>
            <a:r>
              <a:rPr lang="ru-RU" sz="2000" b="1" dirty="0" smtClean="0"/>
              <a:t>, </a:t>
            </a:r>
            <a:r>
              <a:rPr lang="ru-RU" sz="2000" b="1" dirty="0"/>
              <a:t>футерування труб і </a:t>
            </a:r>
            <a:r>
              <a:rPr lang="ru-RU" sz="2000" b="1" dirty="0" smtClean="0"/>
              <a:t>реакторів </a:t>
            </a:r>
            <a:r>
              <a:rPr lang="ru-RU" sz="2000" b="1" dirty="0"/>
              <a:t>в хімічній промисловості.</a:t>
            </a:r>
          </a:p>
          <a:p>
            <a:r>
              <a:rPr lang="ru-RU" sz="2000" b="1" dirty="0" smtClean="0"/>
              <a:t>Хлорування</a:t>
            </a:r>
            <a:r>
              <a:rPr lang="ru-RU" sz="2000" b="1" dirty="0"/>
              <a:t> полівінілхлориду одержують </a:t>
            </a:r>
            <a:r>
              <a:rPr lang="ru-RU" sz="2000" b="1" dirty="0" smtClean="0"/>
              <a:t>перхлорвінілову смолу , </a:t>
            </a:r>
            <a:r>
              <a:rPr lang="ru-RU" sz="2000" b="1" dirty="0"/>
              <a:t>з якої виготовляють хімічно стійке волокно </a:t>
            </a:r>
            <a:r>
              <a:rPr lang="ru-RU" sz="2000" b="1" dirty="0" smtClean="0"/>
              <a:t>хлорин.</a:t>
            </a:r>
            <a:endParaRPr lang="ru-RU" sz="2000" b="1" dirty="0"/>
          </a:p>
        </p:txBody>
      </p:sp>
      <p:pic>
        <p:nvPicPr>
          <p:cNvPr id="4" name="Рисунок 3" descr="i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357694"/>
            <a:ext cx="2500330" cy="2214578"/>
          </a:xfrm>
          <a:prstGeom prst="rect">
            <a:avLst/>
          </a:prstGeom>
        </p:spPr>
      </p:pic>
      <p:pic>
        <p:nvPicPr>
          <p:cNvPr id="5" name="Рисунок 4" descr="3-trubyi-plastikovyie-dlya-vodo-gazosnabzheniy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4286256"/>
            <a:ext cx="2571768" cy="2283138"/>
          </a:xfrm>
          <a:prstGeom prst="rect">
            <a:avLst/>
          </a:prstGeom>
        </p:spPr>
      </p:pic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4429132"/>
            <a:ext cx="2786082" cy="19288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/>
              <a:t>Вироби з ПВХ</a:t>
            </a:r>
            <a:endParaRPr lang="ru-RU" sz="6000" b="1" dirty="0"/>
          </a:p>
        </p:txBody>
      </p:sp>
      <p:pic>
        <p:nvPicPr>
          <p:cNvPr id="3" name="Рисунок 2" descr="Vynil_vinil_928378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714488"/>
            <a:ext cx="2500330" cy="2357454"/>
          </a:xfrm>
          <a:prstGeom prst="rect">
            <a:avLst/>
          </a:prstGeom>
        </p:spPr>
      </p:pic>
      <p:pic>
        <p:nvPicPr>
          <p:cNvPr id="4" name="Рисунок 3" descr="800px-Vinyl_Einmalhandschuh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1643050"/>
            <a:ext cx="2786082" cy="2357454"/>
          </a:xfrm>
          <a:prstGeom prst="rect">
            <a:avLst/>
          </a:prstGeom>
        </p:spPr>
      </p:pic>
      <p:pic>
        <p:nvPicPr>
          <p:cNvPr id="6" name="Рисунок 5" descr="pvh_membrana_gidroizolyacionnaya_ruvimat_34569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1714489"/>
            <a:ext cx="2500310" cy="22145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4572008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Платівки з ПВХ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00364" y="4500570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Рукавички з ПВХ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43636" y="4429132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Лінолеуми з ПВХ</a:t>
            </a:r>
            <a:endParaRPr lang="ru-RU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/>
              <a:t>Дякую за увагу!!!</a:t>
            </a:r>
            <a:endParaRPr lang="ru-RU" sz="6600" b="1" dirty="0"/>
          </a:p>
        </p:txBody>
      </p:sp>
      <p:pic>
        <p:nvPicPr>
          <p:cNvPr id="3" name="Рисунок 2" descr="ff54f2afae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071678"/>
            <a:ext cx="5143536" cy="385765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82</TotalTime>
  <Words>68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Полівінілхлорид</vt:lpstr>
      <vt:lpstr>Полівінілхлорид- (ПВХ)-або поліхлорвініл, поліхлорвінілова смола-безбарвна, прозора пластмаса, термопластичний полімер, продукт полімеризації хлорвінілу  CH2=CHCl. Щоб одержати з поліхлорвінілу м`який матеріал, його змішують з пластифікатором.</vt:lpstr>
      <vt:lpstr>Отримання</vt:lpstr>
      <vt:lpstr>Слайд 4</vt:lpstr>
      <vt:lpstr>Властивості: Молекулярна формула: (C2H3Cl)n Молярна маса: 62,5 г·моль−1  Зовнішній вигляд: порошок білого кольору Запах: запах Густина: густина Тпл. :  100–260°C </vt:lpstr>
      <vt:lpstr>Властивості:  +</vt:lpstr>
      <vt:lpstr>Властивості:     ___</vt:lpstr>
      <vt:lpstr>Вироби з ПВХ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Полівінілхлорид</dc:title>
  <dc:creator>граф</dc:creator>
  <cp:lastModifiedBy>граф</cp:lastModifiedBy>
  <cp:revision>10</cp:revision>
  <dcterms:created xsi:type="dcterms:W3CDTF">2014-03-02T16:57:03Z</dcterms:created>
  <dcterms:modified xsi:type="dcterms:W3CDTF">2014-03-02T18:19:38Z</dcterms:modified>
</cp:coreProperties>
</file>