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4"/>
  </p:notes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996633"/>
    <a:srgbClr val="F0EBE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48" y="696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A4AEC9D-D258-469F-91A9-CC13822DB331}" type="datetimeFigureOut">
              <a:rPr lang="ru-RU"/>
              <a:pPr>
                <a:defRPr/>
              </a:pPr>
              <a:t>31.10.2013</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CF3C075-F849-4ECD-B987-8550D9D97397}"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раз слайда 1"/>
          <p:cNvSpPr>
            <a:spLocks noGrp="1" noRot="1" noChangeAspect="1" noTextEdit="1"/>
          </p:cNvSpPr>
          <p:nvPr>
            <p:ph type="sldImg"/>
          </p:nvPr>
        </p:nvSpPr>
        <p:spPr bwMode="auto">
          <a:noFill/>
          <a:ln>
            <a:solidFill>
              <a:srgbClr val="000000"/>
            </a:solidFill>
            <a:miter lim="800000"/>
            <a:headEnd/>
            <a:tailEnd/>
          </a:ln>
        </p:spPr>
      </p:sp>
      <p:sp>
        <p:nvSpPr>
          <p:cNvPr id="3" name="Заметки 2"/>
          <p:cNvSpPr>
            <a:spLocks noGrp="1"/>
          </p:cNvSpPr>
          <p:nvPr>
            <p:ph type="body" idx="1"/>
          </p:nvPr>
        </p:nvSpPr>
        <p:spPr/>
        <p:txBody>
          <a:bodyPr/>
          <a:lstStyle/>
          <a:p>
            <a:pPr fontAlgn="auto">
              <a:spcBef>
                <a:spcPts val="0"/>
              </a:spcBef>
              <a:spcAft>
                <a:spcPts val="0"/>
              </a:spcAft>
              <a:defRPr/>
            </a:pPr>
            <a:r>
              <a:rPr lang="ru-RU" dirty="0" smtClean="0"/>
              <a:t>Векторные объекты в макете:</a:t>
            </a:r>
          </a:p>
          <a:p>
            <a:pPr fontAlgn="auto">
              <a:spcBef>
                <a:spcPts val="0"/>
              </a:spcBef>
              <a:spcAft>
                <a:spcPts val="0"/>
              </a:spcAft>
              <a:defRPr/>
            </a:pPr>
            <a:r>
              <a:rPr lang="ru-RU" dirty="0" smtClean="0"/>
              <a:t>Загнутые края страниц – переходы между слайдами.</a:t>
            </a:r>
          </a:p>
          <a:p>
            <a:pPr fontAlgn="auto">
              <a:spcBef>
                <a:spcPts val="0"/>
              </a:spcBef>
              <a:spcAft>
                <a:spcPts val="0"/>
              </a:spcAft>
              <a:defRPr/>
            </a:pPr>
            <a:r>
              <a:rPr lang="ru-RU" dirty="0" smtClean="0"/>
              <a:t>Закладки вверху можно использовать как ссылки на определенный слайд. </a:t>
            </a:r>
          </a:p>
          <a:p>
            <a:pPr fontAlgn="auto">
              <a:spcBef>
                <a:spcPts val="0"/>
              </a:spcBef>
              <a:spcAft>
                <a:spcPts val="0"/>
              </a:spcAft>
              <a:defRPr/>
            </a:pPr>
            <a:r>
              <a:rPr lang="ru-RU" dirty="0" smtClean="0"/>
              <a:t>Для примера уже заданы:</a:t>
            </a:r>
          </a:p>
          <a:p>
            <a:pPr indent="19050" fontAlgn="auto">
              <a:spcBef>
                <a:spcPts val="0"/>
              </a:spcBef>
              <a:spcAft>
                <a:spcPts val="0"/>
              </a:spcAft>
              <a:buFont typeface="Wingdings" pitchFamily="2" charset="2"/>
              <a:buChar char="ü"/>
              <a:defRPr/>
            </a:pPr>
            <a:r>
              <a:rPr lang="ru-RU" dirty="0" smtClean="0"/>
              <a:t>Красная закладка – завершает показ слайдов.</a:t>
            </a:r>
          </a:p>
          <a:p>
            <a:pPr indent="19050" fontAlgn="auto">
              <a:spcBef>
                <a:spcPts val="0"/>
              </a:spcBef>
              <a:spcAft>
                <a:spcPts val="0"/>
              </a:spcAft>
              <a:buFont typeface="Wingdings" pitchFamily="2" charset="2"/>
              <a:buChar char="ü"/>
              <a:defRPr/>
            </a:pPr>
            <a:r>
              <a:rPr lang="ru-RU" dirty="0" smtClean="0"/>
              <a:t>Фиолетовая закладка – переход к первому слайду</a:t>
            </a:r>
            <a:r>
              <a:rPr lang="ru-RU" dirty="0" smtClean="0">
                <a:hlinkClick r:id="" action="ppaction://noaction">
                  <a:snd r:embed="rId3" name="wind.wav" builtIn="1"/>
                </a:hlinkClick>
              </a:rPr>
              <a:t>.</a:t>
            </a:r>
            <a:endParaRPr lang="ru-RU" dirty="0" smtClean="0"/>
          </a:p>
          <a:p>
            <a:pPr indent="19050" fontAlgn="auto">
              <a:spcBef>
                <a:spcPts val="0"/>
              </a:spcBef>
              <a:spcAft>
                <a:spcPts val="0"/>
              </a:spcAft>
              <a:buFont typeface="Wingdings" pitchFamily="2" charset="2"/>
              <a:buChar char="ü"/>
              <a:defRPr/>
            </a:pPr>
            <a:r>
              <a:rPr lang="ru-RU" dirty="0" smtClean="0"/>
              <a:t>Оранжевая – переход к последнему слайду.</a:t>
            </a:r>
          </a:p>
          <a:p>
            <a:pPr indent="19050" fontAlgn="auto">
              <a:spcBef>
                <a:spcPts val="0"/>
              </a:spcBef>
              <a:spcAft>
                <a:spcPts val="0"/>
              </a:spcAft>
              <a:buFont typeface="Wingdings" pitchFamily="2" charset="2"/>
              <a:buChar char="ü"/>
              <a:defRPr/>
            </a:pPr>
            <a:r>
              <a:rPr lang="ru-RU" dirty="0" smtClean="0"/>
              <a:t>Синяя – этот слайд.</a:t>
            </a:r>
          </a:p>
          <a:p>
            <a:pPr fontAlgn="auto">
              <a:spcBef>
                <a:spcPts val="0"/>
              </a:spcBef>
              <a:spcAft>
                <a:spcPts val="0"/>
              </a:spcAft>
              <a:defRPr/>
            </a:pPr>
            <a:r>
              <a:rPr lang="ru-RU" dirty="0" smtClean="0"/>
              <a:t>Для изменения или создания ссылок и действий воспользуйтесь на вкладке «Вставка» панелью «Связи».</a:t>
            </a:r>
          </a:p>
          <a:p>
            <a:pPr fontAlgn="auto">
              <a:spcBef>
                <a:spcPts val="0"/>
              </a:spcBef>
              <a:spcAft>
                <a:spcPts val="0"/>
              </a:spcAft>
              <a:defRPr/>
            </a:pPr>
            <a:r>
              <a:rPr lang="ru-RU" dirty="0" smtClean="0"/>
              <a:t>Рекомендую заранее не создавать много таких вкладок, лучше в процессе создания новых глав добавлять закладки, добавляя к ним ссылки, а уже потом перекопировать их на другие слайды.</a:t>
            </a:r>
          </a:p>
          <a:p>
            <a:pPr fontAlgn="auto">
              <a:spcBef>
                <a:spcPts val="0"/>
              </a:spcBef>
              <a:spcAft>
                <a:spcPts val="0"/>
              </a:spcAft>
              <a:defRPr/>
            </a:pPr>
            <a:endParaRPr lang="ru-RU" dirty="0"/>
          </a:p>
        </p:txBody>
      </p:sp>
      <p:sp>
        <p:nvSpPr>
          <p:cNvPr id="1434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39D613-B27A-469A-8992-30801676BA0B}" type="slidenum">
              <a:rPr lang="ru-RU"/>
              <a:pPr fontAlgn="base">
                <a:spcBef>
                  <a:spcPct val="0"/>
                </a:spcBef>
                <a:spcAft>
                  <a:spcPct val="0"/>
                </a:spcAft>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bwMode="auto">
          <a:noFill/>
          <a:ln>
            <a:solidFill>
              <a:srgbClr val="000000"/>
            </a:solidFill>
            <a:miter lim="800000"/>
            <a:headEnd/>
            <a:tailEnd/>
          </a:ln>
        </p:spPr>
      </p:sp>
      <p:sp>
        <p:nvSpPr>
          <p:cNvPr id="1536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uk-UA" smtClean="0"/>
          </a:p>
        </p:txBody>
      </p:sp>
      <p:sp>
        <p:nvSpPr>
          <p:cNvPr id="1536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671276-A6E6-4832-9C6C-FFAECCA1147E}" type="slidenum">
              <a:rPr lang="ru-RU"/>
              <a:pPr fontAlgn="base">
                <a:spcBef>
                  <a:spcPct val="0"/>
                </a:spcBef>
                <a:spcAft>
                  <a:spcPct val="0"/>
                </a:spcAft>
              </a:pPr>
              <a:t>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p:spPr>
      </p:sp>
      <p:sp>
        <p:nvSpPr>
          <p:cNvPr id="16387"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uk-UA" smtClean="0"/>
          </a:p>
        </p:txBody>
      </p:sp>
      <p:sp>
        <p:nvSpPr>
          <p:cNvPr id="1638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B920FB9-89CA-4640-AD5B-141F5C1099E7}" type="slidenum">
              <a:rPr lang="ru-RU"/>
              <a:pPr fontAlgn="base">
                <a:spcBef>
                  <a:spcPct val="0"/>
                </a:spcBef>
                <a:spcAft>
                  <a:spcPct val="0"/>
                </a:spcAft>
              </a:pPr>
              <a:t>4</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noFill/>
          <a:ln>
            <a:solidFill>
              <a:srgbClr val="000000"/>
            </a:solidFill>
            <a:miter lim="800000"/>
            <a:headEnd/>
            <a:tailEnd/>
          </a:ln>
        </p:spPr>
      </p:sp>
      <p:sp>
        <p:nvSpPr>
          <p:cNvPr id="17411"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uk-UA" smtClean="0"/>
          </a:p>
        </p:txBody>
      </p:sp>
      <p:sp>
        <p:nvSpPr>
          <p:cNvPr id="1741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957E1-8924-46D4-9107-1BD30E0BB451}" type="slidenum">
              <a:rPr lang="ru-RU"/>
              <a:pPr fontAlgn="base">
                <a:spcBef>
                  <a:spcPct val="0"/>
                </a:spcBef>
                <a:spcAft>
                  <a:spcPct val="0"/>
                </a:spcAft>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pPr>
              <a:defRPr/>
            </a:pPr>
            <a:fld id="{F4B41945-0A05-4D19-9003-537EA4671D1D}" type="datetimeFigureOut">
              <a:rPr lang="uk-UA"/>
              <a:pPr>
                <a:defRPr/>
              </a:pPr>
              <a:t>31.10.2013</a:t>
            </a:fld>
            <a:endParaRPr lang="uk-UA" dirty="0"/>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5E308221-1EA9-4102-9BD1-5147FAC78B04}" type="slidenum">
              <a:rPr lang="uk-UA"/>
              <a:pPr>
                <a:defRPr/>
              </a:pPr>
              <a:t>‹#›</a:t>
            </a:fld>
            <a:endParaRPr lang="uk-UA" dirty="0"/>
          </a:p>
        </p:txBody>
      </p:sp>
    </p:spTree>
  </p:cSld>
  <p:clrMapOvr>
    <a:masterClrMapping/>
  </p:clrMapOvr>
  <p:transition spd="slow">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AF531144-1316-4C49-8EEE-44E5B85A37B1}" type="datetimeFigureOut">
              <a:rPr lang="uk-UA"/>
              <a:pPr>
                <a:defRPr/>
              </a:pPr>
              <a:t>31.10.2013</a:t>
            </a:fld>
            <a:endParaRPr lang="uk-UA" dirty="0"/>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FB5C867B-6B5E-43D0-908E-40EDA807E2EC}" type="slidenum">
              <a:rPr lang="uk-UA"/>
              <a:pPr>
                <a:defRPr/>
              </a:pPr>
              <a:t>‹#›</a:t>
            </a:fld>
            <a:endParaRPr lang="uk-UA" dirty="0"/>
          </a:p>
        </p:txBody>
      </p:sp>
    </p:spTree>
  </p:cSld>
  <p:clrMapOvr>
    <a:masterClrMapping/>
  </p:clrMapOvr>
  <p:transition spd="slow">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uk-UA"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45161DCB-55C1-455E-B4C0-A77678E9CF59}" type="datetimeFigureOut">
              <a:rPr lang="uk-UA"/>
              <a:pPr>
                <a:defRPr/>
              </a:pPr>
              <a:t>31.10.2013</a:t>
            </a:fld>
            <a:endParaRPr lang="uk-UA" dirty="0"/>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D499DF63-2635-4588-8598-2C677BB46FD2}" type="slidenum">
              <a:rPr lang="uk-UA"/>
              <a:pPr>
                <a:defRPr/>
              </a:pPr>
              <a:t>‹#›</a:t>
            </a:fld>
            <a:endParaRPr lang="uk-UA" dirty="0"/>
          </a:p>
        </p:txBody>
      </p:sp>
    </p:spTree>
  </p:cSld>
  <p:clrMapOvr>
    <a:masterClrMapping/>
  </p:clrMapOvr>
  <p:transition spd="slow">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Образец заголовка</a:t>
            </a:r>
            <a:endParaRPr lang="uk-UA"/>
          </a:p>
        </p:txBody>
      </p:sp>
      <p:sp>
        <p:nvSpPr>
          <p:cNvPr id="3" name="Содержимое 2"/>
          <p:cNvSpPr>
            <a:spLocks noGrp="1"/>
          </p:cNvSpPr>
          <p:nvPr>
            <p:ph idx="1"/>
          </p:nvPr>
        </p:nvSpPr>
        <p:spPr/>
        <p:txBody>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CBD150D7-F4D7-468E-861D-C53AF46BA7A0}" type="datetimeFigureOut">
              <a:rPr lang="uk-UA"/>
              <a:pPr>
                <a:defRPr/>
              </a:pPr>
              <a:t>31.10.2013</a:t>
            </a:fld>
            <a:endParaRPr lang="uk-UA" dirty="0"/>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F0221329-0EDD-4E00-9FD4-B4A4FFB08205}" type="slidenum">
              <a:rPr lang="uk-UA"/>
              <a:pPr>
                <a:defRPr/>
              </a:pPr>
              <a:t>‹#›</a:t>
            </a:fld>
            <a:endParaRPr lang="uk-UA" dirty="0"/>
          </a:p>
        </p:txBody>
      </p:sp>
    </p:spTree>
  </p:cSld>
  <p:clrMapOvr>
    <a:masterClrMapping/>
  </p:clrMapOvr>
  <p:transition spd="slow">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Образец текста</a:t>
            </a:r>
          </a:p>
        </p:txBody>
      </p:sp>
      <p:sp>
        <p:nvSpPr>
          <p:cNvPr id="4" name="Дата 3"/>
          <p:cNvSpPr>
            <a:spLocks noGrp="1"/>
          </p:cNvSpPr>
          <p:nvPr>
            <p:ph type="dt" sz="half" idx="10"/>
          </p:nvPr>
        </p:nvSpPr>
        <p:spPr/>
        <p:txBody>
          <a:bodyPr/>
          <a:lstStyle>
            <a:lvl1pPr>
              <a:defRPr/>
            </a:lvl1pPr>
          </a:lstStyle>
          <a:p>
            <a:pPr>
              <a:defRPr/>
            </a:pPr>
            <a:fld id="{19BBEFC9-0B9E-4766-81ED-70C9C82F04E6}" type="datetimeFigureOut">
              <a:rPr lang="uk-UA"/>
              <a:pPr>
                <a:defRPr/>
              </a:pPr>
              <a:t>31.10.2013</a:t>
            </a:fld>
            <a:endParaRPr lang="uk-UA" dirty="0"/>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4DF59ECE-ADA7-4109-ABF0-C7F1DE465F87}" type="slidenum">
              <a:rPr lang="uk-UA"/>
              <a:pPr>
                <a:defRPr/>
              </a:pPr>
              <a:t>‹#›</a:t>
            </a:fld>
            <a:endParaRPr lang="uk-UA" dirty="0"/>
          </a:p>
        </p:txBody>
      </p:sp>
    </p:spTree>
  </p:cSld>
  <p:clrMapOvr>
    <a:masterClrMapping/>
  </p:clrMapOvr>
  <p:transition spd="slow">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5" name="Дата 3"/>
          <p:cNvSpPr>
            <a:spLocks noGrp="1"/>
          </p:cNvSpPr>
          <p:nvPr>
            <p:ph type="dt" sz="half" idx="10"/>
          </p:nvPr>
        </p:nvSpPr>
        <p:spPr/>
        <p:txBody>
          <a:bodyPr/>
          <a:lstStyle>
            <a:lvl1pPr>
              <a:defRPr/>
            </a:lvl1pPr>
          </a:lstStyle>
          <a:p>
            <a:pPr>
              <a:defRPr/>
            </a:pPr>
            <a:fld id="{B6F5685E-89BC-4110-9FB2-D75CD0DC6F91}" type="datetimeFigureOut">
              <a:rPr lang="uk-UA"/>
              <a:pPr>
                <a:defRPr/>
              </a:pPr>
              <a:t>31.10.2013</a:t>
            </a:fld>
            <a:endParaRPr lang="uk-UA" dirty="0"/>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E4FFCD60-C3EE-456C-88FE-F8DAE78FE514}" type="slidenum">
              <a:rPr lang="uk-UA"/>
              <a:pPr>
                <a:defRPr/>
              </a:pPr>
              <a:t>‹#›</a:t>
            </a:fld>
            <a:endParaRPr lang="uk-UA" dirty="0"/>
          </a:p>
        </p:txBody>
      </p:sp>
    </p:spTree>
  </p:cSld>
  <p:clrMapOvr>
    <a:masterClrMapping/>
  </p:clrMapOvr>
  <p:transition spd="slow">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7" name="Дата 3"/>
          <p:cNvSpPr>
            <a:spLocks noGrp="1"/>
          </p:cNvSpPr>
          <p:nvPr>
            <p:ph type="dt" sz="half" idx="10"/>
          </p:nvPr>
        </p:nvSpPr>
        <p:spPr/>
        <p:txBody>
          <a:bodyPr/>
          <a:lstStyle>
            <a:lvl1pPr>
              <a:defRPr/>
            </a:lvl1pPr>
          </a:lstStyle>
          <a:p>
            <a:pPr>
              <a:defRPr/>
            </a:pPr>
            <a:fld id="{B424883E-BFB4-4B73-85F3-198AC1C53F71}" type="datetimeFigureOut">
              <a:rPr lang="uk-UA"/>
              <a:pPr>
                <a:defRPr/>
              </a:pPr>
              <a:t>31.10.2013</a:t>
            </a:fld>
            <a:endParaRPr lang="uk-UA" dirty="0"/>
          </a:p>
        </p:txBody>
      </p:sp>
      <p:sp>
        <p:nvSpPr>
          <p:cNvPr id="8" name="Нижний колонтитул 4"/>
          <p:cNvSpPr>
            <a:spLocks noGrp="1"/>
          </p:cNvSpPr>
          <p:nvPr>
            <p:ph type="ftr" sz="quarter" idx="11"/>
          </p:nvPr>
        </p:nvSpPr>
        <p:spPr/>
        <p:txBody>
          <a:bodyPr/>
          <a:lstStyle>
            <a:lvl1pPr>
              <a:defRPr/>
            </a:lvl1pPr>
          </a:lstStyle>
          <a:p>
            <a:pPr>
              <a:defRPr/>
            </a:pPr>
            <a:endParaRPr lang="uk-UA"/>
          </a:p>
        </p:txBody>
      </p:sp>
      <p:sp>
        <p:nvSpPr>
          <p:cNvPr id="9" name="Номер слайда 5"/>
          <p:cNvSpPr>
            <a:spLocks noGrp="1"/>
          </p:cNvSpPr>
          <p:nvPr>
            <p:ph type="sldNum" sz="quarter" idx="12"/>
          </p:nvPr>
        </p:nvSpPr>
        <p:spPr/>
        <p:txBody>
          <a:bodyPr/>
          <a:lstStyle>
            <a:lvl1pPr>
              <a:defRPr/>
            </a:lvl1pPr>
          </a:lstStyle>
          <a:p>
            <a:pPr>
              <a:defRPr/>
            </a:pPr>
            <a:fld id="{0021848D-C7FD-4F87-9155-4D69AD75837E}" type="slidenum">
              <a:rPr lang="uk-UA"/>
              <a:pPr>
                <a:defRPr/>
              </a:pPr>
              <a:t>‹#›</a:t>
            </a:fld>
            <a:endParaRPr lang="uk-UA" dirty="0"/>
          </a:p>
        </p:txBody>
      </p:sp>
    </p:spTree>
  </p:cSld>
  <p:clrMapOvr>
    <a:masterClrMapping/>
  </p:clrMapOvr>
  <p:transition spd="slow">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Образец заголовка</a:t>
            </a:r>
            <a:endParaRPr lang="uk-UA"/>
          </a:p>
        </p:txBody>
      </p:sp>
      <p:sp>
        <p:nvSpPr>
          <p:cNvPr id="3" name="Дата 3"/>
          <p:cNvSpPr>
            <a:spLocks noGrp="1"/>
          </p:cNvSpPr>
          <p:nvPr>
            <p:ph type="dt" sz="half" idx="10"/>
          </p:nvPr>
        </p:nvSpPr>
        <p:spPr/>
        <p:txBody>
          <a:bodyPr/>
          <a:lstStyle>
            <a:lvl1pPr>
              <a:defRPr/>
            </a:lvl1pPr>
          </a:lstStyle>
          <a:p>
            <a:pPr>
              <a:defRPr/>
            </a:pPr>
            <a:fld id="{5682546D-C4E2-4C72-98E5-1A69F20911BE}" type="datetimeFigureOut">
              <a:rPr lang="uk-UA"/>
              <a:pPr>
                <a:defRPr/>
              </a:pPr>
              <a:t>31.10.2013</a:t>
            </a:fld>
            <a:endParaRPr lang="uk-UA" dirty="0"/>
          </a:p>
        </p:txBody>
      </p:sp>
      <p:sp>
        <p:nvSpPr>
          <p:cNvPr id="4" name="Нижний колонтитул 4"/>
          <p:cNvSpPr>
            <a:spLocks noGrp="1"/>
          </p:cNvSpPr>
          <p:nvPr>
            <p:ph type="ftr" sz="quarter" idx="11"/>
          </p:nvPr>
        </p:nvSpPr>
        <p:spPr/>
        <p:txBody>
          <a:bodyPr/>
          <a:lstStyle>
            <a:lvl1pPr>
              <a:defRPr/>
            </a:lvl1pPr>
          </a:lstStyle>
          <a:p>
            <a:pPr>
              <a:defRPr/>
            </a:pPr>
            <a:endParaRPr lang="uk-UA"/>
          </a:p>
        </p:txBody>
      </p:sp>
      <p:sp>
        <p:nvSpPr>
          <p:cNvPr id="5" name="Номер слайда 5"/>
          <p:cNvSpPr>
            <a:spLocks noGrp="1"/>
          </p:cNvSpPr>
          <p:nvPr>
            <p:ph type="sldNum" sz="quarter" idx="12"/>
          </p:nvPr>
        </p:nvSpPr>
        <p:spPr/>
        <p:txBody>
          <a:bodyPr/>
          <a:lstStyle>
            <a:lvl1pPr>
              <a:defRPr/>
            </a:lvl1pPr>
          </a:lstStyle>
          <a:p>
            <a:pPr>
              <a:defRPr/>
            </a:pPr>
            <a:fld id="{E4A968C8-5636-43D3-9C26-B29B73E4BF09}" type="slidenum">
              <a:rPr lang="uk-UA"/>
              <a:pPr>
                <a:defRPr/>
              </a:pPr>
              <a:t>‹#›</a:t>
            </a:fld>
            <a:endParaRPr lang="uk-UA" dirty="0"/>
          </a:p>
        </p:txBody>
      </p:sp>
    </p:spTree>
  </p:cSld>
  <p:clrMapOvr>
    <a:masterClrMapping/>
  </p:clrMapOvr>
  <p:transition spd="slow">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0159D95-FA18-4FB4-AA4C-0803A131F981}" type="datetimeFigureOut">
              <a:rPr lang="uk-UA"/>
              <a:pPr>
                <a:defRPr/>
              </a:pPr>
              <a:t>31.10.2013</a:t>
            </a:fld>
            <a:endParaRPr lang="uk-UA" dirty="0"/>
          </a:p>
        </p:txBody>
      </p:sp>
      <p:sp>
        <p:nvSpPr>
          <p:cNvPr id="3" name="Нижний колонтитул 4"/>
          <p:cNvSpPr>
            <a:spLocks noGrp="1"/>
          </p:cNvSpPr>
          <p:nvPr>
            <p:ph type="ftr" sz="quarter" idx="11"/>
          </p:nvPr>
        </p:nvSpPr>
        <p:spPr/>
        <p:txBody>
          <a:bodyPr/>
          <a:lstStyle>
            <a:lvl1pPr>
              <a:defRPr/>
            </a:lvl1pPr>
          </a:lstStyle>
          <a:p>
            <a:pPr>
              <a:defRPr/>
            </a:pPr>
            <a:endParaRPr lang="uk-UA"/>
          </a:p>
        </p:txBody>
      </p:sp>
      <p:sp>
        <p:nvSpPr>
          <p:cNvPr id="4" name="Номер слайда 5"/>
          <p:cNvSpPr>
            <a:spLocks noGrp="1"/>
          </p:cNvSpPr>
          <p:nvPr>
            <p:ph type="sldNum" sz="quarter" idx="12"/>
          </p:nvPr>
        </p:nvSpPr>
        <p:spPr/>
        <p:txBody>
          <a:bodyPr/>
          <a:lstStyle>
            <a:lvl1pPr>
              <a:defRPr/>
            </a:lvl1pPr>
          </a:lstStyle>
          <a:p>
            <a:pPr>
              <a:defRPr/>
            </a:pPr>
            <a:fld id="{D528D86F-6A33-4361-A7C0-64B6B8A53644}" type="slidenum">
              <a:rPr lang="uk-UA"/>
              <a:pPr>
                <a:defRPr/>
              </a:pPr>
              <a:t>‹#›</a:t>
            </a:fld>
            <a:endParaRPr lang="uk-UA" dirty="0"/>
          </a:p>
        </p:txBody>
      </p:sp>
    </p:spTree>
  </p:cSld>
  <p:clrMapOvr>
    <a:masterClrMapping/>
  </p:clrMapOvr>
  <p:transition spd="slow">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Дата 3"/>
          <p:cNvSpPr>
            <a:spLocks noGrp="1"/>
          </p:cNvSpPr>
          <p:nvPr>
            <p:ph type="dt" sz="half" idx="10"/>
          </p:nvPr>
        </p:nvSpPr>
        <p:spPr/>
        <p:txBody>
          <a:bodyPr/>
          <a:lstStyle>
            <a:lvl1pPr>
              <a:defRPr/>
            </a:lvl1pPr>
          </a:lstStyle>
          <a:p>
            <a:pPr>
              <a:defRPr/>
            </a:pPr>
            <a:fld id="{D4633A81-132C-4182-8D9A-7EE8FD0DBF51}" type="datetimeFigureOut">
              <a:rPr lang="uk-UA"/>
              <a:pPr>
                <a:defRPr/>
              </a:pPr>
              <a:t>31.10.2013</a:t>
            </a:fld>
            <a:endParaRPr lang="uk-UA" dirty="0"/>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F506294D-2F5F-4CC9-9032-65566D68CD47}" type="slidenum">
              <a:rPr lang="uk-UA"/>
              <a:pPr>
                <a:defRPr/>
              </a:pPr>
              <a:t>‹#›</a:t>
            </a:fld>
            <a:endParaRPr lang="uk-UA" dirty="0"/>
          </a:p>
        </p:txBody>
      </p:sp>
    </p:spTree>
  </p:cSld>
  <p:clrMapOvr>
    <a:masterClrMapping/>
  </p:clrMapOvr>
  <p:transition spd="slow">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uk-UA" noProof="0" dirty="0" smtClean="0"/>
              <a:t>Вставка рисунка</a:t>
            </a:r>
            <a:endParaRPr lang="uk-UA"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Дата 3"/>
          <p:cNvSpPr>
            <a:spLocks noGrp="1"/>
          </p:cNvSpPr>
          <p:nvPr>
            <p:ph type="dt" sz="half" idx="10"/>
          </p:nvPr>
        </p:nvSpPr>
        <p:spPr/>
        <p:txBody>
          <a:bodyPr/>
          <a:lstStyle>
            <a:lvl1pPr>
              <a:defRPr/>
            </a:lvl1pPr>
          </a:lstStyle>
          <a:p>
            <a:pPr>
              <a:defRPr/>
            </a:pPr>
            <a:fld id="{493A9D50-186B-4433-AF96-9FBFB92F0BF2}" type="datetimeFigureOut">
              <a:rPr lang="uk-UA"/>
              <a:pPr>
                <a:defRPr/>
              </a:pPr>
              <a:t>31.10.2013</a:t>
            </a:fld>
            <a:endParaRPr lang="uk-UA" dirty="0"/>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3A28D465-DFBC-4B2D-B014-C69735499BC7}" type="slidenum">
              <a:rPr lang="uk-UA"/>
              <a:pPr>
                <a:defRPr/>
              </a:pPr>
              <a:t>‹#›</a:t>
            </a:fld>
            <a:endParaRPr lang="uk-UA" dirty="0"/>
          </a:p>
        </p:txBody>
      </p:sp>
    </p:spTree>
  </p:cSld>
  <p:clrMapOvr>
    <a:masterClrMapping/>
  </p:clrMapOvr>
  <p:transition spd="slow">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DDEBCF"/>
            </a:gs>
            <a:gs pos="50000">
              <a:srgbClr val="9CB86E"/>
            </a:gs>
            <a:gs pos="100000">
              <a:srgbClr val="156B13"/>
            </a:gs>
          </a:gsLst>
          <a:lin ang="8100000"/>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uk-UA"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660D3FD-AF9D-4C0F-82F6-289009500F00}" type="datetimeFigureOut">
              <a:rPr lang="uk-UA"/>
              <a:pPr>
                <a:defRPr/>
              </a:pPr>
              <a:t>31.10.2013</a:t>
            </a:fld>
            <a:endParaRPr lang="uk-UA"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5565123-244A-44B5-BCA6-2EA1C58F9194}" type="slidenum">
              <a:rPr lang="uk-UA"/>
              <a:pPr>
                <a:defRPr/>
              </a:pPr>
              <a:t>‹#›</a:t>
            </a:fld>
            <a:endParaRPr lang="uk-U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dir="rd"/>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hyperlink" Target="file:///C:\Documents%20and%20Settings\Admin\&#1052;&#1086;&#1080;%20&#1076;&#1086;&#1082;&#1091;&#1084;&#1077;&#1085;&#1090;&#1099;\Web\_Images\2_2.jpg" TargetMode="Externa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1.wav"/><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DDEBCF"/>
            </a:gs>
            <a:gs pos="50000">
              <a:srgbClr val="9CB86E"/>
            </a:gs>
            <a:gs pos="100000">
              <a:srgbClr val="156B13"/>
            </a:gs>
          </a:gsLst>
          <a:lin ang="13500000" scaled="1"/>
        </a:gradFill>
        <a:effectLst/>
      </p:bgPr>
    </p:bg>
    <p:spTree>
      <p:nvGrpSpPr>
        <p:cNvPr id="1" name=""/>
        <p:cNvGrpSpPr/>
        <p:nvPr/>
      </p:nvGrpSpPr>
      <p:grpSpPr>
        <a:xfrm>
          <a:off x="0" y="0"/>
          <a:ext cx="0" cy="0"/>
          <a:chOff x="0" y="0"/>
          <a:chExt cx="0" cy="0"/>
        </a:xfrm>
      </p:grpSpPr>
      <p:grpSp>
        <p:nvGrpSpPr>
          <p:cNvPr id="2" name="Группа 21"/>
          <p:cNvGrpSpPr>
            <a:grpSpLocks/>
          </p:cNvGrpSpPr>
          <p:nvPr/>
        </p:nvGrpSpPr>
        <p:grpSpPr bwMode="auto">
          <a:xfrm>
            <a:off x="428625" y="365125"/>
            <a:ext cx="3878263" cy="6492875"/>
            <a:chOff x="1151155" y="-206193"/>
            <a:chExt cx="3878672" cy="6492713"/>
          </a:xfrm>
        </p:grpSpPr>
        <p:sp>
          <p:nvSpPr>
            <p:cNvPr id="14" name="Прямоугольник 13"/>
            <p:cNvSpPr/>
            <p:nvPr/>
          </p:nvSpPr>
          <p:spPr>
            <a:xfrm rot="20773993">
              <a:off x="1243613" y="134706"/>
              <a:ext cx="3786214" cy="5929354"/>
            </a:xfrm>
            <a:prstGeom prst="rect">
              <a:avLst/>
            </a:prstGeom>
            <a:solidFill>
              <a:srgbClr val="002060"/>
            </a:solidFill>
            <a:ln>
              <a:noFill/>
            </a:ln>
            <a:scene3d>
              <a:camera prst="perspectiveRelaxedModerately"/>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рямоугольник 12"/>
            <p:cNvSpPr/>
            <p:nvPr/>
          </p:nvSpPr>
          <p:spPr>
            <a:xfrm rot="20773993">
              <a:off x="1182685" y="-155774"/>
              <a:ext cx="3786214" cy="5929354"/>
            </a:xfrm>
            <a:prstGeom prst="rect">
              <a:avLst/>
            </a:prstGeom>
            <a:solidFill>
              <a:schemeClr val="bg1"/>
            </a:solidFill>
            <a:ln cap="sq">
              <a:solidFill>
                <a:schemeClr val="bg1"/>
              </a:solidFill>
            </a:ln>
            <a:scene3d>
              <a:camera prst="perspectiveRelaxedModerately"/>
              <a:lightRig rig="threePt" dir="t"/>
            </a:scene3d>
            <a:sp3d extrusionH="76200" contourW="12700" prstMaterial="powder">
              <a:bevelT h="457200"/>
              <a:extrusionClr>
                <a:schemeClr val="bg1"/>
              </a:extrusionClr>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cxnSp>
          <p:nvCxnSpPr>
            <p:cNvPr id="18" name="Прямая соединительная линия 17"/>
            <p:cNvCxnSpPr/>
            <p:nvPr/>
          </p:nvCxnSpPr>
          <p:spPr>
            <a:xfrm rot="16200000" flipH="1">
              <a:off x="1486177" y="6057919"/>
              <a:ext cx="357178" cy="100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rot="20773993">
              <a:off x="1151155" y="-206193"/>
              <a:ext cx="3786214" cy="5929354"/>
            </a:xfrm>
            <a:prstGeom prst="rect">
              <a:avLst/>
            </a:prstGeom>
            <a:solidFill>
              <a:srgbClr val="002060"/>
            </a:solidFill>
            <a:ln>
              <a:noFill/>
            </a:ln>
            <a:scene3d>
              <a:camera prst="perspectiveRelaxedModerately"/>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6" name="TextBox 15"/>
            <p:cNvSpPr txBox="1"/>
            <p:nvPr/>
          </p:nvSpPr>
          <p:spPr>
            <a:xfrm rot="20706627">
              <a:off x="1568895" y="883963"/>
              <a:ext cx="2651205" cy="2095867"/>
            </a:xfrm>
            <a:prstGeom prst="rect">
              <a:avLst/>
            </a:prstGeom>
            <a:noFill/>
          </p:spPr>
          <p:txBody>
            <a:bodyPr>
              <a:prstTxWarp prst="textFadeUp">
                <a:avLst>
                  <a:gd name="adj" fmla="val 5781"/>
                </a:avLst>
              </a:prstTxWarp>
              <a:spAutoFit/>
            </a:bodyPr>
            <a:lstStyle/>
            <a:p>
              <a:pPr algn="ctr" fontAlgn="auto">
                <a:spcBef>
                  <a:spcPts val="0"/>
                </a:spcBef>
                <a:spcAft>
                  <a:spcPts val="0"/>
                </a:spcAft>
                <a:defRPr/>
              </a:pPr>
              <a:r>
                <a:rPr lang="ru-RU" sz="6600" b="1" dirty="0">
                  <a:solidFill>
                    <a:schemeClr val="accent1">
                      <a:lumMod val="20000"/>
                      <a:lumOff val="80000"/>
                    </a:schemeClr>
                  </a:solidFill>
                  <a:effectLst>
                    <a:innerShdw blurRad="38100" dist="25400" dir="16200000">
                      <a:prstClr val="black"/>
                    </a:innerShdw>
                  </a:effectLst>
                  <a:latin typeface="+mn-lt"/>
                </a:rPr>
                <a:t>Залізо та ферум</a:t>
              </a:r>
            </a:p>
          </p:txBody>
        </p:sp>
      </p:grpSp>
      <p:sp>
        <p:nvSpPr>
          <p:cNvPr id="8" name="Заголовок 7"/>
          <p:cNvSpPr>
            <a:spLocks noGrp="1"/>
          </p:cNvSpPr>
          <p:nvPr>
            <p:ph type="ctrTitle"/>
          </p:nvPr>
        </p:nvSpPr>
        <p:spPr>
          <a:xfrm>
            <a:off x="3857620" y="642918"/>
            <a:ext cx="5286380" cy="1470025"/>
          </a:xfrm>
        </p:spPr>
        <p:txBody>
          <a:bodyPr rtlCol="0">
            <a:normAutofit/>
            <a:scene3d>
              <a:camera prst="orthographicFront"/>
              <a:lightRig rig="threePt" dir="t"/>
            </a:scene3d>
            <a:sp3d extrusionH="57150">
              <a:bevelT w="38100" h="38100"/>
            </a:sp3d>
          </a:bodyPr>
          <a:lstStyle/>
          <a:p>
            <a:pPr fontAlgn="auto">
              <a:spcAft>
                <a:spcPts val="0"/>
              </a:spcAft>
              <a:defRPr/>
            </a:pPr>
            <a:r>
              <a:rPr lang="ru-RU" sz="6000" b="1" dirty="0" smtClean="0">
                <a:ln w="18415" cmpd="sng">
                  <a:solidFill>
                    <a:srgbClr val="FFFFFF"/>
                  </a:solidFill>
                  <a:prstDash val="solid"/>
                </a:ln>
                <a:solidFill>
                  <a:srgbClr val="FFFFFF"/>
                </a:solidFill>
                <a:effectLst>
                  <a:outerShdw blurRad="50800" dist="38100" dir="2700000" algn="tl" rotWithShape="0">
                    <a:prstClr val="black">
                      <a:alpha val="40000"/>
                    </a:prstClr>
                  </a:outerShdw>
                  <a:reflection blurRad="6350" stA="55000" endA="300" endPos="45500" dir="5400000" sy="-100000" algn="bl" rotWithShape="0"/>
                </a:effectLst>
              </a:rPr>
              <a:t>Всі відомості</a:t>
            </a:r>
            <a:endParaRPr lang="ru-RU" sz="6000" b="1" dirty="0">
              <a:ln w="18415" cmpd="sng">
                <a:solidFill>
                  <a:srgbClr val="FFFFFF"/>
                </a:solidFill>
                <a:prstDash val="solid"/>
              </a:ln>
              <a:solidFill>
                <a:srgbClr val="FFFFFF"/>
              </a:solidFill>
              <a:effectLst>
                <a:outerShdw blurRad="50800" dist="38100" dir="2700000" algn="tl" rotWithShape="0">
                  <a:prstClr val="black">
                    <a:alpha val="40000"/>
                  </a:prstClr>
                </a:outerShdw>
                <a:reflection blurRad="6350" stA="55000" endA="300" endPos="45500" dir="5400000" sy="-100000" algn="bl" rotWithShape="0"/>
              </a:effectLst>
            </a:endParaRPr>
          </a:p>
        </p:txBody>
      </p:sp>
      <p:sp>
        <p:nvSpPr>
          <p:cNvPr id="9" name="Подзаголовок 8"/>
          <p:cNvSpPr>
            <a:spLocks noGrp="1"/>
          </p:cNvSpPr>
          <p:nvPr>
            <p:ph type="subTitle" idx="1"/>
          </p:nvPr>
        </p:nvSpPr>
        <p:spPr>
          <a:xfrm>
            <a:off x="4714876" y="2143116"/>
            <a:ext cx="4429124" cy="785818"/>
          </a:xfrm>
        </p:spPr>
        <p:txBody>
          <a:bodyPr rtlCol="0">
            <a:normAutofit fontScale="47500" lnSpcReduction="20000"/>
          </a:bodyPr>
          <a:lstStyle/>
          <a:p>
            <a:pPr fontAlgn="auto">
              <a:spcAft>
                <a:spcPts val="0"/>
              </a:spcAft>
              <a:buFont typeface="Arial" pitchFamily="34" charset="0"/>
              <a:buNone/>
              <a:defRPr/>
            </a:pPr>
            <a:r>
              <a:rPr lang="ru-RU" i="1" dirty="0" smtClean="0">
                <a:ln w="19050">
                  <a:solidFill>
                    <a:schemeClr val="bg1"/>
                  </a:solidFill>
                </a:ln>
                <a:solidFill>
                  <a:srgbClr val="FFC000"/>
                </a:solidFill>
              </a:rPr>
              <a:t>Автор презентації – </a:t>
            </a:r>
          </a:p>
          <a:p>
            <a:pPr fontAlgn="auto">
              <a:spcAft>
                <a:spcPts val="0"/>
              </a:spcAft>
              <a:buFont typeface="Arial" pitchFamily="34" charset="0"/>
              <a:buNone/>
              <a:defRPr/>
            </a:pPr>
            <a:r>
              <a:rPr lang="ru-RU" i="1" dirty="0" smtClean="0">
                <a:ln w="19050">
                  <a:solidFill>
                    <a:schemeClr val="bg1"/>
                  </a:solidFill>
                </a:ln>
                <a:solidFill>
                  <a:srgbClr val="FFC000"/>
                </a:solidFill>
              </a:rPr>
              <a:t>Розмаїтий Дмитро</a:t>
            </a:r>
          </a:p>
          <a:p>
            <a:pPr fontAlgn="auto">
              <a:spcAft>
                <a:spcPts val="0"/>
              </a:spcAft>
              <a:buFont typeface="Arial" pitchFamily="34" charset="0"/>
              <a:buNone/>
              <a:defRPr/>
            </a:pPr>
            <a:r>
              <a:rPr lang="ru-RU" i="1" dirty="0" smtClean="0">
                <a:ln w="19050">
                  <a:solidFill>
                    <a:schemeClr val="bg1"/>
                  </a:solidFill>
                </a:ln>
                <a:solidFill>
                  <a:srgbClr val="FFC000"/>
                </a:solidFill>
              </a:rPr>
              <a:t>7-Б клас</a:t>
            </a:r>
          </a:p>
        </p:txBody>
      </p:sp>
      <p:grpSp>
        <p:nvGrpSpPr>
          <p:cNvPr id="3" name="Группа 9"/>
          <p:cNvGrpSpPr/>
          <p:nvPr/>
        </p:nvGrpSpPr>
        <p:grpSpPr>
          <a:xfrm>
            <a:off x="6286512" y="5786454"/>
            <a:ext cx="2438348" cy="311944"/>
            <a:chOff x="4753027" y="2914650"/>
            <a:chExt cx="2438348" cy="311944"/>
          </a:xfrm>
          <a:effectLst>
            <a:outerShdw blurRad="114300" dist="38100" dir="18900000" sy="23000" kx="-1200000" algn="bl" rotWithShape="0">
              <a:prstClr val="black">
                <a:alpha val="69000"/>
              </a:prstClr>
            </a:outerShdw>
          </a:effectLst>
        </p:grpSpPr>
        <p:sp>
          <p:nvSpPr>
            <p:cNvPr id="11" name="Полилиния 10"/>
            <p:cNvSpPr/>
            <p:nvPr/>
          </p:nvSpPr>
          <p:spPr>
            <a:xfrm>
              <a:off x="4753027" y="3000372"/>
              <a:ext cx="222988" cy="142877"/>
            </a:xfrm>
            <a:custGeom>
              <a:avLst/>
              <a:gdLst>
                <a:gd name="connsiteX0" fmla="*/ 142875 w 168275"/>
                <a:gd name="connsiteY0" fmla="*/ 15875 h 153987"/>
                <a:gd name="connsiteX1" fmla="*/ 0 w 168275"/>
                <a:gd name="connsiteY1" fmla="*/ 58737 h 153987"/>
                <a:gd name="connsiteX2" fmla="*/ 0 w 168275"/>
                <a:gd name="connsiteY2" fmla="*/ 108744 h 153987"/>
                <a:gd name="connsiteX3" fmla="*/ 152400 w 168275"/>
                <a:gd name="connsiteY3" fmla="*/ 153987 h 153987"/>
                <a:gd name="connsiteX4" fmla="*/ 142875 w 168275"/>
                <a:gd name="connsiteY4" fmla="*/ 15875 h 153987"/>
                <a:gd name="connsiteX0" fmla="*/ 197588 w 222988"/>
                <a:gd name="connsiteY0" fmla="*/ 15875 h 153987"/>
                <a:gd name="connsiteX1" fmla="*/ 54713 w 222988"/>
                <a:gd name="connsiteY1" fmla="*/ 58737 h 153987"/>
                <a:gd name="connsiteX2" fmla="*/ 54713 w 222988"/>
                <a:gd name="connsiteY2" fmla="*/ 108744 h 153987"/>
                <a:gd name="connsiteX3" fmla="*/ 207113 w 222988"/>
                <a:gd name="connsiteY3" fmla="*/ 153987 h 153987"/>
                <a:gd name="connsiteX4" fmla="*/ 197588 w 222988"/>
                <a:gd name="connsiteY4" fmla="*/ 15875 h 153987"/>
                <a:gd name="connsiteX0" fmla="*/ 197588 w 222988"/>
                <a:gd name="connsiteY0" fmla="*/ 15875 h 153987"/>
                <a:gd name="connsiteX1" fmla="*/ 54713 w 222988"/>
                <a:gd name="connsiteY1" fmla="*/ 58737 h 153987"/>
                <a:gd name="connsiteX2" fmla="*/ 54713 w 222988"/>
                <a:gd name="connsiteY2" fmla="*/ 108744 h 153987"/>
                <a:gd name="connsiteX3" fmla="*/ 207113 w 222988"/>
                <a:gd name="connsiteY3" fmla="*/ 153987 h 153987"/>
                <a:gd name="connsiteX4" fmla="*/ 197588 w 222988"/>
                <a:gd name="connsiteY4" fmla="*/ 15875 h 153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88" h="153987">
                  <a:moveTo>
                    <a:pt x="197588" y="15875"/>
                  </a:moveTo>
                  <a:cubicBezTo>
                    <a:pt x="172188" y="0"/>
                    <a:pt x="102338" y="44450"/>
                    <a:pt x="54713" y="58737"/>
                  </a:cubicBezTo>
                  <a:cubicBezTo>
                    <a:pt x="0" y="86054"/>
                    <a:pt x="20708" y="97507"/>
                    <a:pt x="54713" y="108744"/>
                  </a:cubicBezTo>
                  <a:lnTo>
                    <a:pt x="207113" y="153987"/>
                  </a:lnTo>
                  <a:cubicBezTo>
                    <a:pt x="199926" y="24607"/>
                    <a:pt x="222988" y="31750"/>
                    <a:pt x="197588" y="1587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5" name="Полилиния 14"/>
            <p:cNvSpPr/>
            <p:nvPr/>
          </p:nvSpPr>
          <p:spPr>
            <a:xfrm>
              <a:off x="4907756" y="2914650"/>
              <a:ext cx="361918" cy="311944"/>
            </a:xfrm>
            <a:custGeom>
              <a:avLst/>
              <a:gdLst>
                <a:gd name="connsiteX0" fmla="*/ 285750 w 357187"/>
                <a:gd name="connsiteY0" fmla="*/ 0 h 319088"/>
                <a:gd name="connsiteX1" fmla="*/ 0 w 357187"/>
                <a:gd name="connsiteY1" fmla="*/ 102394 h 319088"/>
                <a:gd name="connsiteX2" fmla="*/ 4762 w 357187"/>
                <a:gd name="connsiteY2" fmla="*/ 147638 h 319088"/>
                <a:gd name="connsiteX3" fmla="*/ 7144 w 357187"/>
                <a:gd name="connsiteY3" fmla="*/ 216694 h 319088"/>
                <a:gd name="connsiteX4" fmla="*/ 290512 w 357187"/>
                <a:gd name="connsiteY4" fmla="*/ 319088 h 319088"/>
                <a:gd name="connsiteX5" fmla="*/ 357187 w 357187"/>
                <a:gd name="connsiteY5" fmla="*/ 138113 h 319088"/>
                <a:gd name="connsiteX6" fmla="*/ 285750 w 357187"/>
                <a:gd name="connsiteY6" fmla="*/ 0 h 319088"/>
                <a:gd name="connsiteX0" fmla="*/ 285750 w 357187"/>
                <a:gd name="connsiteY0" fmla="*/ 0 h 319088"/>
                <a:gd name="connsiteX1" fmla="*/ 0 w 357187"/>
                <a:gd name="connsiteY1" fmla="*/ 102394 h 319088"/>
                <a:gd name="connsiteX2" fmla="*/ 4762 w 357187"/>
                <a:gd name="connsiteY2" fmla="*/ 147638 h 319088"/>
                <a:gd name="connsiteX3" fmla="*/ 7144 w 357187"/>
                <a:gd name="connsiteY3" fmla="*/ 216694 h 319088"/>
                <a:gd name="connsiteX4" fmla="*/ 290512 w 357187"/>
                <a:gd name="connsiteY4" fmla="*/ 319088 h 319088"/>
                <a:gd name="connsiteX5" fmla="*/ 357187 w 357187"/>
                <a:gd name="connsiteY5" fmla="*/ 138113 h 319088"/>
                <a:gd name="connsiteX6" fmla="*/ 285750 w 357187"/>
                <a:gd name="connsiteY6" fmla="*/ 0 h 319088"/>
                <a:gd name="connsiteX0" fmla="*/ 285750 w 357187"/>
                <a:gd name="connsiteY0" fmla="*/ 0 h 319088"/>
                <a:gd name="connsiteX1" fmla="*/ 0 w 357187"/>
                <a:gd name="connsiteY1" fmla="*/ 102394 h 319088"/>
                <a:gd name="connsiteX2" fmla="*/ 4762 w 357187"/>
                <a:gd name="connsiteY2" fmla="*/ 147638 h 319088"/>
                <a:gd name="connsiteX3" fmla="*/ 7144 w 357187"/>
                <a:gd name="connsiteY3" fmla="*/ 216694 h 319088"/>
                <a:gd name="connsiteX4" fmla="*/ 290512 w 357187"/>
                <a:gd name="connsiteY4" fmla="*/ 319088 h 319088"/>
                <a:gd name="connsiteX5" fmla="*/ 357187 w 357187"/>
                <a:gd name="connsiteY5" fmla="*/ 138113 h 319088"/>
                <a:gd name="connsiteX6" fmla="*/ 285750 w 357187"/>
                <a:gd name="connsiteY6" fmla="*/ 0 h 319088"/>
                <a:gd name="connsiteX0" fmla="*/ 285750 w 357187"/>
                <a:gd name="connsiteY0" fmla="*/ 0 h 319088"/>
                <a:gd name="connsiteX1" fmla="*/ 0 w 357187"/>
                <a:gd name="connsiteY1" fmla="*/ 102394 h 319088"/>
                <a:gd name="connsiteX2" fmla="*/ 4762 w 357187"/>
                <a:gd name="connsiteY2" fmla="*/ 147638 h 319088"/>
                <a:gd name="connsiteX3" fmla="*/ 7144 w 357187"/>
                <a:gd name="connsiteY3" fmla="*/ 216694 h 319088"/>
                <a:gd name="connsiteX4" fmla="*/ 290512 w 357187"/>
                <a:gd name="connsiteY4" fmla="*/ 319088 h 319088"/>
                <a:gd name="connsiteX5" fmla="*/ 357187 w 357187"/>
                <a:gd name="connsiteY5" fmla="*/ 138113 h 319088"/>
                <a:gd name="connsiteX6" fmla="*/ 285750 w 357187"/>
                <a:gd name="connsiteY6" fmla="*/ 0 h 319088"/>
                <a:gd name="connsiteX0" fmla="*/ 285750 w 357187"/>
                <a:gd name="connsiteY0" fmla="*/ 0 h 319088"/>
                <a:gd name="connsiteX1" fmla="*/ 0 w 357187"/>
                <a:gd name="connsiteY1" fmla="*/ 102394 h 319088"/>
                <a:gd name="connsiteX2" fmla="*/ 4762 w 357187"/>
                <a:gd name="connsiteY2" fmla="*/ 147638 h 319088"/>
                <a:gd name="connsiteX3" fmla="*/ 7144 w 357187"/>
                <a:gd name="connsiteY3" fmla="*/ 216694 h 319088"/>
                <a:gd name="connsiteX4" fmla="*/ 269133 w 357187"/>
                <a:gd name="connsiteY4" fmla="*/ 311944 h 319088"/>
                <a:gd name="connsiteX5" fmla="*/ 290512 w 357187"/>
                <a:gd name="connsiteY5" fmla="*/ 319088 h 319088"/>
                <a:gd name="connsiteX6" fmla="*/ 357187 w 357187"/>
                <a:gd name="connsiteY6" fmla="*/ 138113 h 319088"/>
                <a:gd name="connsiteX7" fmla="*/ 285750 w 357187"/>
                <a:gd name="connsiteY7" fmla="*/ 0 h 319088"/>
                <a:gd name="connsiteX0" fmla="*/ 285750 w 361918"/>
                <a:gd name="connsiteY0" fmla="*/ 0 h 319064"/>
                <a:gd name="connsiteX1" fmla="*/ 0 w 361918"/>
                <a:gd name="connsiteY1" fmla="*/ 102394 h 319064"/>
                <a:gd name="connsiteX2" fmla="*/ 4762 w 361918"/>
                <a:gd name="connsiteY2" fmla="*/ 147638 h 319064"/>
                <a:gd name="connsiteX3" fmla="*/ 7144 w 361918"/>
                <a:gd name="connsiteY3" fmla="*/ 216694 h 319064"/>
                <a:gd name="connsiteX4" fmla="*/ 269133 w 361918"/>
                <a:gd name="connsiteY4" fmla="*/ 311944 h 319064"/>
                <a:gd name="connsiteX5" fmla="*/ 361918 w 361918"/>
                <a:gd name="connsiteY5" fmla="*/ 319064 h 319064"/>
                <a:gd name="connsiteX6" fmla="*/ 357187 w 361918"/>
                <a:gd name="connsiteY6" fmla="*/ 138113 h 319064"/>
                <a:gd name="connsiteX7" fmla="*/ 285750 w 361918"/>
                <a:gd name="connsiteY7" fmla="*/ 0 h 319064"/>
                <a:gd name="connsiteX0" fmla="*/ 285750 w 361918"/>
                <a:gd name="connsiteY0" fmla="*/ 0 h 311944"/>
                <a:gd name="connsiteX1" fmla="*/ 0 w 361918"/>
                <a:gd name="connsiteY1" fmla="*/ 102394 h 311944"/>
                <a:gd name="connsiteX2" fmla="*/ 4762 w 361918"/>
                <a:gd name="connsiteY2" fmla="*/ 147638 h 311944"/>
                <a:gd name="connsiteX3" fmla="*/ 7144 w 361918"/>
                <a:gd name="connsiteY3" fmla="*/ 216694 h 311944"/>
                <a:gd name="connsiteX4" fmla="*/ 269133 w 361918"/>
                <a:gd name="connsiteY4" fmla="*/ 311944 h 311944"/>
                <a:gd name="connsiteX5" fmla="*/ 361918 w 361918"/>
                <a:gd name="connsiteY5" fmla="*/ 247602 h 311944"/>
                <a:gd name="connsiteX6" fmla="*/ 357187 w 361918"/>
                <a:gd name="connsiteY6" fmla="*/ 138113 h 311944"/>
                <a:gd name="connsiteX7" fmla="*/ 285750 w 361918"/>
                <a:gd name="connsiteY7" fmla="*/ 0 h 311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918" h="311944">
                  <a:moveTo>
                    <a:pt x="285750" y="0"/>
                  </a:moveTo>
                  <a:lnTo>
                    <a:pt x="0" y="102394"/>
                  </a:lnTo>
                  <a:cubicBezTo>
                    <a:pt x="1587" y="117475"/>
                    <a:pt x="62704" y="111128"/>
                    <a:pt x="4762" y="147638"/>
                  </a:cubicBezTo>
                  <a:cubicBezTo>
                    <a:pt x="26985" y="189710"/>
                    <a:pt x="6350" y="193675"/>
                    <a:pt x="7144" y="216694"/>
                  </a:cubicBezTo>
                  <a:lnTo>
                    <a:pt x="269133" y="311944"/>
                  </a:lnTo>
                  <a:lnTo>
                    <a:pt x="361918" y="247602"/>
                  </a:lnTo>
                  <a:lnTo>
                    <a:pt x="357187" y="138113"/>
                  </a:lnTo>
                  <a:lnTo>
                    <a:pt x="285750" y="0"/>
                  </a:lnTo>
                  <a:close/>
                </a:path>
              </a:pathLst>
            </a:custGeom>
            <a:solidFill>
              <a:srgbClr val="F7D6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7" name="Полилиния 16"/>
            <p:cNvSpPr/>
            <p:nvPr/>
          </p:nvSpPr>
          <p:spPr>
            <a:xfrm>
              <a:off x="7038975" y="2921794"/>
              <a:ext cx="152400" cy="302419"/>
            </a:xfrm>
            <a:custGeom>
              <a:avLst/>
              <a:gdLst>
                <a:gd name="connsiteX0" fmla="*/ 88106 w 152400"/>
                <a:gd name="connsiteY0" fmla="*/ 0 h 302419"/>
                <a:gd name="connsiteX1" fmla="*/ 152400 w 152400"/>
                <a:gd name="connsiteY1" fmla="*/ 78581 h 302419"/>
                <a:gd name="connsiteX2" fmla="*/ 150019 w 152400"/>
                <a:gd name="connsiteY2" fmla="*/ 226219 h 302419"/>
                <a:gd name="connsiteX3" fmla="*/ 71438 w 152400"/>
                <a:gd name="connsiteY3" fmla="*/ 302419 h 302419"/>
                <a:gd name="connsiteX4" fmla="*/ 0 w 152400"/>
                <a:gd name="connsiteY4" fmla="*/ 230981 h 302419"/>
                <a:gd name="connsiteX5" fmla="*/ 0 w 152400"/>
                <a:gd name="connsiteY5" fmla="*/ 59531 h 302419"/>
                <a:gd name="connsiteX6" fmla="*/ 88106 w 152400"/>
                <a:gd name="connsiteY6" fmla="*/ 0 h 302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400" h="302419">
                  <a:moveTo>
                    <a:pt x="88106" y="0"/>
                  </a:moveTo>
                  <a:lnTo>
                    <a:pt x="152400" y="78581"/>
                  </a:lnTo>
                  <a:cubicBezTo>
                    <a:pt x="151606" y="127794"/>
                    <a:pt x="150813" y="177006"/>
                    <a:pt x="150019" y="226219"/>
                  </a:cubicBezTo>
                  <a:lnTo>
                    <a:pt x="71438" y="302419"/>
                  </a:lnTo>
                  <a:lnTo>
                    <a:pt x="0" y="230981"/>
                  </a:lnTo>
                  <a:lnTo>
                    <a:pt x="0" y="59531"/>
                  </a:lnTo>
                  <a:lnTo>
                    <a:pt x="88106" y="0"/>
                  </a:lnTo>
                  <a:close/>
                </a:path>
              </a:pathLst>
            </a:custGeom>
            <a:solidFill>
              <a:srgbClr val="F7D6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9" name="Полилиния 18"/>
            <p:cNvSpPr/>
            <p:nvPr/>
          </p:nvSpPr>
          <p:spPr>
            <a:xfrm>
              <a:off x="5169694" y="2919413"/>
              <a:ext cx="1957387" cy="304800"/>
            </a:xfrm>
            <a:custGeom>
              <a:avLst/>
              <a:gdLst>
                <a:gd name="connsiteX0" fmla="*/ 2381 w 1957387"/>
                <a:gd name="connsiteY0" fmla="*/ 0 h 304800"/>
                <a:gd name="connsiteX1" fmla="*/ 4762 w 1957387"/>
                <a:gd name="connsiteY1" fmla="*/ 102393 h 304800"/>
                <a:gd name="connsiteX2" fmla="*/ 0 w 1957387"/>
                <a:gd name="connsiteY2" fmla="*/ 219075 h 304800"/>
                <a:gd name="connsiteX3" fmla="*/ 9525 w 1957387"/>
                <a:gd name="connsiteY3" fmla="*/ 300037 h 304800"/>
                <a:gd name="connsiteX4" fmla="*/ 1938337 w 1957387"/>
                <a:gd name="connsiteY4" fmla="*/ 304800 h 304800"/>
                <a:gd name="connsiteX5" fmla="*/ 1897856 w 1957387"/>
                <a:gd name="connsiteY5" fmla="*/ 250031 h 304800"/>
                <a:gd name="connsiteX6" fmla="*/ 1893094 w 1957387"/>
                <a:gd name="connsiteY6" fmla="*/ 85725 h 304800"/>
                <a:gd name="connsiteX7" fmla="*/ 1957387 w 1957387"/>
                <a:gd name="connsiteY7" fmla="*/ 7143 h 304800"/>
                <a:gd name="connsiteX8" fmla="*/ 2381 w 1957387"/>
                <a:gd name="connsiteY8" fmla="*/ 0 h 304800"/>
                <a:gd name="connsiteX0" fmla="*/ 2381 w 1957387"/>
                <a:gd name="connsiteY0" fmla="*/ 0 h 304800"/>
                <a:gd name="connsiteX1" fmla="*/ 4762 w 1957387"/>
                <a:gd name="connsiteY1" fmla="*/ 102393 h 304800"/>
                <a:gd name="connsiteX2" fmla="*/ 0 w 1957387"/>
                <a:gd name="connsiteY2" fmla="*/ 219075 h 304800"/>
                <a:gd name="connsiteX3" fmla="*/ 9525 w 1957387"/>
                <a:gd name="connsiteY3" fmla="*/ 300037 h 304800"/>
                <a:gd name="connsiteX4" fmla="*/ 1938337 w 1957387"/>
                <a:gd name="connsiteY4" fmla="*/ 304800 h 304800"/>
                <a:gd name="connsiteX5" fmla="*/ 1897856 w 1957387"/>
                <a:gd name="connsiteY5" fmla="*/ 250031 h 304800"/>
                <a:gd name="connsiteX6" fmla="*/ 1893094 w 1957387"/>
                <a:gd name="connsiteY6" fmla="*/ 85725 h 304800"/>
                <a:gd name="connsiteX7" fmla="*/ 1957387 w 1957387"/>
                <a:gd name="connsiteY7" fmla="*/ 7143 h 304800"/>
                <a:gd name="connsiteX8" fmla="*/ 2381 w 1957387"/>
                <a:gd name="connsiteY8" fmla="*/ 0 h 304800"/>
                <a:gd name="connsiteX0" fmla="*/ 2381 w 1957387"/>
                <a:gd name="connsiteY0" fmla="*/ 0 h 304800"/>
                <a:gd name="connsiteX1" fmla="*/ 4762 w 1957387"/>
                <a:gd name="connsiteY1" fmla="*/ 102393 h 304800"/>
                <a:gd name="connsiteX2" fmla="*/ 0 w 1957387"/>
                <a:gd name="connsiteY2" fmla="*/ 219075 h 304800"/>
                <a:gd name="connsiteX3" fmla="*/ 9525 w 1957387"/>
                <a:gd name="connsiteY3" fmla="*/ 300037 h 304800"/>
                <a:gd name="connsiteX4" fmla="*/ 1938337 w 1957387"/>
                <a:gd name="connsiteY4" fmla="*/ 304800 h 304800"/>
                <a:gd name="connsiteX5" fmla="*/ 1897856 w 1957387"/>
                <a:gd name="connsiteY5" fmla="*/ 250031 h 304800"/>
                <a:gd name="connsiteX6" fmla="*/ 1893094 w 1957387"/>
                <a:gd name="connsiteY6" fmla="*/ 85725 h 304800"/>
                <a:gd name="connsiteX7" fmla="*/ 1957387 w 1957387"/>
                <a:gd name="connsiteY7" fmla="*/ 7143 h 304800"/>
                <a:gd name="connsiteX8" fmla="*/ 2381 w 1957387"/>
                <a:gd name="connsiteY8" fmla="*/ 0 h 304800"/>
                <a:gd name="connsiteX0" fmla="*/ 2381 w 1957387"/>
                <a:gd name="connsiteY0" fmla="*/ 0 h 304800"/>
                <a:gd name="connsiteX1" fmla="*/ 4762 w 1957387"/>
                <a:gd name="connsiteY1" fmla="*/ 102393 h 304800"/>
                <a:gd name="connsiteX2" fmla="*/ 0 w 1957387"/>
                <a:gd name="connsiteY2" fmla="*/ 219075 h 304800"/>
                <a:gd name="connsiteX3" fmla="*/ 9525 w 1957387"/>
                <a:gd name="connsiteY3" fmla="*/ 300037 h 304800"/>
                <a:gd name="connsiteX4" fmla="*/ 1938337 w 1957387"/>
                <a:gd name="connsiteY4" fmla="*/ 304800 h 304800"/>
                <a:gd name="connsiteX5" fmla="*/ 1897856 w 1957387"/>
                <a:gd name="connsiteY5" fmla="*/ 250031 h 304800"/>
                <a:gd name="connsiteX6" fmla="*/ 1893094 w 1957387"/>
                <a:gd name="connsiteY6" fmla="*/ 85725 h 304800"/>
                <a:gd name="connsiteX7" fmla="*/ 1957387 w 1957387"/>
                <a:gd name="connsiteY7" fmla="*/ 7143 h 304800"/>
                <a:gd name="connsiteX8" fmla="*/ 2381 w 1957387"/>
                <a:gd name="connsiteY8" fmla="*/ 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57387" h="304800">
                  <a:moveTo>
                    <a:pt x="2381" y="0"/>
                  </a:moveTo>
                  <a:cubicBezTo>
                    <a:pt x="3175" y="34131"/>
                    <a:pt x="56352" y="49215"/>
                    <a:pt x="4762" y="102393"/>
                  </a:cubicBezTo>
                  <a:cubicBezTo>
                    <a:pt x="3175" y="141287"/>
                    <a:pt x="63496" y="203996"/>
                    <a:pt x="0" y="219075"/>
                  </a:cubicBezTo>
                  <a:cubicBezTo>
                    <a:pt x="53177" y="279402"/>
                    <a:pt x="6350" y="273050"/>
                    <a:pt x="9525" y="300037"/>
                  </a:cubicBezTo>
                  <a:lnTo>
                    <a:pt x="1938337" y="304800"/>
                  </a:lnTo>
                  <a:lnTo>
                    <a:pt x="1897856" y="250031"/>
                  </a:lnTo>
                  <a:lnTo>
                    <a:pt x="1893094" y="85725"/>
                  </a:lnTo>
                  <a:lnTo>
                    <a:pt x="1957387" y="7143"/>
                  </a:lnTo>
                  <a:lnTo>
                    <a:pt x="2381" y="0"/>
                  </a:lnTo>
                  <a:close/>
                </a:path>
              </a:pathLst>
            </a:custGeom>
            <a:gradFill flip="none" rotWithShape="1">
              <a:gsLst>
                <a:gs pos="0">
                  <a:schemeClr val="accent1">
                    <a:lumMod val="20000"/>
                    <a:lumOff val="80000"/>
                  </a:schemeClr>
                </a:gs>
                <a:gs pos="13000">
                  <a:schemeClr val="accent1">
                    <a:lumMod val="60000"/>
                    <a:lumOff val="40000"/>
                  </a:schemeClr>
                </a:gs>
                <a:gs pos="21001">
                  <a:schemeClr val="accent1">
                    <a:lumMod val="75000"/>
                  </a:schemeClr>
                </a:gs>
                <a:gs pos="63000">
                  <a:srgbClr val="FFFFFF"/>
                </a:gs>
                <a:gs pos="67000">
                  <a:schemeClr val="accent1">
                    <a:lumMod val="50000"/>
                  </a:schemeClr>
                </a:gs>
                <a:gs pos="69000">
                  <a:schemeClr val="accent1">
                    <a:lumMod val="75000"/>
                  </a:schemeClr>
                </a:gs>
                <a:gs pos="82001">
                  <a:schemeClr val="accent1">
                    <a:lumMod val="60000"/>
                    <a:lumOff val="40000"/>
                  </a:schemeClr>
                </a:gs>
                <a:gs pos="100000">
                  <a:schemeClr val="accent1">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20" name="Овал 19"/>
            <p:cNvSpPr/>
            <p:nvPr/>
          </p:nvSpPr>
          <p:spPr>
            <a:xfrm>
              <a:off x="7103291" y="3045619"/>
              <a:ext cx="45719" cy="714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grpSp>
      <p:sp>
        <p:nvSpPr>
          <p:cNvPr id="23" name="TextBox 22">
            <a:hlinkHover r:id="" action="ppaction://hlinkshowjump?jump=nextslide" highlightClick="1">
              <a:snd r:embed="rId2" name="wind.wav" builtIn="1"/>
            </a:hlinkHover>
          </p:cNvPr>
          <p:cNvSpPr txBox="1">
            <a:spLocks noChangeArrowheads="1"/>
          </p:cNvSpPr>
          <p:nvPr/>
        </p:nvSpPr>
        <p:spPr bwMode="auto">
          <a:xfrm>
            <a:off x="6286500" y="4357688"/>
            <a:ext cx="2478088" cy="1570037"/>
          </a:xfrm>
          <a:prstGeom prst="rect">
            <a:avLst/>
          </a:prstGeom>
          <a:noFill/>
          <a:ln w="9525">
            <a:noFill/>
            <a:miter lim="800000"/>
            <a:headEnd/>
            <a:tailEnd/>
          </a:ln>
        </p:spPr>
        <p:txBody>
          <a:bodyPr wrap="none">
            <a:spAutoFit/>
          </a:bodyPr>
          <a:lstStyle/>
          <a:p>
            <a:r>
              <a:rPr lang="uk-UA" sz="9600">
                <a:latin typeface="Calibri" pitchFamily="34" charset="0"/>
                <a:hlinkClick r:id="" action="ppaction://hlinkshowjump?jump=nextslide">
                  <a:snd r:embed="rId3" name="PIANO.WAV"/>
                </a:hlinkClick>
              </a:rPr>
              <a:t>Далі</a:t>
            </a:r>
            <a:endParaRPr lang="uk-UA" sz="9600">
              <a:latin typeface="Calibri" pitchFamily="34" charset="0"/>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38" presetClass="entr" presetSubtype="0" accel="50000" fill="hold" nodeType="withEffect">
                                  <p:stCondLst>
                                    <p:cond delay="0"/>
                                  </p:stCondLst>
                                  <p:iterate type="lt">
                                    <p:tmPct val="50000"/>
                                  </p:iterate>
                                  <p:childTnLst>
                                    <p:set>
                                      <p:cBhvr>
                                        <p:cTn id="12" dur="1" fill="hold">
                                          <p:stCondLst>
                                            <p:cond delay="0"/>
                                          </p:stCondLst>
                                        </p:cTn>
                                        <p:tgtEl>
                                          <p:spTgt spid="8"/>
                                        </p:tgtEl>
                                        <p:attrNameLst>
                                          <p:attrName>style.visibility</p:attrName>
                                        </p:attrNameLst>
                                      </p:cBhvr>
                                      <p:to>
                                        <p:strVal val="visible"/>
                                      </p:to>
                                    </p:set>
                                    <p:set>
                                      <p:cBhvr>
                                        <p:cTn id="13" dur="455" fill="hold">
                                          <p:stCondLst>
                                            <p:cond delay="0"/>
                                          </p:stCondLst>
                                        </p:cTn>
                                        <p:tgtEl>
                                          <p:spTgt spid="8"/>
                                        </p:tgtEl>
                                        <p:attrNameLst>
                                          <p:attrName>style.rotation</p:attrName>
                                        </p:attrNameLst>
                                      </p:cBhvr>
                                      <p:to>
                                        <p:strVal val="-45.0"/>
                                      </p:to>
                                    </p:set>
                                    <p:anim calcmode="lin" valueType="num">
                                      <p:cBhvr>
                                        <p:cTn id="14" dur="455" fill="hold">
                                          <p:stCondLst>
                                            <p:cond delay="455"/>
                                          </p:stCondLst>
                                        </p:cTn>
                                        <p:tgtEl>
                                          <p:spTgt spid="8"/>
                                        </p:tgtEl>
                                        <p:attrNameLst>
                                          <p:attrName>style.rotation</p:attrName>
                                        </p:attrNameLst>
                                      </p:cBhvr>
                                      <p:tavLst>
                                        <p:tav tm="0">
                                          <p:val>
                                            <p:fltVal val="-45"/>
                                          </p:val>
                                        </p:tav>
                                        <p:tav tm="69900">
                                          <p:val>
                                            <p:fltVal val="45"/>
                                          </p:val>
                                        </p:tav>
                                        <p:tav tm="100000">
                                          <p:val>
                                            <p:fltVal val="0"/>
                                          </p:val>
                                        </p:tav>
                                      </p:tavLst>
                                    </p:anim>
                                    <p:anim calcmode="lin" valueType="num">
                                      <p:cBhvr>
                                        <p:cTn id="15" dur="455" fill="hold">
                                          <p:stCondLst>
                                            <p:cond delay="0"/>
                                          </p:stCondLst>
                                        </p:cTn>
                                        <p:tgtEl>
                                          <p:spTgt spid="8"/>
                                        </p:tgtEl>
                                        <p:attrNameLst>
                                          <p:attrName>ppt_y</p:attrName>
                                        </p:attrNameLst>
                                      </p:cBhvr>
                                      <p:tavLst>
                                        <p:tav tm="0">
                                          <p:val>
                                            <p:strVal val="#ppt_y-1"/>
                                          </p:val>
                                        </p:tav>
                                        <p:tav tm="100000">
                                          <p:val>
                                            <p:strVal val="#ppt_y-(0.354*#ppt_w-0.172*#ppt_h)"/>
                                          </p:val>
                                        </p:tav>
                                      </p:tavLst>
                                    </p:anim>
                                    <p:anim calcmode="lin" valueType="num">
                                      <p:cBhvr>
                                        <p:cTn id="16" dur="156" decel="50000" autoRev="1" fill="hold">
                                          <p:stCondLst>
                                            <p:cond delay="455"/>
                                          </p:stCondLst>
                                        </p:cTn>
                                        <p:tgtEl>
                                          <p:spTgt spid="8"/>
                                        </p:tgtEl>
                                        <p:attrNameLst>
                                          <p:attrName>ppt_y</p:attrName>
                                        </p:attrNameLst>
                                      </p:cBhvr>
                                      <p:tavLst>
                                        <p:tav tm="0">
                                          <p:val>
                                            <p:strVal val="#ppt_y-(0.354*#ppt_w-0.172*#ppt_h)"/>
                                          </p:val>
                                        </p:tav>
                                        <p:tav tm="100000">
                                          <p:val>
                                            <p:strVal val="#ppt_y-(0.354*#ppt_w-0.172*#ppt_h)-#ppt_h/2"/>
                                          </p:val>
                                        </p:tav>
                                      </p:tavLst>
                                    </p:anim>
                                    <p:anim calcmode="lin" valueType="num">
                                      <p:cBhvr>
                                        <p:cTn id="17" dur="136" fill="hold">
                                          <p:stCondLst>
                                            <p:cond delay="864"/>
                                          </p:stCondLst>
                                        </p:cTn>
                                        <p:tgtEl>
                                          <p:spTgt spid="8"/>
                                        </p:tgtEl>
                                        <p:attrNameLst>
                                          <p:attrName>ppt_y</p:attrName>
                                        </p:attrNameLst>
                                      </p:cBhvr>
                                      <p:tavLst>
                                        <p:tav tm="0">
                                          <p:val>
                                            <p:strVal val="#ppt_y-(0.354*#ppt_w-0.172*#ppt_h)"/>
                                          </p:val>
                                        </p:tav>
                                        <p:tav tm="100000">
                                          <p:val>
                                            <p:strVal val="#ppt_y"/>
                                          </p:val>
                                        </p:tav>
                                      </p:tavLst>
                                    </p:anim>
                                  </p:childTnLst>
                                </p:cTn>
                              </p:par>
                              <p:par>
                                <p:cTn id="18" presetID="39" presetClass="entr" presetSubtype="0" accel="100000"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
                                          </p:val>
                                        </p:tav>
                                        <p:tav tm="100000">
                                          <p:val>
                                            <p:strVal val="#ppt_y"/>
                                          </p:val>
                                        </p:tav>
                                      </p:tavLst>
                                    </p:anim>
                                  </p:childTnLst>
                                </p:cTn>
                              </p:par>
                              <p:par>
                                <p:cTn id="24" presetID="39" presetClass="entr" presetSubtype="0" accel="10000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 calcmode="lin" valueType="num">
                                      <p:cBhvr>
                                        <p:cTn id="26" dur="500" fill="hold"/>
                                        <p:tgtEl>
                                          <p:spTgt spid="23"/>
                                        </p:tgtEl>
                                        <p:attrNameLst>
                                          <p:attrName>ppt_h</p:attrName>
                                        </p:attrNameLst>
                                      </p:cBhvr>
                                      <p:tavLst>
                                        <p:tav tm="0">
                                          <p:val>
                                            <p:strVal val="#ppt_h/20"/>
                                          </p:val>
                                        </p:tav>
                                        <p:tav tm="50000">
                                          <p:val>
                                            <p:strVal val="#ppt_h/20"/>
                                          </p:val>
                                        </p:tav>
                                        <p:tav tm="100000">
                                          <p:val>
                                            <p:strVal val="#ppt_h"/>
                                          </p:val>
                                        </p:tav>
                                      </p:tavLst>
                                    </p:anim>
                                    <p:anim calcmode="lin" valueType="num">
                                      <p:cBhvr>
                                        <p:cTn id="27" dur="500" fill="hold"/>
                                        <p:tgtEl>
                                          <p:spTgt spid="23"/>
                                        </p:tgtEl>
                                        <p:attrNameLst>
                                          <p:attrName>ppt_w</p:attrName>
                                        </p:attrNameLst>
                                      </p:cBhvr>
                                      <p:tavLst>
                                        <p:tav tm="0">
                                          <p:val>
                                            <p:strVal val="#ppt_w+.3"/>
                                          </p:val>
                                        </p:tav>
                                        <p:tav tm="50000">
                                          <p:val>
                                            <p:strVal val="#ppt_w+.3"/>
                                          </p:val>
                                        </p:tav>
                                        <p:tav tm="100000">
                                          <p:val>
                                            <p:strVal val="#ppt_w"/>
                                          </p:val>
                                        </p:tav>
                                      </p:tavLst>
                                    </p:anim>
                                    <p:anim calcmode="lin" valueType="num">
                                      <p:cBhvr>
                                        <p:cTn id="28" dur="500" fill="hold"/>
                                        <p:tgtEl>
                                          <p:spTgt spid="23"/>
                                        </p:tgtEl>
                                        <p:attrNameLst>
                                          <p:attrName>ppt_x</p:attrName>
                                        </p:attrNameLst>
                                      </p:cBhvr>
                                      <p:tavLst>
                                        <p:tav tm="0">
                                          <p:val>
                                            <p:strVal val="#ppt_x-.3"/>
                                          </p:val>
                                        </p:tav>
                                        <p:tav tm="5000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a:off x="214313" y="285750"/>
            <a:ext cx="8715375" cy="6429375"/>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0" name="Прямоугольник 9"/>
          <p:cNvSpPr/>
          <p:nvPr/>
        </p:nvSpPr>
        <p:spPr>
          <a:xfrm>
            <a:off x="327025" y="398463"/>
            <a:ext cx="4251325" cy="6215062"/>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1" name="Прямоугольник 10"/>
          <p:cNvSpPr/>
          <p:nvPr/>
        </p:nvSpPr>
        <p:spPr>
          <a:xfrm>
            <a:off x="4578350" y="398463"/>
            <a:ext cx="4249738" cy="6215062"/>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a:hlinkClick r:id="" action="ppaction://hlinkshowjump?jump=previousslide"/>
            <a:hlinkHover r:id="" action="ppaction://hlinkshowjump?jump=previousslide" highlightClick="1">
              <a:snd r:embed="rId2" name="wind.wav" builtIn="1"/>
            </a:hlinkHover>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4" name="Полилиния 13"/>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5" name="Полилиния 14">
            <a:hlinkClick r:id="" action="ppaction://hlinkshowjump?jump=nextslide">
              <a:snd r:embed="rId2" name="wind.wav" builtIn="1"/>
            </a:hlinkClick>
            <a:hlinkHover r:id="" action="ppaction://hlinkshowjump?jump=nextslide">
              <a:snd r:embed="rId2" name="wind.wav" builtIn="1"/>
            </a:hlinkHover>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1273" name="Текст 2"/>
          <p:cNvSpPr>
            <a:spLocks noGrp="1"/>
          </p:cNvSpPr>
          <p:nvPr>
            <p:ph type="body" idx="1"/>
          </p:nvPr>
        </p:nvSpPr>
        <p:spPr>
          <a:xfrm>
            <a:off x="1857375" y="285750"/>
            <a:ext cx="4040188" cy="639763"/>
          </a:xfrm>
        </p:spPr>
        <p:txBody>
          <a:bodyPr/>
          <a:lstStyle/>
          <a:p>
            <a:r>
              <a:rPr lang="uk-UA" smtClean="0"/>
              <a:t>Сталі</a:t>
            </a:r>
          </a:p>
        </p:txBody>
      </p:sp>
      <p:sp>
        <p:nvSpPr>
          <p:cNvPr id="4" name="Содержимое 3"/>
          <p:cNvSpPr>
            <a:spLocks noGrp="1"/>
          </p:cNvSpPr>
          <p:nvPr>
            <p:ph sz="half" idx="2"/>
          </p:nvPr>
        </p:nvSpPr>
        <p:spPr>
          <a:xfrm>
            <a:off x="285750" y="928688"/>
            <a:ext cx="4040188" cy="3951287"/>
          </a:xfrm>
        </p:spPr>
        <p:txBody>
          <a:bodyPr rtlCol="0">
            <a:normAutofit fontScale="55000" lnSpcReduction="20000"/>
          </a:bodyPr>
          <a:lstStyle/>
          <a:p>
            <a:pPr fontAlgn="auto">
              <a:spcAft>
                <a:spcPts val="0"/>
              </a:spcAft>
              <a:buFont typeface="Arial" pitchFamily="34" charset="0"/>
              <a:buNone/>
              <a:defRPr/>
            </a:pPr>
            <a:r>
              <a:rPr lang="uk-UA" dirty="0" smtClean="0"/>
              <a:t>		Сталь, на відміну від чавуну, легко піддається куванню та вальцюванню. При швидкому охолодженні (гартуванні) вона виходить дуже твердою, при повільному охолодженні м'якою. М'яку сталь легко обробляти. З неї роблять гайки, болти, дріт, покрівельні матеріали, деталі машин. З твердої і теплостійкої сталі інструментальної сталі виготовляють інструменти для обробки матеріалів. Велике значення мають в сучасній техніці леговані сталі. Вони містять так звані легуючі елементи, до яких відносяться хром, нікель, молібден, ванадій, вольфрам, марганець, мідь, кремній та ін. Легуючі елементи додаються для надання сталям певних властивостей.</a:t>
            </a:r>
          </a:p>
          <a:p>
            <a:pPr fontAlgn="auto">
              <a:spcAft>
                <a:spcPts val="0"/>
              </a:spcAft>
              <a:buFont typeface="Arial" pitchFamily="34" charset="0"/>
              <a:buNone/>
              <a:defRPr/>
            </a:pPr>
            <a:r>
              <a:rPr lang="uk-UA" dirty="0" smtClean="0"/>
              <a:t>		Знаходять широке застосування і багато сполук заліза. Так, сульфат заліза (</a:t>
            </a:r>
            <a:r>
              <a:rPr lang="it-IT" dirty="0" smtClean="0"/>
              <a:t>III) </a:t>
            </a:r>
            <a:r>
              <a:rPr lang="uk-UA" dirty="0" smtClean="0"/>
              <a:t>використовують при водопідготовці, оксиди та ціанід заліза служать пігментами при виготовленні барвників, семиводний сульфат заліза (залізний купорос) у суміші з мідним купоросом використовується для боротьби із шкідливими грибками в садівництві та будівництві.</a:t>
            </a:r>
          </a:p>
          <a:p>
            <a:pPr fontAlgn="auto">
              <a:spcAft>
                <a:spcPts val="0"/>
              </a:spcAft>
              <a:buFont typeface="Arial" pitchFamily="34" charset="0"/>
              <a:buNone/>
              <a:defRPr/>
            </a:pPr>
            <a:endParaRPr lang="uk-UA" dirty="0"/>
          </a:p>
        </p:txBody>
      </p:sp>
      <p:sp>
        <p:nvSpPr>
          <p:cNvPr id="5" name="Текст 4"/>
          <p:cNvSpPr>
            <a:spLocks noGrp="1"/>
          </p:cNvSpPr>
          <p:nvPr>
            <p:ph type="body" sz="quarter" idx="3"/>
          </p:nvPr>
        </p:nvSpPr>
        <p:spPr>
          <a:xfrm>
            <a:off x="5429250" y="285750"/>
            <a:ext cx="4041775" cy="639763"/>
          </a:xfrm>
        </p:spPr>
        <p:txBody>
          <a:bodyPr/>
          <a:lstStyle/>
          <a:p>
            <a:r>
              <a:rPr lang="uk-UA" smtClean="0"/>
              <a:t>Біологічна роль</a:t>
            </a:r>
          </a:p>
        </p:txBody>
      </p:sp>
      <p:sp>
        <p:nvSpPr>
          <p:cNvPr id="6" name="Содержимое 5"/>
          <p:cNvSpPr>
            <a:spLocks noGrp="1"/>
          </p:cNvSpPr>
          <p:nvPr>
            <p:ph sz="quarter" idx="4"/>
          </p:nvPr>
        </p:nvSpPr>
        <p:spPr>
          <a:xfrm>
            <a:off x="4643438" y="928688"/>
            <a:ext cx="4041775" cy="5572125"/>
          </a:xfrm>
        </p:spPr>
        <p:txBody>
          <a:bodyPr rtlCol="0">
            <a:normAutofit fontScale="40000" lnSpcReduction="20000"/>
          </a:bodyPr>
          <a:lstStyle/>
          <a:p>
            <a:pPr fontAlgn="auto">
              <a:spcAft>
                <a:spcPts val="0"/>
              </a:spcAft>
              <a:buFont typeface="Arial" pitchFamily="34" charset="0"/>
              <a:buNone/>
              <a:defRPr/>
            </a:pPr>
            <a:r>
              <a:rPr lang="uk-UA" dirty="0" smtClean="0"/>
              <a:t>	</a:t>
            </a:r>
            <a:r>
              <a:rPr lang="uk-UA" sz="3400" dirty="0" smtClean="0"/>
              <a:t>	Ферум життєво важливий хімічний елемент для всіх організмів. В клітинах ферум зазвичай зберігається в центрі метал-протеїнів, оскільки вільний ферум неспецифічно зв'язується із численними хімічними речовинами клітини і може каталізувати утворення токсичних вільних радикалів. Нестача феруму в організмі може призводити до анемії.</a:t>
            </a:r>
          </a:p>
          <a:p>
            <a:pPr fontAlgn="auto">
              <a:spcAft>
                <a:spcPts val="0"/>
              </a:spcAft>
              <a:buFont typeface="Arial" pitchFamily="34" charset="0"/>
              <a:buNone/>
              <a:defRPr/>
            </a:pPr>
            <a:r>
              <a:rPr lang="uk-UA" sz="3400" dirty="0" smtClean="0"/>
              <a:t>		У тваринах, рослинах та грибах ферум часто входить до складу гемного комплексу. Гем — важлива складова частина цитохромних білків, які грають роль посередиників у окисно-відновлювальних реакціях, та білків, які переносять оксиген — гемоглобіну, міоглобіну й леггемоглобіну. Неорганічний ферум також може впливати на окисно-відновлювальні реакції у залізо-сіркових кластерах багатьох ензимів, як, наприклад, нітрогенази.</a:t>
            </a:r>
          </a:p>
          <a:p>
            <a:pPr fontAlgn="auto">
              <a:spcAft>
                <a:spcPts val="0"/>
              </a:spcAft>
              <a:buFont typeface="Arial" pitchFamily="34" charset="0"/>
              <a:buNone/>
              <a:defRPr/>
            </a:pPr>
            <a:r>
              <a:rPr lang="uk-UA" sz="3400" dirty="0" smtClean="0"/>
              <a:t>		До негемних протеїнів належать ензими монооксигенази метану, які окиснюють метан до метанолу, рибонуклеотид редуктаза, яка відновлює рибозу до деоксирибози, гемеритріни, які відповідають за транспортування й фіксацію оксигену у морських хребетних та пурпурова кислотна фосфатаза, що каталізує гідроліз ефірів фосфору.</a:t>
            </a:r>
          </a:p>
        </p:txBody>
      </p:sp>
      <p:sp>
        <p:nvSpPr>
          <p:cNvPr id="11277" name="TextBox 6"/>
          <p:cNvSpPr txBox="1">
            <a:spLocks noChangeArrowheads="1"/>
          </p:cNvSpPr>
          <p:nvPr/>
        </p:nvSpPr>
        <p:spPr bwMode="auto">
          <a:xfrm>
            <a:off x="785813" y="428625"/>
            <a:ext cx="1023937" cy="369888"/>
          </a:xfrm>
          <a:prstGeom prst="rect">
            <a:avLst/>
          </a:prstGeom>
          <a:noFill/>
          <a:ln w="9525">
            <a:noFill/>
            <a:miter lim="800000"/>
            <a:headEnd/>
            <a:tailEnd/>
          </a:ln>
        </p:spPr>
        <p:txBody>
          <a:bodyPr wrap="none">
            <a:spAutoFit/>
          </a:bodyPr>
          <a:lstStyle/>
          <a:p>
            <a:r>
              <a:rPr lang="uk-UA" i="1">
                <a:latin typeface="Calibri" pitchFamily="34" charset="0"/>
              </a:rPr>
              <a:t>← назад</a:t>
            </a:r>
          </a:p>
        </p:txBody>
      </p:sp>
      <p:sp>
        <p:nvSpPr>
          <p:cNvPr id="11278" name="TextBox 7"/>
          <p:cNvSpPr txBox="1">
            <a:spLocks noChangeArrowheads="1"/>
          </p:cNvSpPr>
          <p:nvPr/>
        </p:nvSpPr>
        <p:spPr bwMode="auto">
          <a:xfrm>
            <a:off x="7429500" y="428625"/>
            <a:ext cx="1060450" cy="338138"/>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pic>
        <p:nvPicPr>
          <p:cNvPr id="4100" name="Picture 4"/>
          <p:cNvPicPr>
            <a:picLocks noChangeAspect="1" noChangeArrowheads="1"/>
          </p:cNvPicPr>
          <p:nvPr/>
        </p:nvPicPr>
        <p:blipFill>
          <a:blip r:embed="rId3"/>
          <a:srcRect/>
          <a:stretch>
            <a:fillRect/>
          </a:stretch>
        </p:blipFill>
        <p:spPr bwMode="auto">
          <a:xfrm>
            <a:off x="1643063" y="4643438"/>
            <a:ext cx="1905000" cy="1476375"/>
          </a:xfrm>
          <a:prstGeom prst="rect">
            <a:avLst/>
          </a:prstGeom>
          <a:noFill/>
          <a:ln w="9525">
            <a:noFill/>
            <a:miter lim="800000"/>
            <a:headEnd/>
            <a:tailEnd/>
          </a:ln>
        </p:spPr>
      </p:pic>
      <p:sp>
        <p:nvSpPr>
          <p:cNvPr id="19" name="TextBox 18"/>
          <p:cNvSpPr txBox="1">
            <a:spLocks noChangeArrowheads="1"/>
          </p:cNvSpPr>
          <p:nvPr/>
        </p:nvSpPr>
        <p:spPr bwMode="auto">
          <a:xfrm>
            <a:off x="785813" y="6072188"/>
            <a:ext cx="3486150" cy="369887"/>
          </a:xfrm>
          <a:prstGeom prst="rect">
            <a:avLst/>
          </a:prstGeom>
          <a:noFill/>
          <a:ln w="9525">
            <a:noFill/>
            <a:miter lim="800000"/>
            <a:headEnd/>
            <a:tailEnd/>
          </a:ln>
        </p:spPr>
        <p:txBody>
          <a:bodyPr wrap="none">
            <a:spAutoFit/>
          </a:bodyPr>
          <a:lstStyle/>
          <a:p>
            <a:r>
              <a:rPr lang="uk-UA">
                <a:latin typeface="Calibri" pitchFamily="34" charset="0"/>
              </a:rPr>
              <a:t>Електродугове виробництво сталі</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80">
                                          <p:stCondLst>
                                            <p:cond delay="0"/>
                                          </p:stCondLst>
                                        </p:cTn>
                                        <p:tgtEl>
                                          <p:spTgt spid="5">
                                            <p:txEl>
                                              <p:pRg st="0" end="0"/>
                                            </p:txEl>
                                          </p:spTgt>
                                        </p:tgtEl>
                                      </p:cBhvr>
                                    </p:animEffect>
                                    <p:anim calcmode="lin" valueType="num">
                                      <p:cBhvr>
                                        <p:cTn id="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0" end="0"/>
                                            </p:txEl>
                                          </p:spTgt>
                                        </p:tgtEl>
                                      </p:cBhvr>
                                      <p:to x="100000" y="60000"/>
                                    </p:animScale>
                                    <p:animScale>
                                      <p:cBhvr>
                                        <p:cTn id="14" dur="166" decel="50000">
                                          <p:stCondLst>
                                            <p:cond delay="676"/>
                                          </p:stCondLst>
                                        </p:cTn>
                                        <p:tgtEl>
                                          <p:spTgt spid="5">
                                            <p:txEl>
                                              <p:pRg st="0" end="0"/>
                                            </p:txEl>
                                          </p:spTgt>
                                        </p:tgtEl>
                                      </p:cBhvr>
                                      <p:to x="100000" y="100000"/>
                                    </p:animScale>
                                    <p:animScale>
                                      <p:cBhvr>
                                        <p:cTn id="15" dur="26">
                                          <p:stCondLst>
                                            <p:cond delay="1312"/>
                                          </p:stCondLst>
                                        </p:cTn>
                                        <p:tgtEl>
                                          <p:spTgt spid="5">
                                            <p:txEl>
                                              <p:pRg st="0" end="0"/>
                                            </p:txEl>
                                          </p:spTgt>
                                        </p:tgtEl>
                                      </p:cBhvr>
                                      <p:to x="100000" y="80000"/>
                                    </p:animScale>
                                    <p:animScale>
                                      <p:cBhvr>
                                        <p:cTn id="16" dur="166" decel="50000">
                                          <p:stCondLst>
                                            <p:cond delay="1338"/>
                                          </p:stCondLst>
                                        </p:cTn>
                                        <p:tgtEl>
                                          <p:spTgt spid="5">
                                            <p:txEl>
                                              <p:pRg st="0" end="0"/>
                                            </p:txEl>
                                          </p:spTgt>
                                        </p:tgtEl>
                                      </p:cBhvr>
                                      <p:to x="100000" y="100000"/>
                                    </p:animScale>
                                    <p:animScale>
                                      <p:cBhvr>
                                        <p:cTn id="17" dur="26">
                                          <p:stCondLst>
                                            <p:cond delay="1642"/>
                                          </p:stCondLst>
                                        </p:cTn>
                                        <p:tgtEl>
                                          <p:spTgt spid="5">
                                            <p:txEl>
                                              <p:pRg st="0" end="0"/>
                                            </p:txEl>
                                          </p:spTgt>
                                        </p:tgtEl>
                                      </p:cBhvr>
                                      <p:to x="100000" y="90000"/>
                                    </p:animScale>
                                    <p:animScale>
                                      <p:cBhvr>
                                        <p:cTn id="18" dur="166" decel="50000">
                                          <p:stCondLst>
                                            <p:cond delay="1668"/>
                                          </p:stCondLst>
                                        </p:cTn>
                                        <p:tgtEl>
                                          <p:spTgt spid="5">
                                            <p:txEl>
                                              <p:pRg st="0" end="0"/>
                                            </p:txEl>
                                          </p:spTgt>
                                        </p:tgtEl>
                                      </p:cBhvr>
                                      <p:to x="100000" y="100000"/>
                                    </p:animScale>
                                    <p:animScale>
                                      <p:cBhvr>
                                        <p:cTn id="19" dur="26">
                                          <p:stCondLst>
                                            <p:cond delay="1808"/>
                                          </p:stCondLst>
                                        </p:cTn>
                                        <p:tgtEl>
                                          <p:spTgt spid="5">
                                            <p:txEl>
                                              <p:pRg st="0" end="0"/>
                                            </p:txEl>
                                          </p:spTgt>
                                        </p:tgtEl>
                                      </p:cBhvr>
                                      <p:to x="100000" y="95000"/>
                                    </p:animScale>
                                    <p:animScale>
                                      <p:cBhvr>
                                        <p:cTn id="20" dur="166" decel="50000">
                                          <p:stCondLst>
                                            <p:cond delay="1834"/>
                                          </p:stCondLst>
                                        </p:cTn>
                                        <p:tgtEl>
                                          <p:spTgt spid="5">
                                            <p:txEl>
                                              <p:pRg st="0" end="0"/>
                                            </p:txEl>
                                          </p:spTgt>
                                        </p:tgtEl>
                                      </p:cBhvr>
                                      <p:to x="100000" y="100000"/>
                                    </p:animScale>
                                  </p:childTnLst>
                                </p:cTn>
                              </p:par>
                              <p:par>
                                <p:cTn id="21" presetID="15" presetClass="entr" presetSubtype="0" fill="hold" nodeType="withEffect">
                                  <p:stCondLst>
                                    <p:cond delay="0"/>
                                  </p:stCondLst>
                                  <p:childTnLst>
                                    <p:set>
                                      <p:cBhvr>
                                        <p:cTn id="22" dur="1" fill="hold">
                                          <p:stCondLst>
                                            <p:cond delay="0"/>
                                          </p:stCondLst>
                                        </p:cTn>
                                        <p:tgtEl>
                                          <p:spTgt spid="4100"/>
                                        </p:tgtEl>
                                        <p:attrNameLst>
                                          <p:attrName>style.visibility</p:attrName>
                                        </p:attrNameLst>
                                      </p:cBhvr>
                                      <p:to>
                                        <p:strVal val="visible"/>
                                      </p:to>
                                    </p:set>
                                    <p:anim calcmode="lin" valueType="num">
                                      <p:cBhvr>
                                        <p:cTn id="23" dur="1000" fill="hold"/>
                                        <p:tgtEl>
                                          <p:spTgt spid="4100"/>
                                        </p:tgtEl>
                                        <p:attrNameLst>
                                          <p:attrName>ppt_w</p:attrName>
                                        </p:attrNameLst>
                                      </p:cBhvr>
                                      <p:tavLst>
                                        <p:tav tm="0">
                                          <p:val>
                                            <p:fltVal val="0"/>
                                          </p:val>
                                        </p:tav>
                                        <p:tav tm="100000">
                                          <p:val>
                                            <p:strVal val="#ppt_w"/>
                                          </p:val>
                                        </p:tav>
                                      </p:tavLst>
                                    </p:anim>
                                    <p:anim calcmode="lin" valueType="num">
                                      <p:cBhvr>
                                        <p:cTn id="24" dur="1000" fill="hold"/>
                                        <p:tgtEl>
                                          <p:spTgt spid="4100"/>
                                        </p:tgtEl>
                                        <p:attrNameLst>
                                          <p:attrName>ppt_h</p:attrName>
                                        </p:attrNameLst>
                                      </p:cBhvr>
                                      <p:tavLst>
                                        <p:tav tm="0">
                                          <p:val>
                                            <p:fltVal val="0"/>
                                          </p:val>
                                        </p:tav>
                                        <p:tav tm="100000">
                                          <p:val>
                                            <p:strVal val="#ppt_h"/>
                                          </p:val>
                                        </p:tav>
                                      </p:tavLst>
                                    </p:anim>
                                    <p:anim calcmode="lin" valueType="num">
                                      <p:cBhvr>
                                        <p:cTn id="25" dur="1000" fill="hold"/>
                                        <p:tgtEl>
                                          <p:spTgt spid="4100"/>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4100"/>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p:cTn id="29" dur="1000" fill="hold"/>
                                        <p:tgtEl>
                                          <p:spTgt spid="19"/>
                                        </p:tgtEl>
                                        <p:attrNameLst>
                                          <p:attrName>ppt_w</p:attrName>
                                        </p:attrNameLst>
                                      </p:cBhvr>
                                      <p:tavLst>
                                        <p:tav tm="0">
                                          <p:val>
                                            <p:fltVal val="0"/>
                                          </p:val>
                                        </p:tav>
                                        <p:tav tm="100000">
                                          <p:val>
                                            <p:strVal val="#ppt_w"/>
                                          </p:val>
                                        </p:tav>
                                      </p:tavLst>
                                    </p:anim>
                                    <p:anim calcmode="lin" valueType="num">
                                      <p:cBhvr>
                                        <p:cTn id="30" dur="1000" fill="hold"/>
                                        <p:tgtEl>
                                          <p:spTgt spid="19"/>
                                        </p:tgtEl>
                                        <p:attrNameLst>
                                          <p:attrName>ppt_h</p:attrName>
                                        </p:attrNameLst>
                                      </p:cBhvr>
                                      <p:tavLst>
                                        <p:tav tm="0">
                                          <p:val>
                                            <p:fltVal val="0"/>
                                          </p:val>
                                        </p:tav>
                                        <p:tav tm="100000">
                                          <p:val>
                                            <p:strVal val="#ppt_h"/>
                                          </p:val>
                                        </p:tav>
                                      </p:tavLst>
                                    </p:anim>
                                    <p:anim calcmode="lin" valueType="num">
                                      <p:cBhvr>
                                        <p:cTn id="31" dur="1000" fill="hold"/>
                                        <p:tgtEl>
                                          <p:spTgt spid="19"/>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9"/>
                                        </p:tgtEl>
                                        <p:attrNameLst>
                                          <p:attrName>ppt_y</p:attrName>
                                        </p:attrNameLst>
                                      </p:cBhvr>
                                      <p:tavLst>
                                        <p:tav tm="0" fmla="#ppt_y+(sin(-2*pi*(1-$))*-#ppt_x+cos(-2*pi*(1-$))*(1-#ppt_y))*(1-$)">
                                          <p:val>
                                            <p:fltVal val="0"/>
                                          </p:val>
                                        </p:tav>
                                        <p:tav tm="100000">
                                          <p:val>
                                            <p:fltVal val="1"/>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Effect transition="in" filter="fade">
                                      <p:cBhvr>
                                        <p:cTn id="35" dur="1000"/>
                                        <p:tgtEl>
                                          <p:spTgt spid="6">
                                            <p:txEl>
                                              <p:pRg st="0" end="0"/>
                                            </p:txEl>
                                          </p:spTgt>
                                        </p:tgtEl>
                                      </p:cBhvr>
                                    </p:animEffect>
                                    <p:anim calcmode="lin" valueType="num">
                                      <p:cBhvr>
                                        <p:cTn id="3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0" end="0"/>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6">
                                            <p:txEl>
                                              <p:pRg st="1" end="1"/>
                                            </p:txEl>
                                          </p:spTgt>
                                        </p:tgtEl>
                                        <p:attrNameLst>
                                          <p:attrName>style.visibility</p:attrName>
                                        </p:attrNameLst>
                                      </p:cBhvr>
                                      <p:to>
                                        <p:strVal val="visible"/>
                                      </p:to>
                                    </p:set>
                                    <p:animEffect transition="in" filter="fade">
                                      <p:cBhvr>
                                        <p:cTn id="40" dur="1000"/>
                                        <p:tgtEl>
                                          <p:spTgt spid="6">
                                            <p:txEl>
                                              <p:pRg st="1" end="1"/>
                                            </p:txEl>
                                          </p:spTgt>
                                        </p:tgtEl>
                                      </p:cBhvr>
                                    </p:animEffect>
                                    <p:anim calcmode="lin" valueType="num">
                                      <p:cBhvr>
                                        <p:cTn id="4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6">
                                            <p:txEl>
                                              <p:pRg st="1" end="1"/>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6">
                                            <p:txEl>
                                              <p:pRg st="2" end="2"/>
                                            </p:txEl>
                                          </p:spTgt>
                                        </p:tgtEl>
                                        <p:attrNameLst>
                                          <p:attrName>style.visibility</p:attrName>
                                        </p:attrNameLst>
                                      </p:cBhvr>
                                      <p:to>
                                        <p:strVal val="visible"/>
                                      </p:to>
                                    </p:set>
                                    <p:animEffect transition="in" filter="fade">
                                      <p:cBhvr>
                                        <p:cTn id="45" dur="1000"/>
                                        <p:tgtEl>
                                          <p:spTgt spid="6">
                                            <p:txEl>
                                              <p:pRg st="2" end="2"/>
                                            </p:txEl>
                                          </p:spTgt>
                                        </p:tgtEl>
                                      </p:cBhvr>
                                    </p:animEffect>
                                    <p:anim calcmode="lin" valueType="num">
                                      <p:cBhvr>
                                        <p:cTn id="4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a:off x="214313" y="285750"/>
            <a:ext cx="8715375" cy="6429375"/>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2</a:t>
            </a:r>
          </a:p>
        </p:txBody>
      </p:sp>
      <p:sp>
        <p:nvSpPr>
          <p:cNvPr id="10" name="Прямоугольник 9"/>
          <p:cNvSpPr/>
          <p:nvPr/>
        </p:nvSpPr>
        <p:spPr>
          <a:xfrm>
            <a:off x="327025" y="398463"/>
            <a:ext cx="4251325" cy="6215062"/>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1" name="Прямоугольник 10"/>
          <p:cNvSpPr/>
          <p:nvPr/>
        </p:nvSpPr>
        <p:spPr>
          <a:xfrm>
            <a:off x="4578350" y="398463"/>
            <a:ext cx="4249738" cy="6215062"/>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a:hlinkClick r:id="" action="ppaction://hlinkshowjump?jump=previousslide"/>
            <a:hlinkHover r:id="" action="ppaction://hlinkshowjump?jump=previousslide" highlightClick="1">
              <a:snd r:embed="rId2" name="wind.wav" builtIn="1"/>
            </a:hlinkHover>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4" name="Полилиния 13"/>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5" name="Полилиния 14">
            <a:hlinkClick r:id="" action="ppaction://hlinkshowjump?jump=nextslide">
              <a:snd r:embed="rId2" name="wind.wav" builtIn="1"/>
            </a:hlinkClick>
            <a:hlinkHover r:id="" action="ppaction://hlinkshowjump?jump=nextslide">
              <a:snd r:embed="rId2" name="wind.wav" builtIn="1"/>
            </a:hlinkHover>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4" name="Содержимое 3"/>
          <p:cNvSpPr>
            <a:spLocks noGrp="1"/>
          </p:cNvSpPr>
          <p:nvPr>
            <p:ph sz="half" idx="2"/>
          </p:nvPr>
        </p:nvSpPr>
        <p:spPr>
          <a:xfrm>
            <a:off x="428625" y="857250"/>
            <a:ext cx="4040188" cy="5429250"/>
          </a:xfrm>
        </p:spPr>
        <p:txBody>
          <a:bodyPr rtlCol="0">
            <a:normAutofit fontScale="85000" lnSpcReduction="10000"/>
          </a:bodyPr>
          <a:lstStyle/>
          <a:p>
            <a:pPr fontAlgn="auto">
              <a:spcAft>
                <a:spcPts val="0"/>
              </a:spcAft>
              <a:buFont typeface="Arial" pitchFamily="34" charset="0"/>
              <a:buNone/>
              <a:defRPr/>
            </a:pPr>
            <a:r>
              <a:rPr lang="uk-UA" dirty="0" smtClean="0"/>
              <a:t>		У ссавців розподіл феруму в організмі жорстко регулюється, оскільки ферум потенціально токсичний. Розподіл феруму регулюється ще й тому, що його потребують чимало бактерій, тож обмеження доступу бактерій до цього елементу допомагає запобігти інфекції або обмежити її. Вочевидь це причина відносно малої кількості феруму в молоці ссавців. Основу системи регулювання вмісту феруму складає білок трансферин, який зв'язує залізо й транспортує його до кров'яних клітин.</a:t>
            </a:r>
          </a:p>
          <a:p>
            <a:pPr fontAlgn="auto">
              <a:spcAft>
                <a:spcPts val="0"/>
              </a:spcAft>
              <a:buFont typeface="Arial" pitchFamily="34" charset="0"/>
              <a:buNone/>
              <a:defRPr/>
            </a:pPr>
            <a:endParaRPr lang="uk-UA" dirty="0"/>
          </a:p>
        </p:txBody>
      </p:sp>
      <p:sp>
        <p:nvSpPr>
          <p:cNvPr id="5" name="Текст 4"/>
          <p:cNvSpPr>
            <a:spLocks noGrp="1"/>
          </p:cNvSpPr>
          <p:nvPr>
            <p:ph type="body" sz="quarter" idx="3"/>
          </p:nvPr>
        </p:nvSpPr>
        <p:spPr>
          <a:xfrm>
            <a:off x="5102225" y="571500"/>
            <a:ext cx="4041775" cy="639763"/>
          </a:xfrm>
        </p:spPr>
        <p:txBody>
          <a:bodyPr/>
          <a:lstStyle/>
          <a:p>
            <a:r>
              <a:rPr lang="uk-UA" smtClean="0"/>
              <a:t>Цікаві факти і вислови</a:t>
            </a:r>
          </a:p>
        </p:txBody>
      </p:sp>
      <p:sp>
        <p:nvSpPr>
          <p:cNvPr id="6" name="Содержимое 5"/>
          <p:cNvSpPr>
            <a:spLocks noGrp="1"/>
          </p:cNvSpPr>
          <p:nvPr>
            <p:ph sz="quarter" idx="4"/>
          </p:nvPr>
        </p:nvSpPr>
        <p:spPr>
          <a:xfrm>
            <a:off x="4643438" y="1214438"/>
            <a:ext cx="4041775" cy="5357812"/>
          </a:xfrm>
        </p:spPr>
        <p:txBody>
          <a:bodyPr rtlCol="0">
            <a:normAutofit fontScale="32500" lnSpcReduction="20000"/>
          </a:bodyPr>
          <a:lstStyle/>
          <a:p>
            <a:pPr fontAlgn="auto">
              <a:spcAft>
                <a:spcPts val="0"/>
              </a:spcAft>
              <a:buFont typeface="Arial" pitchFamily="34" charset="0"/>
              <a:buNone/>
              <a:defRPr/>
            </a:pPr>
            <a:r>
              <a:rPr lang="uk-UA" dirty="0" smtClean="0"/>
              <a:t>	</a:t>
            </a:r>
            <a:r>
              <a:rPr lang="uk-UA" sz="5100" dirty="0" smtClean="0"/>
              <a:t>	Письменник і вчений пізньої античності Пліній так висловився про роль заліза: «Рудокопи заліза видобувають для людини найкраще й найзлісніше знаряддя. Цим знаряддям прорізаємо ми землю, висаджуючи кущі, оброблюємо плодоносні сади й, обрізуючи дикі виноградні лози, примушуємо їх щоразу омолоджуватися. Цим знаряддям зводимо ми будівлі, руйнуємо камінь і використовуємо залізо на всі подібні потреби. Але тим же самим залізом вчиняємо війни, битви, грабунки й користуємося як зброєю не тільки обличчям до обличчя з ворогом, але й як летючим снарядом, що я вважаю злочинною підступністю людської винахідливості, бо для того, щоб смерть настигла людину, ми зробили її крилатою й надали залізу крила. Хай вина за це буде приписана людині, а не природі».</a:t>
            </a:r>
          </a:p>
          <a:p>
            <a:pPr fontAlgn="auto">
              <a:spcAft>
                <a:spcPts val="0"/>
              </a:spcAft>
              <a:buFont typeface="Arial" pitchFamily="34" charset="0"/>
              <a:buNone/>
              <a:defRPr/>
            </a:pPr>
            <a:r>
              <a:rPr lang="uk-UA" sz="5100" dirty="0" smtClean="0"/>
              <a:t>		</a:t>
            </a:r>
            <a:endParaRPr lang="uk-UA" sz="5100" dirty="0"/>
          </a:p>
        </p:txBody>
      </p:sp>
      <p:sp>
        <p:nvSpPr>
          <p:cNvPr id="12300" name="TextBox 6"/>
          <p:cNvSpPr txBox="1">
            <a:spLocks noChangeArrowheads="1"/>
          </p:cNvSpPr>
          <p:nvPr/>
        </p:nvSpPr>
        <p:spPr bwMode="auto">
          <a:xfrm>
            <a:off x="785813" y="428625"/>
            <a:ext cx="1023937" cy="369888"/>
          </a:xfrm>
          <a:prstGeom prst="rect">
            <a:avLst/>
          </a:prstGeom>
          <a:noFill/>
          <a:ln w="9525">
            <a:noFill/>
            <a:miter lim="800000"/>
            <a:headEnd/>
            <a:tailEnd/>
          </a:ln>
        </p:spPr>
        <p:txBody>
          <a:bodyPr wrap="none">
            <a:spAutoFit/>
          </a:bodyPr>
          <a:lstStyle/>
          <a:p>
            <a:r>
              <a:rPr lang="uk-UA" i="1">
                <a:latin typeface="Calibri" pitchFamily="34" charset="0"/>
              </a:rPr>
              <a:t>← назад</a:t>
            </a:r>
          </a:p>
        </p:txBody>
      </p:sp>
      <p:sp>
        <p:nvSpPr>
          <p:cNvPr id="12301" name="TextBox 7"/>
          <p:cNvSpPr txBox="1">
            <a:spLocks noChangeArrowheads="1"/>
          </p:cNvSpPr>
          <p:nvPr/>
        </p:nvSpPr>
        <p:spPr bwMode="auto">
          <a:xfrm>
            <a:off x="7429500" y="428625"/>
            <a:ext cx="1060450" cy="338138"/>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30" presetClass="entr" presetSubtype="0" fill="hold"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800" decel="100000"/>
                                        <p:tgtEl>
                                          <p:spTgt spid="6">
                                            <p:txEl>
                                              <p:pRg st="0" end="0"/>
                                            </p:txEl>
                                          </p:spTgt>
                                        </p:tgtEl>
                                      </p:cBhvr>
                                    </p:animEffect>
                                    <p:anim calcmode="lin" valueType="num">
                                      <p:cBhvr>
                                        <p:cTn id="14" dur="800" decel="100000" fill="hold"/>
                                        <p:tgtEl>
                                          <p:spTgt spid="6">
                                            <p:txEl>
                                              <p:pRg st="0" end="0"/>
                                            </p:txEl>
                                          </p:spTgt>
                                        </p:tgtEl>
                                        <p:attrNameLst>
                                          <p:attrName>style.rotation</p:attrName>
                                        </p:attrNameLst>
                                      </p:cBhvr>
                                      <p:tavLst>
                                        <p:tav tm="0">
                                          <p:val>
                                            <p:fltVal val="-90"/>
                                          </p:val>
                                        </p:tav>
                                        <p:tav tm="100000">
                                          <p:val>
                                            <p:fltVal val="0"/>
                                          </p:val>
                                        </p:tav>
                                      </p:tavLst>
                                    </p:anim>
                                    <p:anim calcmode="lin" valueType="num">
                                      <p:cBhvr>
                                        <p:cTn id="15" dur="800" decel="100000" fill="hold"/>
                                        <p:tgtEl>
                                          <p:spTgt spid="6">
                                            <p:txEl>
                                              <p:pRg st="0" end="0"/>
                                            </p:txEl>
                                          </p:spTgt>
                                        </p:tgtEl>
                                        <p:attrNameLst>
                                          <p:attrName>ppt_x</p:attrName>
                                        </p:attrNameLst>
                                      </p:cBhvr>
                                      <p:tavLst>
                                        <p:tav tm="0">
                                          <p:val>
                                            <p:strVal val="#ppt_x+0.4"/>
                                          </p:val>
                                        </p:tav>
                                        <p:tav tm="100000">
                                          <p:val>
                                            <p:strVal val="#ppt_x-0.05"/>
                                          </p:val>
                                        </p:tav>
                                      </p:tavLst>
                                    </p:anim>
                                    <p:anim calcmode="lin" valueType="num">
                                      <p:cBhvr>
                                        <p:cTn id="16" dur="800" decel="100000" fill="hold"/>
                                        <p:tgtEl>
                                          <p:spTgt spid="6">
                                            <p:txEl>
                                              <p:pRg st="0" end="0"/>
                                            </p:txEl>
                                          </p:spTgt>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6">
                                            <p:txEl>
                                              <p:pRg st="0" end="0"/>
                                            </p:txEl>
                                          </p:spTgt>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6">
                                            <p:txEl>
                                              <p:pRg st="0" end="0"/>
                                            </p:txEl>
                                          </p:spTgt>
                                        </p:tgtEl>
                                        <p:attrNameLst>
                                          <p:attrName>ppt_y</p:attrName>
                                        </p:attrNameLst>
                                      </p:cBhvr>
                                      <p:tavLst>
                                        <p:tav tm="0">
                                          <p:val>
                                            <p:strVal val="#ppt_y+0.1"/>
                                          </p:val>
                                        </p:tav>
                                        <p:tav tm="100000">
                                          <p:val>
                                            <p:strVal val="#ppt_y"/>
                                          </p:val>
                                        </p:tav>
                                      </p:tavLst>
                                    </p:anim>
                                  </p:childTnLst>
                                </p:cTn>
                              </p:par>
                              <p:par>
                                <p:cTn id="19" presetID="30" presetClass="entr" presetSubtype="0" fill="hold"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800" decel="100000"/>
                                        <p:tgtEl>
                                          <p:spTgt spid="4">
                                            <p:txEl>
                                              <p:pRg st="0" end="0"/>
                                            </p:txEl>
                                          </p:spTgt>
                                        </p:tgtEl>
                                      </p:cBhvr>
                                    </p:animEffect>
                                    <p:anim calcmode="lin" valueType="num">
                                      <p:cBhvr>
                                        <p:cTn id="22" dur="800" decel="100000" fill="hold"/>
                                        <p:tgtEl>
                                          <p:spTgt spid="4">
                                            <p:txEl>
                                              <p:pRg st="0" end="0"/>
                                            </p:txEl>
                                          </p:spTgt>
                                        </p:tgtEl>
                                        <p:attrNameLst>
                                          <p:attrName>style.rotation</p:attrName>
                                        </p:attrNameLst>
                                      </p:cBhvr>
                                      <p:tavLst>
                                        <p:tav tm="0">
                                          <p:val>
                                            <p:fltVal val="-90"/>
                                          </p:val>
                                        </p:tav>
                                        <p:tav tm="100000">
                                          <p:val>
                                            <p:fltVal val="0"/>
                                          </p:val>
                                        </p:tav>
                                      </p:tavLst>
                                    </p:anim>
                                    <p:anim calcmode="lin" valueType="num">
                                      <p:cBhvr>
                                        <p:cTn id="23" dur="800" decel="100000" fill="hold"/>
                                        <p:tgtEl>
                                          <p:spTgt spid="4">
                                            <p:txEl>
                                              <p:pRg st="0" end="0"/>
                                            </p:txEl>
                                          </p:spTgt>
                                        </p:tgtEl>
                                        <p:attrNameLst>
                                          <p:attrName>ppt_x</p:attrName>
                                        </p:attrNameLst>
                                      </p:cBhvr>
                                      <p:tavLst>
                                        <p:tav tm="0">
                                          <p:val>
                                            <p:strVal val="#ppt_x+0.4"/>
                                          </p:val>
                                        </p:tav>
                                        <p:tav tm="100000">
                                          <p:val>
                                            <p:strVal val="#ppt_x-0.05"/>
                                          </p:val>
                                        </p:tav>
                                      </p:tavLst>
                                    </p:anim>
                                    <p:anim calcmode="lin" valueType="num">
                                      <p:cBhvr>
                                        <p:cTn id="24" dur="800" decel="100000" fill="hold"/>
                                        <p:tgtEl>
                                          <p:spTgt spid="4">
                                            <p:txEl>
                                              <p:pRg st="0" end="0"/>
                                            </p:txEl>
                                          </p:spTgt>
                                        </p:tgtEl>
                                        <p:attrNameLst>
                                          <p:attrName>ppt_y</p:attrName>
                                        </p:attrNameLst>
                                      </p:cBhvr>
                                      <p:tavLst>
                                        <p:tav tm="0">
                                          <p:val>
                                            <p:strVal val="#ppt_y-0.4"/>
                                          </p:val>
                                        </p:tav>
                                        <p:tav tm="100000">
                                          <p:val>
                                            <p:strVal val="#ppt_y+0.1"/>
                                          </p:val>
                                        </p:tav>
                                      </p:tavLst>
                                    </p:anim>
                                    <p:anim calcmode="lin" valueType="num">
                                      <p:cBhvr>
                                        <p:cTn id="25" dur="200" accel="100000" fill="hold">
                                          <p:stCondLst>
                                            <p:cond delay="800"/>
                                          </p:stCondLst>
                                        </p:cTn>
                                        <p:tgtEl>
                                          <p:spTgt spid="4">
                                            <p:txEl>
                                              <p:pRg st="0" end="0"/>
                                            </p:txEl>
                                          </p:spTgt>
                                        </p:tgtEl>
                                        <p:attrNameLst>
                                          <p:attrName>ppt_x</p:attrName>
                                        </p:attrNameLst>
                                      </p:cBhvr>
                                      <p:tavLst>
                                        <p:tav tm="0">
                                          <p:val>
                                            <p:strVal val="#ppt_x-0.05"/>
                                          </p:val>
                                        </p:tav>
                                        <p:tav tm="100000">
                                          <p:val>
                                            <p:strVal val="#ppt_x"/>
                                          </p:val>
                                        </p:tav>
                                      </p:tavLst>
                                    </p:anim>
                                    <p:anim calcmode="lin" valueType="num">
                                      <p:cBhvr>
                                        <p:cTn id="26" dur="200" accel="100000" fill="hold">
                                          <p:stCondLst>
                                            <p:cond delay="800"/>
                                          </p:stCondLst>
                                        </p:cTn>
                                        <p:tgtEl>
                                          <p:spTgt spid="4">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Группа 17"/>
          <p:cNvGrpSpPr>
            <a:grpSpLocks/>
          </p:cNvGrpSpPr>
          <p:nvPr/>
        </p:nvGrpSpPr>
        <p:grpSpPr bwMode="auto">
          <a:xfrm>
            <a:off x="241300" y="304800"/>
            <a:ext cx="8715375" cy="6429375"/>
            <a:chOff x="357158" y="172250"/>
            <a:chExt cx="8715436" cy="6429420"/>
          </a:xfrm>
        </p:grpSpPr>
        <p:sp>
          <p:nvSpPr>
            <p:cNvPr id="9" name="Скругленный прямоугольник 8"/>
            <p:cNvSpPr/>
            <p:nvPr/>
          </p:nvSpPr>
          <p:spPr>
            <a:xfrm>
              <a:off x="357158" y="172250"/>
              <a:ext cx="8715436" cy="6429420"/>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4" name="Прямоугольник 3"/>
            <p:cNvSpPr/>
            <p:nvPr/>
          </p:nvSpPr>
          <p:spPr>
            <a:xfrm>
              <a:off x="469872" y="284964"/>
              <a:ext cx="4251355" cy="6215105"/>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5" name="Прямоугольник 4"/>
            <p:cNvSpPr/>
            <p:nvPr/>
          </p:nvSpPr>
          <p:spPr>
            <a:xfrm>
              <a:off x="4721227" y="284964"/>
              <a:ext cx="4249767" cy="6215105"/>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grpSp>
      <p:sp>
        <p:nvSpPr>
          <p:cNvPr id="11" name="Полилиния 10"/>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4" name="Заголовок 13"/>
          <p:cNvSpPr>
            <a:spLocks noGrp="1"/>
          </p:cNvSpPr>
          <p:nvPr>
            <p:ph type="title"/>
          </p:nvPr>
        </p:nvSpPr>
        <p:spPr>
          <a:xfrm>
            <a:off x="598236" y="613520"/>
            <a:ext cx="3857652" cy="989034"/>
          </a:xfrm>
        </p:spPr>
        <p:txBody>
          <a:bodyPr rtlCol="0">
            <a:noAutofit/>
          </a:bodyPr>
          <a:lstStyle/>
          <a:p>
            <a:pPr fontAlgn="auto">
              <a:spcAft>
                <a:spcPts val="0"/>
              </a:spcAft>
              <a:defRPr/>
            </a:pPr>
            <a:r>
              <a:rPr lang="ru-RU" sz="3600" b="1" dirty="0" smtClean="0">
                <a:ln>
                  <a:solidFill>
                    <a:schemeClr val="tx1"/>
                  </a:solidFill>
                </a:ln>
                <a:solidFill>
                  <a:schemeClr val="bg1"/>
                </a:solidFill>
              </a:rPr>
              <a:t>Загальні відомості</a:t>
            </a:r>
            <a:endParaRPr lang="ru-RU" sz="3600" b="1" dirty="0">
              <a:ln>
                <a:solidFill>
                  <a:schemeClr val="tx1"/>
                </a:solidFill>
              </a:ln>
              <a:solidFill>
                <a:schemeClr val="bg1"/>
              </a:solidFill>
            </a:endParaRPr>
          </a:p>
        </p:txBody>
      </p:sp>
      <p:graphicFrame>
        <p:nvGraphicFramePr>
          <p:cNvPr id="20" name="Содержимое 19"/>
          <p:cNvGraphicFramePr>
            <a:graphicFrameLocks noGrp="1"/>
          </p:cNvGraphicFramePr>
          <p:nvPr>
            <p:ph sz="half" idx="1"/>
          </p:nvPr>
        </p:nvGraphicFramePr>
        <p:xfrm>
          <a:off x="598488" y="1679575"/>
          <a:ext cx="3857625" cy="4679696"/>
        </p:xfrm>
        <a:graphic>
          <a:graphicData uri="http://schemas.openxmlformats.org/drawingml/2006/table">
            <a:tbl>
              <a:tblPr/>
              <a:tblGrid>
                <a:gridCol w="1928812"/>
                <a:gridCol w="1928813"/>
              </a:tblGrid>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1" i="0" u="none" strike="noStrike" cap="none" normalizeH="0" baseline="0" smtClean="0">
                          <a:ln>
                            <a:noFill/>
                          </a:ln>
                          <a:solidFill>
                            <a:srgbClr val="FFFFFF"/>
                          </a:solidFill>
                          <a:effectLst/>
                          <a:latin typeface="Times New Roman" pitchFamily="18" charset="0"/>
                          <a:ea typeface="Calibri" pitchFamily="34" charset="0"/>
                          <a:cs typeface="Calibri" pitchFamily="34" charset="0"/>
                        </a:rPr>
                        <a:t>Атомний номер</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1" i="0" u="none" strike="noStrike" cap="none" normalizeH="0" baseline="0" smtClean="0">
                          <a:ln>
                            <a:noFill/>
                          </a:ln>
                          <a:solidFill>
                            <a:srgbClr val="FFFFFF"/>
                          </a:solidFill>
                          <a:effectLst/>
                          <a:latin typeface="Times New Roman" pitchFamily="18" charset="0"/>
                          <a:ea typeface="Calibri" pitchFamily="34" charset="0"/>
                          <a:cs typeface="Calibri" pitchFamily="34" charset="0"/>
                        </a:rPr>
                        <a:t>26</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Зовнішній вигляд  простої речовини</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ковкий, в'язкий сріблясто-білий метал </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gridSpan="2">
                  <a:txBody>
                    <a:bodyPr/>
                    <a:lstStyle/>
                    <a:p>
                      <a:pPr marL="0" marR="0" lvl="0" indent="449263" algn="ctr"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Властивості атома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uk-UA"/>
                    </a:p>
                  </a:txBody>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Атомна маса (молярна маса)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55.847 а.о.м. (г/моль)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Радіус атома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126 пм</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Енергія йонізації (перший електрон)</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759.1(7.87) кДж/моль (еВ)</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Електронна конфігурація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[Ar] 3d6 4s2</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gridSpan="2">
                  <a:txBody>
                    <a:bodyPr/>
                    <a:lstStyle/>
                    <a:p>
                      <a:pPr marL="0" marR="0" lvl="0" indent="449263" algn="ctr"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Хімічні властивості</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uk-UA"/>
                    </a:p>
                  </a:txBody>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Ковалентний радіус</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117 пм</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Радіус йона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(+3e) 64 (+2e)74 пм</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000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Електронегативність (за Полінгом)</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1.83</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968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Електродний потенціал</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0</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27" name="Содержимое 26"/>
          <p:cNvGraphicFramePr>
            <a:graphicFrameLocks noGrp="1"/>
          </p:cNvGraphicFramePr>
          <p:nvPr>
            <p:ph sz="half" idx="2"/>
          </p:nvPr>
        </p:nvGraphicFramePr>
        <p:xfrm>
          <a:off x="4857750" y="571500"/>
          <a:ext cx="3830638" cy="5621274"/>
        </p:xfrm>
        <a:graphic>
          <a:graphicData uri="http://schemas.openxmlformats.org/drawingml/2006/table">
            <a:tbl>
              <a:tblPr/>
              <a:tblGrid>
                <a:gridCol w="1916113"/>
                <a:gridCol w="1914525"/>
              </a:tblGrid>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1" i="0" u="none" strike="noStrike" cap="none" normalizeH="0" baseline="0" smtClean="0">
                          <a:ln>
                            <a:noFill/>
                          </a:ln>
                          <a:solidFill>
                            <a:srgbClr val="FFFFFF"/>
                          </a:solidFill>
                          <a:effectLst/>
                          <a:latin typeface="Times New Roman" pitchFamily="18" charset="0"/>
                          <a:ea typeface="Calibri" pitchFamily="34" charset="0"/>
                          <a:cs typeface="Calibri" pitchFamily="34" charset="0"/>
                        </a:rPr>
                        <a:t>Ступені окиснення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1" i="0" u="none" strike="noStrike" cap="none" normalizeH="0" baseline="0" smtClean="0">
                          <a:ln>
                            <a:noFill/>
                          </a:ln>
                          <a:solidFill>
                            <a:srgbClr val="FFFFFF"/>
                          </a:solidFill>
                          <a:effectLst/>
                          <a:latin typeface="Times New Roman" pitchFamily="18" charset="0"/>
                          <a:ea typeface="Calibri" pitchFamily="34" charset="0"/>
                          <a:cs typeface="Calibri" pitchFamily="34" charset="0"/>
                        </a:rPr>
                        <a:t>6, 3, 2, 0, -2</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gridSpan="2">
                  <a:txBody>
                    <a:bodyPr/>
                    <a:lstStyle/>
                    <a:p>
                      <a:pPr marL="0" marR="0" lvl="0" indent="449263" algn="ctr"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Термодинамічні властивості</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uk-UA"/>
                    </a:p>
                  </a:txBody>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Густина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7.874 г/см³</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Питома теплоємність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0.443 Дж/(K моль)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Теплопровідність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80.4 Вт/(м К)</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Температура плавлення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1808 K</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Теплота плавлення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13.8 кДж/моль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Температура кипіння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3023 K</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Теплота випаровування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~340 кДж/моль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Молярний об'єм</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7.1 см³/моль</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gridSpan="2">
                  <a:txBody>
                    <a:bodyPr/>
                    <a:lstStyle/>
                    <a:p>
                      <a:pPr marL="0" marR="0" lvl="0" indent="449263" algn="ctr"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Кристалічна ґратка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uk-UA"/>
                    </a:p>
                  </a:txBody>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Структура ґратки</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кубічна  об'ємноцентрована</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Період ґратки</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2.870 Å</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Відношення c/a</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n/a</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Температура Дебая</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uk-UA" sz="1200" b="0" i="0" u="none" strike="noStrike" cap="none" normalizeH="0" baseline="0" smtClean="0">
                          <a:ln>
                            <a:noFill/>
                          </a:ln>
                          <a:solidFill>
                            <a:srgbClr val="000000"/>
                          </a:solidFill>
                          <a:effectLst/>
                          <a:latin typeface="Times New Roman" pitchFamily="18" charset="0"/>
                          <a:ea typeface="Calibri" pitchFamily="34" charset="0"/>
                          <a:cs typeface="Calibri" pitchFamily="34" charset="0"/>
                        </a:rPr>
                        <a:t>460.00 K</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 name="Полилиния 5">
            <a:hlinkClick r:id="" action="ppaction://hlinkshowjump?jump=nextslide" highlightClick="1">
              <a:snd r:embed="rId3" name="PIANO.WAV"/>
            </a:hlinkClick>
            <a:hlinkHover r:id="" action="ppaction://noaction">
              <a:snd r:embed="rId4" name="wind.wav" builtIn="1"/>
            </a:hlinkHover>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a:hlinkClick r:id="" action="ppaction://hlinkshowjump?jump=previousslide" highlightClick="1">
              <a:snd r:embed="rId3" name="PIANO.WAV"/>
            </a:hlinkClick>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3171" name="TextBox 28"/>
          <p:cNvSpPr txBox="1">
            <a:spLocks noChangeArrowheads="1"/>
          </p:cNvSpPr>
          <p:nvPr/>
        </p:nvSpPr>
        <p:spPr bwMode="auto">
          <a:xfrm>
            <a:off x="857250" y="500063"/>
            <a:ext cx="1023938" cy="369887"/>
          </a:xfrm>
          <a:prstGeom prst="rect">
            <a:avLst/>
          </a:prstGeom>
          <a:noFill/>
          <a:ln w="9525">
            <a:noFill/>
            <a:miter lim="800000"/>
            <a:headEnd/>
            <a:tailEnd/>
          </a:ln>
        </p:spPr>
        <p:txBody>
          <a:bodyPr wrap="none">
            <a:spAutoFit/>
          </a:bodyPr>
          <a:lstStyle/>
          <a:p>
            <a:r>
              <a:rPr lang="uk-UA" i="1">
                <a:latin typeface="Calibri" pitchFamily="34" charset="0"/>
              </a:rPr>
              <a:t>← назад</a:t>
            </a:r>
          </a:p>
        </p:txBody>
      </p:sp>
      <p:sp>
        <p:nvSpPr>
          <p:cNvPr id="3172" name="TextBox 29"/>
          <p:cNvSpPr txBox="1">
            <a:spLocks noChangeArrowheads="1"/>
          </p:cNvSpPr>
          <p:nvPr/>
        </p:nvSpPr>
        <p:spPr bwMode="auto">
          <a:xfrm>
            <a:off x="7500938" y="571500"/>
            <a:ext cx="1060450" cy="338138"/>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nodeType="withEffect">
                                  <p:stCondLst>
                                    <p:cond delay="0"/>
                                  </p:stCondLst>
                                  <p:iterate type="lt">
                                    <p:tmPct val="50000"/>
                                  </p:iterate>
                                  <p:childTnLst>
                                    <p:set>
                                      <p:cBhvr>
                                        <p:cTn id="6" dur="1" fill="hold">
                                          <p:stCondLst>
                                            <p:cond delay="0"/>
                                          </p:stCondLst>
                                        </p:cTn>
                                        <p:tgtEl>
                                          <p:spTgt spid="14"/>
                                        </p:tgtEl>
                                        <p:attrNameLst>
                                          <p:attrName>style.visibility</p:attrName>
                                        </p:attrNameLst>
                                      </p:cBhvr>
                                      <p:to>
                                        <p:strVal val="visible"/>
                                      </p:to>
                                    </p:set>
                                    <p:set>
                                      <p:cBhvr>
                                        <p:cTn id="7" dur="455" fill="hold">
                                          <p:stCondLst>
                                            <p:cond delay="0"/>
                                          </p:stCondLst>
                                        </p:cTn>
                                        <p:tgtEl>
                                          <p:spTgt spid="14"/>
                                        </p:tgtEl>
                                        <p:attrNameLst>
                                          <p:attrName>style.rotation</p:attrName>
                                        </p:attrNameLst>
                                      </p:cBhvr>
                                      <p:to>
                                        <p:strVal val="-45.0"/>
                                      </p:to>
                                    </p:set>
                                    <p:anim calcmode="lin" valueType="num">
                                      <p:cBhvr>
                                        <p:cTn id="8" dur="455" fill="hold">
                                          <p:stCondLst>
                                            <p:cond delay="455"/>
                                          </p:stCondLst>
                                        </p:cTn>
                                        <p:tgtEl>
                                          <p:spTgt spid="14"/>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4"/>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4"/>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4"/>
                                        </p:tgtEl>
                                        <p:attrNameLst>
                                          <p:attrName>ppt_y</p:attrName>
                                        </p:attrNameLst>
                                      </p:cBhvr>
                                      <p:tavLst>
                                        <p:tav tm="0">
                                          <p:val>
                                            <p:strVal val="#ppt_y-(0.354*#ppt_w-0.172*#ppt_h)"/>
                                          </p:val>
                                        </p:tav>
                                        <p:tav tm="100000">
                                          <p:val>
                                            <p:strVal val="#ppt_y"/>
                                          </p:val>
                                        </p:tav>
                                      </p:tavLst>
                                    </p:anim>
                                  </p:childTnLst>
                                </p:cTn>
                              </p:par>
                              <p:par>
                                <p:cTn id="12" presetID="31" presetClass="entr" presetSubtype="0" fill="hold" nodeType="withEffect">
                                  <p:stCondLst>
                                    <p:cond delay="0"/>
                                  </p:stCondLst>
                                  <p:iterate type="lt">
                                    <p:tmPct val="5000"/>
                                  </p:iterate>
                                  <p:childTnLst>
                                    <p:set>
                                      <p:cBhvr>
                                        <p:cTn id="13" dur="1" fill="hold">
                                          <p:stCondLst>
                                            <p:cond delay="0"/>
                                          </p:stCondLst>
                                        </p:cTn>
                                        <p:tgtEl>
                                          <p:spTgt spid="20"/>
                                        </p:tgtEl>
                                        <p:attrNameLst>
                                          <p:attrName>style.visibility</p:attrName>
                                        </p:attrNameLst>
                                      </p:cBhvr>
                                      <p:to>
                                        <p:strVal val="visible"/>
                                      </p:to>
                                    </p:set>
                                    <p:anim calcmode="lin" valueType="num">
                                      <p:cBhvr>
                                        <p:cTn id="14" dur="1000" fill="hold"/>
                                        <p:tgtEl>
                                          <p:spTgt spid="20"/>
                                        </p:tgtEl>
                                        <p:attrNameLst>
                                          <p:attrName>ppt_w</p:attrName>
                                        </p:attrNameLst>
                                      </p:cBhvr>
                                      <p:tavLst>
                                        <p:tav tm="0">
                                          <p:val>
                                            <p:fltVal val="0"/>
                                          </p:val>
                                        </p:tav>
                                        <p:tav tm="100000">
                                          <p:val>
                                            <p:strVal val="#ppt_w"/>
                                          </p:val>
                                        </p:tav>
                                      </p:tavLst>
                                    </p:anim>
                                    <p:anim calcmode="lin" valueType="num">
                                      <p:cBhvr>
                                        <p:cTn id="15" dur="1000" fill="hold"/>
                                        <p:tgtEl>
                                          <p:spTgt spid="20"/>
                                        </p:tgtEl>
                                        <p:attrNameLst>
                                          <p:attrName>ppt_h</p:attrName>
                                        </p:attrNameLst>
                                      </p:cBhvr>
                                      <p:tavLst>
                                        <p:tav tm="0">
                                          <p:val>
                                            <p:fltVal val="0"/>
                                          </p:val>
                                        </p:tav>
                                        <p:tav tm="100000">
                                          <p:val>
                                            <p:strVal val="#ppt_h"/>
                                          </p:val>
                                        </p:tav>
                                      </p:tavLst>
                                    </p:anim>
                                    <p:anim calcmode="lin" valueType="num">
                                      <p:cBhvr>
                                        <p:cTn id="16" dur="1000" fill="hold"/>
                                        <p:tgtEl>
                                          <p:spTgt spid="20"/>
                                        </p:tgtEl>
                                        <p:attrNameLst>
                                          <p:attrName>style.rotation</p:attrName>
                                        </p:attrNameLst>
                                      </p:cBhvr>
                                      <p:tavLst>
                                        <p:tav tm="0">
                                          <p:val>
                                            <p:fltVal val="90"/>
                                          </p:val>
                                        </p:tav>
                                        <p:tav tm="100000">
                                          <p:val>
                                            <p:fltVal val="0"/>
                                          </p:val>
                                        </p:tav>
                                      </p:tavLst>
                                    </p:anim>
                                    <p:animEffect transition="in" filter="fade">
                                      <p:cBhvr>
                                        <p:cTn id="17" dur="1000"/>
                                        <p:tgtEl>
                                          <p:spTgt spid="20"/>
                                        </p:tgtEl>
                                      </p:cBhvr>
                                    </p:animEffect>
                                  </p:childTnLst>
                                </p:cTn>
                              </p:par>
                              <p:par>
                                <p:cTn id="18" presetID="31" presetClass="entr" presetSubtype="0" fill="hold" nodeType="withEffect">
                                  <p:stCondLst>
                                    <p:cond delay="0"/>
                                  </p:stCondLst>
                                  <p:iterate type="lt">
                                    <p:tmPct val="5000"/>
                                  </p:iterate>
                                  <p:childTnLst>
                                    <p:set>
                                      <p:cBhvr>
                                        <p:cTn id="19" dur="1" fill="hold">
                                          <p:stCondLst>
                                            <p:cond delay="0"/>
                                          </p:stCondLst>
                                        </p:cTn>
                                        <p:tgtEl>
                                          <p:spTgt spid="27"/>
                                        </p:tgtEl>
                                        <p:attrNameLst>
                                          <p:attrName>style.visibility</p:attrName>
                                        </p:attrNameLst>
                                      </p:cBhvr>
                                      <p:to>
                                        <p:strVal val="visible"/>
                                      </p:to>
                                    </p:set>
                                    <p:anim calcmode="lin" valueType="num">
                                      <p:cBhvr>
                                        <p:cTn id="20" dur="1000" fill="hold"/>
                                        <p:tgtEl>
                                          <p:spTgt spid="27"/>
                                        </p:tgtEl>
                                        <p:attrNameLst>
                                          <p:attrName>ppt_w</p:attrName>
                                        </p:attrNameLst>
                                      </p:cBhvr>
                                      <p:tavLst>
                                        <p:tav tm="0">
                                          <p:val>
                                            <p:fltVal val="0"/>
                                          </p:val>
                                        </p:tav>
                                        <p:tav tm="100000">
                                          <p:val>
                                            <p:strVal val="#ppt_w"/>
                                          </p:val>
                                        </p:tav>
                                      </p:tavLst>
                                    </p:anim>
                                    <p:anim calcmode="lin" valueType="num">
                                      <p:cBhvr>
                                        <p:cTn id="21" dur="1000" fill="hold"/>
                                        <p:tgtEl>
                                          <p:spTgt spid="27"/>
                                        </p:tgtEl>
                                        <p:attrNameLst>
                                          <p:attrName>ppt_h</p:attrName>
                                        </p:attrNameLst>
                                      </p:cBhvr>
                                      <p:tavLst>
                                        <p:tav tm="0">
                                          <p:val>
                                            <p:fltVal val="0"/>
                                          </p:val>
                                        </p:tav>
                                        <p:tav tm="100000">
                                          <p:val>
                                            <p:strVal val="#ppt_h"/>
                                          </p:val>
                                        </p:tav>
                                      </p:tavLst>
                                    </p:anim>
                                    <p:anim calcmode="lin" valueType="num">
                                      <p:cBhvr>
                                        <p:cTn id="22" dur="1000" fill="hold"/>
                                        <p:tgtEl>
                                          <p:spTgt spid="27"/>
                                        </p:tgtEl>
                                        <p:attrNameLst>
                                          <p:attrName>style.rotation</p:attrName>
                                        </p:attrNameLst>
                                      </p:cBhvr>
                                      <p:tavLst>
                                        <p:tav tm="0">
                                          <p:val>
                                            <p:fltVal val="90"/>
                                          </p:val>
                                        </p:tav>
                                        <p:tav tm="100000">
                                          <p:val>
                                            <p:fltVal val="0"/>
                                          </p:val>
                                        </p:tav>
                                      </p:tavLst>
                                    </p:anim>
                                    <p:animEffect transition="in" filter="fade">
                                      <p:cBhvr>
                                        <p:cTn id="23"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Группа 17"/>
          <p:cNvGrpSpPr>
            <a:grpSpLocks/>
          </p:cNvGrpSpPr>
          <p:nvPr/>
        </p:nvGrpSpPr>
        <p:grpSpPr bwMode="auto">
          <a:xfrm>
            <a:off x="241300" y="304800"/>
            <a:ext cx="8715375" cy="6429375"/>
            <a:chOff x="357158" y="172250"/>
            <a:chExt cx="8715436" cy="6429420"/>
          </a:xfrm>
        </p:grpSpPr>
        <p:sp>
          <p:nvSpPr>
            <p:cNvPr id="9" name="Скругленный прямоугольник 8"/>
            <p:cNvSpPr/>
            <p:nvPr/>
          </p:nvSpPr>
          <p:spPr>
            <a:xfrm>
              <a:off x="357158" y="172250"/>
              <a:ext cx="8715436" cy="6429420"/>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4" name="Прямоугольник 3"/>
            <p:cNvSpPr/>
            <p:nvPr/>
          </p:nvSpPr>
          <p:spPr>
            <a:xfrm>
              <a:off x="469872" y="284964"/>
              <a:ext cx="4251355" cy="6215105"/>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5" name="Прямоугольник 4"/>
            <p:cNvSpPr/>
            <p:nvPr/>
          </p:nvSpPr>
          <p:spPr>
            <a:xfrm>
              <a:off x="4721227" y="284964"/>
              <a:ext cx="4249767" cy="6215105"/>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grpSp>
      <p:sp>
        <p:nvSpPr>
          <p:cNvPr id="11" name="Полилиния 10"/>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4" name="Заголовок 13"/>
          <p:cNvSpPr>
            <a:spLocks noGrp="1"/>
          </p:cNvSpPr>
          <p:nvPr>
            <p:ph type="title"/>
          </p:nvPr>
        </p:nvSpPr>
        <p:spPr>
          <a:xfrm>
            <a:off x="642938" y="1071563"/>
            <a:ext cx="3857625" cy="989012"/>
          </a:xfrm>
        </p:spPr>
        <p:txBody>
          <a:bodyPr/>
          <a:lstStyle/>
          <a:p>
            <a:r>
              <a:rPr lang="uk-UA" sz="2000" b="1" i="1" u="sng" dirty="0" smtClean="0"/>
              <a:t>Залізо</a:t>
            </a:r>
            <a:r>
              <a:rPr lang="uk-UA" sz="2000" dirty="0" smtClean="0"/>
              <a:t> — хімічна речовина, яка складається з феруму — хімічного елемента з атомним номером 26, що позначається в хімічних формулах символом </a:t>
            </a:r>
            <a:r>
              <a:rPr lang="uk-UA" sz="2000" i="1" dirty="0" smtClean="0"/>
              <a:t>Fe</a:t>
            </a:r>
            <a:r>
              <a:rPr lang="uk-UA" sz="2000" dirty="0" smtClean="0"/>
              <a:t> (від англійської </a:t>
            </a:r>
            <a:r>
              <a:rPr lang="uk-UA" sz="2000" i="1" dirty="0" smtClean="0"/>
              <a:t>Ferrum</a:t>
            </a:r>
            <a:r>
              <a:rPr lang="uk-UA" sz="2000" dirty="0" smtClean="0"/>
              <a:t>).</a:t>
            </a:r>
          </a:p>
        </p:txBody>
      </p:sp>
      <p:pic>
        <p:nvPicPr>
          <p:cNvPr id="20" name="Содержимое 19" descr="22ecdb766c09.png">
            <a:hlinkClick r:id="rId4" action="ppaction://program" highlightClick="1">
              <a:snd r:embed="rId3" name="PIANO.WAV"/>
            </a:hlinkClick>
          </p:cNvPr>
          <p:cNvPicPr>
            <a:picLocks noGrp="1" noChangeAspect="1"/>
          </p:cNvPicPr>
          <p:nvPr>
            <p:ph sz="half" idx="1"/>
          </p:nvPr>
        </p:nvPicPr>
        <p:blipFill>
          <a:blip r:embed="rId5"/>
          <a:stretch>
            <a:fillRect/>
          </a:stretch>
        </p:blipFill>
        <p:spPr>
          <a:xfrm>
            <a:off x="642938" y="2786063"/>
            <a:ext cx="3857625" cy="3155950"/>
          </a:xfrm>
          <a:effectLst>
            <a:outerShdw blurRad="88900" dist="63500" dir="2700000" algn="tl" rotWithShape="0">
              <a:prstClr val="black">
                <a:alpha val="40000"/>
              </a:prstClr>
            </a:outerShdw>
          </a:effectLst>
        </p:spPr>
      </p:pic>
      <p:sp>
        <p:nvSpPr>
          <p:cNvPr id="16" name="Содержимое 15"/>
          <p:cNvSpPr>
            <a:spLocks noGrp="1"/>
          </p:cNvSpPr>
          <p:nvPr>
            <p:ph sz="half" idx="2"/>
          </p:nvPr>
        </p:nvSpPr>
        <p:spPr>
          <a:xfrm>
            <a:off x="4786313" y="642938"/>
            <a:ext cx="3895725" cy="5715000"/>
          </a:xfrm>
        </p:spPr>
        <p:txBody>
          <a:bodyPr rtlCol="0" anchor="ctr">
            <a:normAutofit fontScale="92500" lnSpcReduction="10000"/>
          </a:bodyPr>
          <a:lstStyle/>
          <a:p>
            <a:pPr fontAlgn="auto">
              <a:spcAft>
                <a:spcPts val="0"/>
              </a:spcAft>
              <a:buFont typeface="Arial" pitchFamily="34" charset="0"/>
              <a:buNone/>
              <a:defRPr/>
            </a:pPr>
            <a:r>
              <a:rPr lang="uk-UA" sz="1800" dirty="0" smtClean="0"/>
              <a:t>      </a:t>
            </a:r>
          </a:p>
          <a:p>
            <a:pPr fontAlgn="auto">
              <a:spcAft>
                <a:spcPts val="0"/>
              </a:spcAft>
              <a:buFont typeface="Arial" pitchFamily="34" charset="0"/>
              <a:buNone/>
              <a:defRPr/>
            </a:pPr>
            <a:r>
              <a:rPr lang="uk-UA" sz="1800" dirty="0" smtClean="0"/>
              <a:t>       Атомна маса заліза = 55,847. Це сріблясто-сірий, пластичний і ковкий метал, який легко окиснюється утворюючи оксиди феруму в вигляді товстої плівки (іржі), що сповільнюють подальше руйнування заліза. Залізо електропровідний метал. Його твердість за Брінеллем не перевищує 100 HB; модуль Юнга 190—210·103 МПа; модуль зсуву 8,4·103 МПа; границя міцності на розрив 170—210 МПа, границя текучості — 100 МПа; ударна в'язкість 300 МПа; середня питома теплоємність (273—1273 К) 640,57 Дж/кг·К; густина 7840 кг/м3. На повітрі окиснюється, вкриваючись іржею FeO·nH2O. Серед інших породоутворюючих елементів має максимальну атомну масу.</a:t>
            </a:r>
          </a:p>
          <a:p>
            <a:pPr fontAlgn="auto">
              <a:spcAft>
                <a:spcPts val="0"/>
              </a:spcAft>
              <a:buFont typeface="Arial" pitchFamily="34" charset="0"/>
              <a:buNone/>
              <a:defRPr/>
            </a:pPr>
            <a:endParaRPr lang="ru-RU" sz="1800" dirty="0" smtClean="0">
              <a:effectLst>
                <a:outerShdw blurRad="50800" dist="38100" dir="2700000" algn="tl" rotWithShape="0">
                  <a:prstClr val="black">
                    <a:alpha val="40000"/>
                  </a:prstClr>
                </a:outerShdw>
              </a:effectLst>
            </a:endParaRPr>
          </a:p>
        </p:txBody>
      </p:sp>
      <p:sp>
        <p:nvSpPr>
          <p:cNvPr id="6" name="Полилиния 5">
            <a:hlinkClick r:id="" action="ppaction://hlinkshowjump?jump=nextslide" highlightClick="1">
              <a:snd r:embed="rId3" name="PIANO.WAV"/>
            </a:hlinkClick>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a:hlinkClick r:id="" action="ppaction://hlinkshowjump?jump=previousslide" highlightClick="1">
              <a:snd r:embed="rId3" name="PIANO.WAV"/>
            </a:hlinkClick>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4106" name="TextBox 26"/>
          <p:cNvSpPr txBox="1">
            <a:spLocks noChangeArrowheads="1"/>
          </p:cNvSpPr>
          <p:nvPr/>
        </p:nvSpPr>
        <p:spPr bwMode="auto">
          <a:xfrm>
            <a:off x="785813" y="357188"/>
            <a:ext cx="1023937" cy="369887"/>
          </a:xfrm>
          <a:prstGeom prst="rect">
            <a:avLst/>
          </a:prstGeom>
          <a:noFill/>
          <a:ln w="9525">
            <a:noFill/>
            <a:miter lim="800000"/>
            <a:headEnd/>
            <a:tailEnd/>
          </a:ln>
        </p:spPr>
        <p:txBody>
          <a:bodyPr wrap="none">
            <a:spAutoFit/>
          </a:bodyPr>
          <a:lstStyle/>
          <a:p>
            <a:r>
              <a:rPr lang="uk-UA" i="1">
                <a:latin typeface="Calibri" pitchFamily="34" charset="0"/>
              </a:rPr>
              <a:t>← назад</a:t>
            </a:r>
          </a:p>
        </p:txBody>
      </p:sp>
      <p:sp>
        <p:nvSpPr>
          <p:cNvPr id="4107" name="TextBox 28"/>
          <p:cNvSpPr txBox="1">
            <a:spLocks noChangeArrowheads="1"/>
          </p:cNvSpPr>
          <p:nvPr/>
        </p:nvSpPr>
        <p:spPr bwMode="auto">
          <a:xfrm>
            <a:off x="7286625" y="500063"/>
            <a:ext cx="1060450" cy="338137"/>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par>
                                <p:cTn id="11" presetID="3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800" decel="100000"/>
                                        <p:tgtEl>
                                          <p:spTgt spid="14"/>
                                        </p:tgtEl>
                                      </p:cBhvr>
                                    </p:animEffect>
                                    <p:anim calcmode="lin" valueType="num">
                                      <p:cBhvr>
                                        <p:cTn id="14" dur="800" decel="100000" fill="hold"/>
                                        <p:tgtEl>
                                          <p:spTgt spid="14"/>
                                        </p:tgtEl>
                                        <p:attrNameLst>
                                          <p:attrName>style.rotation</p:attrName>
                                        </p:attrNameLst>
                                      </p:cBhvr>
                                      <p:tavLst>
                                        <p:tav tm="0">
                                          <p:val>
                                            <p:fltVal val="-90"/>
                                          </p:val>
                                        </p:tav>
                                        <p:tav tm="100000">
                                          <p:val>
                                            <p:fltVal val="0"/>
                                          </p:val>
                                        </p:tav>
                                      </p:tavLst>
                                    </p:anim>
                                    <p:anim calcmode="lin" valueType="num">
                                      <p:cBhvr>
                                        <p:cTn id="15" dur="800" decel="100000" fill="hold"/>
                                        <p:tgtEl>
                                          <p:spTgt spid="14"/>
                                        </p:tgtEl>
                                        <p:attrNameLst>
                                          <p:attrName>ppt_x</p:attrName>
                                        </p:attrNameLst>
                                      </p:cBhvr>
                                      <p:tavLst>
                                        <p:tav tm="0">
                                          <p:val>
                                            <p:strVal val="#ppt_x+0.4"/>
                                          </p:val>
                                        </p:tav>
                                        <p:tav tm="100000">
                                          <p:val>
                                            <p:strVal val="#ppt_x-0.05"/>
                                          </p:val>
                                        </p:tav>
                                      </p:tavLst>
                                    </p:anim>
                                    <p:anim calcmode="lin" valueType="num">
                                      <p:cBhvr>
                                        <p:cTn id="16" dur="800" decel="100000" fill="hold"/>
                                        <p:tgtEl>
                                          <p:spTgt spid="14"/>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4"/>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4"/>
                                        </p:tgtEl>
                                        <p:attrNameLst>
                                          <p:attrName>ppt_y</p:attrName>
                                        </p:attrNameLst>
                                      </p:cBhvr>
                                      <p:tavLst>
                                        <p:tav tm="0">
                                          <p:val>
                                            <p:strVal val="#ppt_y+0.1"/>
                                          </p:val>
                                        </p:tav>
                                        <p:tav tm="100000">
                                          <p:val>
                                            <p:strVal val="#ppt_y"/>
                                          </p:val>
                                        </p:tav>
                                      </p:tavLst>
                                    </p:anim>
                                  </p:childTnLst>
                                </p:cTn>
                              </p:par>
                              <p:par>
                                <p:cTn id="19" presetID="34" presetClass="entr" presetSubtype="0" fill="hold" nodeType="withEffect">
                                  <p:stCondLst>
                                    <p:cond delay="0"/>
                                  </p:stCondLst>
                                  <p:childTnLst>
                                    <p:set>
                                      <p:cBhvr>
                                        <p:cTn id="20" dur="1" fill="hold">
                                          <p:stCondLst>
                                            <p:cond delay="0"/>
                                          </p:stCondLst>
                                        </p:cTn>
                                        <p:tgtEl>
                                          <p:spTgt spid="16">
                                            <p:txEl>
                                              <p:pRg st="1" end="1"/>
                                            </p:txEl>
                                          </p:spTgt>
                                        </p:tgtEl>
                                        <p:attrNameLst>
                                          <p:attrName>style.visibility</p:attrName>
                                        </p:attrNameLst>
                                      </p:cBhvr>
                                      <p:to>
                                        <p:strVal val="visible"/>
                                      </p:to>
                                    </p:set>
                                    <p:anim from="(-#ppt_w/2)" to="(#ppt_x)" calcmode="lin" valueType="num">
                                      <p:cBhvr>
                                        <p:cTn id="21" dur="600" fill="hold">
                                          <p:stCondLst>
                                            <p:cond delay="0"/>
                                          </p:stCondLst>
                                        </p:cTn>
                                        <p:tgtEl>
                                          <p:spTgt spid="16">
                                            <p:txEl>
                                              <p:pRg st="1" end="1"/>
                                            </p:txEl>
                                          </p:spTgt>
                                        </p:tgtEl>
                                        <p:attrNameLst>
                                          <p:attrName>ppt_x</p:attrName>
                                        </p:attrNameLst>
                                      </p:cBhvr>
                                    </p:anim>
                                    <p:anim from="0" to="-1.0" calcmode="lin" valueType="num">
                                      <p:cBhvr>
                                        <p:cTn id="22" dur="200" decel="50000" autoRev="1" fill="hold">
                                          <p:stCondLst>
                                            <p:cond delay="600"/>
                                          </p:stCondLst>
                                        </p:cTn>
                                        <p:tgtEl>
                                          <p:spTgt spid="16">
                                            <p:txEl>
                                              <p:pRg st="1" end="1"/>
                                            </p:txEl>
                                          </p:spTgt>
                                        </p:tgtEl>
                                        <p:attrNameLst>
                                          <p:attrName>xshear</p:attrName>
                                        </p:attrNameLst>
                                      </p:cBhvr>
                                    </p:anim>
                                    <p:animScale>
                                      <p:cBhvr>
                                        <p:cTn id="23" dur="200" decel="100000" autoRev="1" fill="hold">
                                          <p:stCondLst>
                                            <p:cond delay="600"/>
                                          </p:stCondLst>
                                        </p:cTn>
                                        <p:tgtEl>
                                          <p:spTgt spid="16">
                                            <p:txEl>
                                              <p:pRg st="1" end="1"/>
                                            </p:txEl>
                                          </p:spTgt>
                                        </p:tgtEl>
                                      </p:cBhvr>
                                      <p:from x="100000" y="100000"/>
                                      <p:to x="80000" y="100000"/>
                                    </p:animScale>
                                    <p:anim by="(#ppt_h/3+#ppt_w*0.1)" calcmode="lin" valueType="num">
                                      <p:cBhvr additive="sum">
                                        <p:cTn id="24" dur="200" decel="100000" autoRev="1" fill="hold">
                                          <p:stCondLst>
                                            <p:cond delay="600"/>
                                          </p:stCondLst>
                                        </p:cTn>
                                        <p:tgtEl>
                                          <p:spTgt spid="16">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Группа 17"/>
          <p:cNvGrpSpPr>
            <a:grpSpLocks/>
          </p:cNvGrpSpPr>
          <p:nvPr/>
        </p:nvGrpSpPr>
        <p:grpSpPr bwMode="auto">
          <a:xfrm>
            <a:off x="241300" y="304800"/>
            <a:ext cx="8715375" cy="6429375"/>
            <a:chOff x="357158" y="172250"/>
            <a:chExt cx="8715436" cy="6429420"/>
          </a:xfrm>
        </p:grpSpPr>
        <p:sp>
          <p:nvSpPr>
            <p:cNvPr id="9" name="Скругленный прямоугольник 8"/>
            <p:cNvSpPr/>
            <p:nvPr/>
          </p:nvSpPr>
          <p:spPr>
            <a:xfrm>
              <a:off x="357158" y="172250"/>
              <a:ext cx="8715436" cy="6429420"/>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4" name="Прямоугольник 3"/>
            <p:cNvSpPr/>
            <p:nvPr/>
          </p:nvSpPr>
          <p:spPr>
            <a:xfrm>
              <a:off x="469872" y="284964"/>
              <a:ext cx="4251355" cy="6215105"/>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5" name="Прямоугольник 4"/>
            <p:cNvSpPr/>
            <p:nvPr/>
          </p:nvSpPr>
          <p:spPr>
            <a:xfrm>
              <a:off x="4721227" y="284964"/>
              <a:ext cx="4249767" cy="6215105"/>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grpSp>
      <p:sp>
        <p:nvSpPr>
          <p:cNvPr id="11" name="Полилиния 10"/>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4" name="Заголовок 13"/>
          <p:cNvSpPr>
            <a:spLocks noGrp="1"/>
          </p:cNvSpPr>
          <p:nvPr>
            <p:ph type="title"/>
          </p:nvPr>
        </p:nvSpPr>
        <p:spPr>
          <a:xfrm>
            <a:off x="598236" y="613520"/>
            <a:ext cx="3857652" cy="989034"/>
          </a:xfrm>
        </p:spPr>
        <p:txBody>
          <a:bodyPr rtlCol="0">
            <a:noAutofit/>
          </a:bodyPr>
          <a:lstStyle/>
          <a:p>
            <a:pPr fontAlgn="auto">
              <a:spcAft>
                <a:spcPts val="0"/>
              </a:spcAft>
              <a:defRPr/>
            </a:pPr>
            <a:r>
              <a:rPr lang="uk-UA" sz="4800" dirty="0" smtClean="0"/>
              <a:t/>
            </a:r>
            <a:br>
              <a:rPr lang="uk-UA" sz="4800" dirty="0" smtClean="0"/>
            </a:br>
            <a:endParaRPr lang="ru-RU" sz="4800" b="1" dirty="0">
              <a:ln>
                <a:solidFill>
                  <a:schemeClr val="tx1"/>
                </a:solidFill>
              </a:ln>
              <a:solidFill>
                <a:schemeClr val="bg1"/>
              </a:solidFill>
            </a:endParaRPr>
          </a:p>
        </p:txBody>
      </p:sp>
      <p:sp>
        <p:nvSpPr>
          <p:cNvPr id="16" name="Содержимое 15"/>
          <p:cNvSpPr>
            <a:spLocks noGrp="1"/>
          </p:cNvSpPr>
          <p:nvPr>
            <p:ph sz="half" idx="2"/>
          </p:nvPr>
        </p:nvSpPr>
        <p:spPr>
          <a:xfrm>
            <a:off x="4813300" y="612775"/>
            <a:ext cx="3895725" cy="5715000"/>
          </a:xfrm>
        </p:spPr>
        <p:txBody>
          <a:bodyPr>
            <a:normAutofit/>
          </a:bodyPr>
          <a:lstStyle/>
          <a:p>
            <a:pPr algn="ctr">
              <a:lnSpc>
                <a:spcPct val="95000"/>
              </a:lnSpc>
              <a:buFont typeface="Arial" charset="0"/>
              <a:buNone/>
            </a:pPr>
            <a:r>
              <a:rPr lang="uk-UA" sz="1400" b="1" i="1" dirty="0" smtClean="0">
                <a:latin typeface="Times New Roman" pitchFamily="18" charset="0"/>
                <a:ea typeface="Calibri" pitchFamily="34" charset="0"/>
                <a:cs typeface="Calibri" pitchFamily="34" charset="0"/>
              </a:rPr>
              <a:t>Походження назви</a:t>
            </a:r>
            <a:r>
              <a:rPr lang="uk-UA" sz="1400" dirty="0" smtClean="0">
                <a:latin typeface="Times New Roman" pitchFamily="18" charset="0"/>
                <a:ea typeface="Calibri" pitchFamily="34" charset="0"/>
                <a:cs typeface="Calibri" pitchFamily="34" charset="0"/>
              </a:rPr>
              <a:t> </a:t>
            </a:r>
          </a:p>
          <a:p>
            <a:pPr>
              <a:lnSpc>
                <a:spcPct val="95000"/>
              </a:lnSpc>
              <a:buFont typeface="Arial" charset="0"/>
              <a:buNone/>
            </a:pPr>
            <a:r>
              <a:rPr lang="uk-UA" sz="1400" dirty="0" smtClean="0">
                <a:latin typeface="Times New Roman" pitchFamily="18" charset="0"/>
                <a:ea typeface="Calibri" pitchFamily="34" charset="0"/>
                <a:cs typeface="Calibri" pitchFamily="34" charset="0"/>
              </a:rPr>
              <a:t>За ймовірною версією слово «залізо» українською та споріднені терміни у слов'янських мовах </a:t>
            </a:r>
            <a:r>
              <a:rPr lang="uk-UA" sz="1400" i="1" dirty="0" smtClean="0">
                <a:latin typeface="Times New Roman" pitchFamily="18" charset="0"/>
                <a:ea typeface="Calibri" pitchFamily="34" charset="0"/>
                <a:cs typeface="Calibri" pitchFamily="34" charset="0"/>
              </a:rPr>
              <a:t>(</a:t>
            </a:r>
            <a:r>
              <a:rPr lang="uk-UA" sz="1400" dirty="0" smtClean="0">
                <a:latin typeface="Times New Roman" pitchFamily="18" charset="0"/>
                <a:ea typeface="Calibri" pitchFamily="34" charset="0"/>
                <a:cs typeface="Calibri" pitchFamily="34" charset="0"/>
              </a:rPr>
              <a:t>білоруською</a:t>
            </a:r>
            <a:r>
              <a:rPr lang="uk-UA" sz="1400" i="1" dirty="0" smtClean="0">
                <a:latin typeface="Times New Roman" pitchFamily="18" charset="0"/>
                <a:ea typeface="Calibri" pitchFamily="34" charset="0"/>
                <a:cs typeface="Calibri" pitchFamily="34" charset="0"/>
              </a:rPr>
              <a:t> жалеза, </a:t>
            </a:r>
            <a:r>
              <a:rPr lang="uk-UA" sz="1400" dirty="0" smtClean="0">
                <a:latin typeface="Times New Roman" pitchFamily="18" charset="0"/>
                <a:ea typeface="Calibri" pitchFamily="34" charset="0"/>
                <a:cs typeface="Calibri" pitchFamily="34" charset="0"/>
              </a:rPr>
              <a:t>російською</a:t>
            </a:r>
            <a:r>
              <a:rPr lang="uk-UA" sz="1400" i="1" dirty="0" smtClean="0">
                <a:latin typeface="Times New Roman" pitchFamily="18" charset="0"/>
                <a:ea typeface="Calibri" pitchFamily="34" charset="0"/>
                <a:cs typeface="Calibri" pitchFamily="34" charset="0"/>
              </a:rPr>
              <a:t> железо, староцерковно-слов'янською</a:t>
            </a:r>
            <a:r>
              <a:rPr lang="uk-UA" sz="1400" dirty="0" smtClean="0">
                <a:latin typeface="Times New Roman" pitchFamily="18" charset="0"/>
                <a:ea typeface="Calibri" pitchFamily="34" charset="0"/>
                <a:cs typeface="Calibri" pitchFamily="34" charset="0"/>
              </a:rPr>
              <a:t> </a:t>
            </a:r>
            <a:r>
              <a:rPr lang="uk-UA" sz="1400" i="1" dirty="0" smtClean="0">
                <a:latin typeface="Times New Roman" pitchFamily="18" charset="0"/>
                <a:ea typeface="Calibri" pitchFamily="34" charset="0"/>
                <a:cs typeface="Calibri" pitchFamily="34" charset="0"/>
              </a:rPr>
              <a:t>жел</a:t>
            </a:r>
            <a:r>
              <a:rPr lang="uk-UA" sz="1400" i="1" dirty="0" smtClean="0">
                <a:latin typeface="Cambria Math" pitchFamily="18" charset="0"/>
                <a:ea typeface="Calibri" pitchFamily="34" charset="0"/>
                <a:cs typeface="Cambria Math" pitchFamily="18" charset="0"/>
              </a:rPr>
              <a:t>ѣ</a:t>
            </a:r>
            <a:r>
              <a:rPr lang="uk-UA" sz="1400" i="1" dirty="0" smtClean="0">
                <a:latin typeface="Times New Roman" pitchFamily="18" charset="0"/>
                <a:ea typeface="Calibri" pitchFamily="34" charset="0"/>
                <a:cs typeface="Calibri" pitchFamily="34" charset="0"/>
              </a:rPr>
              <a:t>зо, </a:t>
            </a:r>
            <a:r>
              <a:rPr lang="uk-UA" sz="1400" dirty="0" smtClean="0">
                <a:latin typeface="Times New Roman" pitchFamily="18" charset="0"/>
                <a:ea typeface="Calibri" pitchFamily="34" charset="0"/>
                <a:cs typeface="Calibri" pitchFamily="34" charset="0"/>
              </a:rPr>
              <a:t>болгарською</a:t>
            </a:r>
            <a:r>
              <a:rPr lang="uk-UA" sz="1400" i="1" dirty="0" smtClean="0">
                <a:latin typeface="Times New Roman" pitchFamily="18" charset="0"/>
                <a:ea typeface="Calibri" pitchFamily="34" charset="0"/>
                <a:cs typeface="Calibri" pitchFamily="34" charset="0"/>
              </a:rPr>
              <a:t> желязо, </a:t>
            </a:r>
            <a:r>
              <a:rPr lang="uk-UA" sz="1400" dirty="0" smtClean="0">
                <a:latin typeface="Times New Roman" pitchFamily="18" charset="0"/>
                <a:ea typeface="Calibri" pitchFamily="34" charset="0"/>
                <a:cs typeface="Calibri" pitchFamily="34" charset="0"/>
              </a:rPr>
              <a:t>сербськохорватською</a:t>
            </a:r>
            <a:r>
              <a:rPr lang="uk-UA" sz="1400" i="1" dirty="0" smtClean="0">
                <a:latin typeface="Times New Roman" pitchFamily="18" charset="0"/>
                <a:ea typeface="Calibri" pitchFamily="34" charset="0"/>
                <a:cs typeface="Calibri" pitchFamily="34" charset="0"/>
              </a:rPr>
              <a:t> жељезо, </a:t>
            </a:r>
            <a:r>
              <a:rPr lang="uk-UA" sz="1400" dirty="0" smtClean="0">
                <a:latin typeface="Times New Roman" pitchFamily="18" charset="0"/>
                <a:ea typeface="Calibri" pitchFamily="34" charset="0"/>
                <a:cs typeface="Calibri" pitchFamily="34" charset="0"/>
              </a:rPr>
              <a:t>польською</a:t>
            </a:r>
            <a:r>
              <a:rPr lang="uk-UA" sz="1400" i="1" dirty="0" smtClean="0">
                <a:latin typeface="Times New Roman" pitchFamily="18" charset="0"/>
                <a:ea typeface="Calibri" pitchFamily="34" charset="0"/>
                <a:cs typeface="Calibri" pitchFamily="34" charset="0"/>
              </a:rPr>
              <a:t> żelazo, </a:t>
            </a:r>
            <a:r>
              <a:rPr lang="uk-UA" sz="1400" dirty="0" smtClean="0">
                <a:latin typeface="Times New Roman" pitchFamily="18" charset="0"/>
                <a:ea typeface="Calibri" pitchFamily="34" charset="0"/>
                <a:cs typeface="Calibri" pitchFamily="34" charset="0"/>
              </a:rPr>
              <a:t>чеською</a:t>
            </a:r>
            <a:r>
              <a:rPr lang="uk-UA" sz="1400" i="1" dirty="0" smtClean="0">
                <a:latin typeface="Times New Roman" pitchFamily="18" charset="0"/>
                <a:ea typeface="Calibri" pitchFamily="34" charset="0"/>
                <a:cs typeface="Calibri" pitchFamily="34" charset="0"/>
              </a:rPr>
              <a:t> železo, </a:t>
            </a:r>
            <a:r>
              <a:rPr lang="uk-UA" sz="1400" dirty="0" smtClean="0">
                <a:latin typeface="Times New Roman" pitchFamily="18" charset="0"/>
                <a:ea typeface="Calibri" pitchFamily="34" charset="0"/>
                <a:cs typeface="Calibri" pitchFamily="34" charset="0"/>
              </a:rPr>
              <a:t>словенською</a:t>
            </a:r>
            <a:r>
              <a:rPr lang="uk-UA" sz="1400" i="1" dirty="0" smtClean="0">
                <a:latin typeface="Times New Roman" pitchFamily="18" charset="0"/>
                <a:ea typeface="Calibri" pitchFamily="34" charset="0"/>
                <a:cs typeface="Calibri" pitchFamily="34" charset="0"/>
              </a:rPr>
              <a:t> železo) </a:t>
            </a:r>
            <a:r>
              <a:rPr lang="uk-UA" sz="1400" dirty="0" smtClean="0">
                <a:latin typeface="Times New Roman" pitchFamily="18" charset="0"/>
                <a:ea typeface="Calibri" pitchFamily="34" charset="0"/>
                <a:cs typeface="Calibri" pitchFamily="34" charset="0"/>
              </a:rPr>
              <a:t>походять від санскритського </a:t>
            </a:r>
            <a:r>
              <a:rPr lang="uk-UA" sz="1400" i="1" dirty="0" smtClean="0">
                <a:latin typeface="Times New Roman" pitchFamily="18" charset="0"/>
                <a:ea typeface="Calibri" pitchFamily="34" charset="0"/>
                <a:cs typeface="Calibri" pitchFamily="34" charset="0"/>
              </a:rPr>
              <a:t>«</a:t>
            </a:r>
            <a:r>
              <a:rPr lang="uk-UA" sz="1400" i="1" dirty="0" err="1" smtClean="0">
                <a:latin typeface="Times New Roman" pitchFamily="18" charset="0"/>
                <a:ea typeface="Calibri" pitchFamily="34" charset="0"/>
                <a:cs typeface="Calibri" pitchFamily="34" charset="0"/>
              </a:rPr>
              <a:t>джальжа</a:t>
            </a:r>
            <a:r>
              <a:rPr lang="uk-UA" sz="1400" i="1" dirty="0" smtClean="0">
                <a:latin typeface="Times New Roman" pitchFamily="18" charset="0"/>
                <a:ea typeface="Calibri" pitchFamily="34" charset="0"/>
                <a:cs typeface="Calibri" pitchFamily="34" charset="0"/>
              </a:rPr>
              <a:t>», </a:t>
            </a:r>
            <a:r>
              <a:rPr lang="uk-UA" sz="1400" dirty="0" smtClean="0">
                <a:latin typeface="Times New Roman" pitchFamily="18" charset="0"/>
                <a:ea typeface="Calibri" pitchFamily="34" charset="0"/>
                <a:cs typeface="Calibri" pitchFamily="34" charset="0"/>
              </a:rPr>
              <a:t>що означало «метал», «руда».</a:t>
            </a:r>
          </a:p>
          <a:p>
            <a:pPr>
              <a:lnSpc>
                <a:spcPct val="95000"/>
              </a:lnSpc>
              <a:buFont typeface="Arial" charset="0"/>
              <a:buNone/>
            </a:pPr>
            <a:r>
              <a:rPr lang="uk-UA" sz="1400" dirty="0" smtClean="0">
                <a:latin typeface="Times New Roman" pitchFamily="18" charset="0"/>
                <a:ea typeface="Calibri" pitchFamily="34" charset="0"/>
                <a:cs typeface="Calibri" pitchFamily="34" charset="0"/>
              </a:rPr>
              <a:t>Наукова назва хімічного елемента і термін у романських мовах </a:t>
            </a:r>
            <a:r>
              <a:rPr lang="uk-UA" sz="1400" i="1" dirty="0" smtClean="0">
                <a:latin typeface="Times New Roman" pitchFamily="18" charset="0"/>
                <a:ea typeface="Calibri" pitchFamily="34" charset="0"/>
                <a:cs typeface="Calibri" pitchFamily="34" charset="0"/>
              </a:rPr>
              <a:t>(</a:t>
            </a:r>
            <a:r>
              <a:rPr lang="uk-UA" sz="1400" dirty="0" smtClean="0">
                <a:latin typeface="Times New Roman" pitchFamily="18" charset="0"/>
                <a:ea typeface="Calibri" pitchFamily="34" charset="0"/>
                <a:cs typeface="Calibri" pitchFamily="34" charset="0"/>
              </a:rPr>
              <a:t>італійською </a:t>
            </a:r>
            <a:r>
              <a:rPr lang="uk-UA" sz="1400" i="1" dirty="0" err="1" smtClean="0">
                <a:latin typeface="Times New Roman" pitchFamily="18" charset="0"/>
                <a:ea typeface="Calibri" pitchFamily="34" charset="0"/>
                <a:cs typeface="Calibri" pitchFamily="34" charset="0"/>
              </a:rPr>
              <a:t>ferro</a:t>
            </a:r>
            <a:r>
              <a:rPr lang="uk-UA" sz="1400" dirty="0" smtClean="0">
                <a:latin typeface="Times New Roman" pitchFamily="18" charset="0"/>
                <a:ea typeface="Calibri" pitchFamily="34" charset="0"/>
                <a:cs typeface="Calibri" pitchFamily="34" charset="0"/>
              </a:rPr>
              <a:t>, французькою </a:t>
            </a:r>
            <a:r>
              <a:rPr lang="uk-UA" sz="1400" i="1" dirty="0" err="1" smtClean="0">
                <a:latin typeface="Times New Roman" pitchFamily="18" charset="0"/>
                <a:ea typeface="Calibri" pitchFamily="34" charset="0"/>
                <a:cs typeface="Calibri" pitchFamily="34" charset="0"/>
              </a:rPr>
              <a:t>fer</a:t>
            </a:r>
            <a:r>
              <a:rPr lang="uk-UA" sz="1400" dirty="0" smtClean="0">
                <a:latin typeface="Times New Roman" pitchFamily="18" charset="0"/>
                <a:ea typeface="Calibri" pitchFamily="34" charset="0"/>
                <a:cs typeface="Calibri" pitchFamily="34" charset="0"/>
              </a:rPr>
              <a:t>, іспанською </a:t>
            </a:r>
            <a:r>
              <a:rPr lang="uk-UA" sz="1400" i="1" dirty="0" err="1" smtClean="0">
                <a:latin typeface="Times New Roman" pitchFamily="18" charset="0"/>
                <a:ea typeface="Calibri" pitchFamily="34" charset="0"/>
                <a:cs typeface="Calibri" pitchFamily="34" charset="0"/>
              </a:rPr>
              <a:t>hierro</a:t>
            </a:r>
            <a:r>
              <a:rPr lang="uk-UA" sz="1400" dirty="0" smtClean="0">
                <a:latin typeface="Times New Roman" pitchFamily="18" charset="0"/>
                <a:ea typeface="Calibri" pitchFamily="34" charset="0"/>
                <a:cs typeface="Calibri" pitchFamily="34" charset="0"/>
              </a:rPr>
              <a:t>, португальською </a:t>
            </a:r>
            <a:r>
              <a:rPr lang="uk-UA" sz="1400" i="1" dirty="0" err="1" smtClean="0">
                <a:latin typeface="Times New Roman" pitchFamily="18" charset="0"/>
                <a:ea typeface="Calibri" pitchFamily="34" charset="0"/>
                <a:cs typeface="Calibri" pitchFamily="34" charset="0"/>
              </a:rPr>
              <a:t>ferro</a:t>
            </a:r>
            <a:r>
              <a:rPr lang="uk-UA" sz="1400" dirty="0" smtClean="0">
                <a:latin typeface="Times New Roman" pitchFamily="18" charset="0"/>
                <a:ea typeface="Calibri" pitchFamily="34" charset="0"/>
                <a:cs typeface="Calibri" pitchFamily="34" charset="0"/>
              </a:rPr>
              <a:t>, румунською </a:t>
            </a:r>
            <a:r>
              <a:rPr lang="uk-UA" sz="1400" i="1" dirty="0" err="1" smtClean="0">
                <a:latin typeface="Times New Roman" pitchFamily="18" charset="0"/>
                <a:ea typeface="Calibri" pitchFamily="34" charset="0"/>
                <a:cs typeface="Calibri" pitchFamily="34" charset="0"/>
              </a:rPr>
              <a:t>fier</a:t>
            </a:r>
            <a:r>
              <a:rPr lang="uk-UA" sz="1400" i="1" dirty="0" smtClean="0">
                <a:latin typeface="Times New Roman" pitchFamily="18" charset="0"/>
                <a:ea typeface="Calibri" pitchFamily="34" charset="0"/>
                <a:cs typeface="Calibri" pitchFamily="34" charset="0"/>
              </a:rPr>
              <a:t>)</a:t>
            </a:r>
            <a:r>
              <a:rPr lang="uk-UA" sz="1400" dirty="0" smtClean="0">
                <a:latin typeface="Times New Roman" pitchFamily="18" charset="0"/>
                <a:ea typeface="Calibri" pitchFamily="34" charset="0"/>
                <a:cs typeface="Calibri" pitchFamily="34" charset="0"/>
              </a:rPr>
              <a:t> походить від латинського слова </a:t>
            </a:r>
            <a:r>
              <a:rPr lang="uk-UA" sz="1400" i="1" dirty="0" smtClean="0">
                <a:latin typeface="Times New Roman" pitchFamily="18" charset="0"/>
                <a:ea typeface="Calibri" pitchFamily="34" charset="0"/>
                <a:cs typeface="Calibri" pitchFamily="34" charset="0"/>
              </a:rPr>
              <a:t>«</a:t>
            </a:r>
            <a:r>
              <a:rPr lang="uk-UA" sz="1400" i="1" dirty="0" err="1" smtClean="0">
                <a:latin typeface="Times New Roman" pitchFamily="18" charset="0"/>
                <a:ea typeface="Calibri" pitchFamily="34" charset="0"/>
                <a:cs typeface="Calibri" pitchFamily="34" charset="0"/>
              </a:rPr>
              <a:t>феррум</a:t>
            </a:r>
            <a:r>
              <a:rPr lang="uk-UA" sz="1400" i="1" dirty="0" smtClean="0">
                <a:latin typeface="Times New Roman" pitchFamily="18" charset="0"/>
                <a:ea typeface="Calibri" pitchFamily="34" charset="0"/>
                <a:cs typeface="Calibri" pitchFamily="34" charset="0"/>
              </a:rPr>
              <a:t>» (латинською </a:t>
            </a:r>
            <a:r>
              <a:rPr lang="uk-UA" sz="1400" i="1" dirty="0" err="1" smtClean="0">
                <a:latin typeface="Times New Roman" pitchFamily="18" charset="0"/>
                <a:ea typeface="Calibri" pitchFamily="34" charset="0"/>
                <a:cs typeface="Calibri" pitchFamily="34" charset="0"/>
              </a:rPr>
              <a:t>ferrum</a:t>
            </a:r>
            <a:r>
              <a:rPr lang="uk-UA" sz="1400" i="1" dirty="0" smtClean="0">
                <a:latin typeface="Times New Roman" pitchFamily="18" charset="0"/>
                <a:ea typeface="Calibri" pitchFamily="34" charset="0"/>
                <a:cs typeface="Calibri" pitchFamily="34" charset="0"/>
              </a:rPr>
              <a:t>). </a:t>
            </a:r>
            <a:r>
              <a:rPr lang="uk-UA" sz="1400" dirty="0" smtClean="0">
                <a:latin typeface="Times New Roman" pitchFamily="18" charset="0"/>
                <a:ea typeface="Calibri" pitchFamily="34" charset="0"/>
                <a:cs typeface="Calibri" pitchFamily="34" charset="0"/>
              </a:rPr>
              <a:t>Латинське </a:t>
            </a:r>
            <a:r>
              <a:rPr lang="uk-UA" sz="1400" i="1" dirty="0" err="1" smtClean="0">
                <a:latin typeface="Times New Roman" pitchFamily="18" charset="0"/>
                <a:ea typeface="Calibri" pitchFamily="34" charset="0"/>
                <a:cs typeface="Calibri" pitchFamily="34" charset="0"/>
              </a:rPr>
              <a:t>ferrum</a:t>
            </a:r>
            <a:r>
              <a:rPr lang="uk-UA" sz="1400" dirty="0" smtClean="0">
                <a:latin typeface="Times New Roman" pitchFamily="18" charset="0"/>
                <a:ea typeface="Calibri" pitchFamily="34" charset="0"/>
                <a:cs typeface="Calibri" pitchFamily="34" charset="0"/>
              </a:rPr>
              <a:t>, скоріш за все, </a:t>
            </a:r>
            <a:r>
              <a:rPr lang="uk-UA" sz="1400" dirty="0" err="1" smtClean="0">
                <a:latin typeface="Times New Roman" pitchFamily="18" charset="0"/>
                <a:ea typeface="Calibri" pitchFamily="34" charset="0"/>
                <a:cs typeface="Calibri" pitchFamily="34" charset="0"/>
              </a:rPr>
              <a:t>запозичено</a:t>
            </a:r>
            <a:r>
              <a:rPr lang="uk-UA" sz="1400" dirty="0" smtClean="0">
                <a:latin typeface="Times New Roman" pitchFamily="18" charset="0"/>
                <a:ea typeface="Calibri" pitchFamily="34" charset="0"/>
                <a:cs typeface="Calibri" pitchFamily="34" charset="0"/>
              </a:rPr>
              <a:t> із якоїсь східної мови, ймовірно з фінікійської </a:t>
            </a:r>
            <a:r>
              <a:rPr lang="uk-UA" sz="1400" i="1" dirty="0" smtClean="0">
                <a:latin typeface="Times New Roman" pitchFamily="18" charset="0"/>
                <a:ea typeface="Calibri" pitchFamily="34" charset="0"/>
                <a:cs typeface="Calibri" pitchFamily="34" charset="0"/>
              </a:rPr>
              <a:t>(</a:t>
            </a:r>
            <a:r>
              <a:rPr lang="uk-UA" sz="1400" dirty="0" smtClean="0">
                <a:latin typeface="Times New Roman" pitchFamily="18" charset="0"/>
                <a:ea typeface="Calibri" pitchFamily="34" charset="0"/>
                <a:cs typeface="Calibri" pitchFamily="34" charset="0"/>
              </a:rPr>
              <a:t>для порівняння: </a:t>
            </a:r>
            <a:r>
              <a:rPr lang="uk-UA" sz="1400" i="1" dirty="0" err="1" smtClean="0">
                <a:latin typeface="Times New Roman" pitchFamily="18" charset="0"/>
                <a:ea typeface="Calibri" pitchFamily="34" charset="0"/>
                <a:cs typeface="Calibri" pitchFamily="34" charset="0"/>
              </a:rPr>
              <a:t>і</a:t>
            </a:r>
            <a:r>
              <a:rPr lang="uk-UA" sz="1400" dirty="0" err="1" smtClean="0">
                <a:latin typeface="Times New Roman" pitchFamily="18" charset="0"/>
                <a:ea typeface="Calibri" pitchFamily="34" charset="0"/>
                <a:cs typeface="Calibri" pitchFamily="34" charset="0"/>
              </a:rPr>
              <a:t>вритською</a:t>
            </a:r>
            <a:r>
              <a:rPr lang="uk-UA" sz="1400" dirty="0" smtClean="0">
                <a:latin typeface="Times New Roman" pitchFamily="18" charset="0"/>
                <a:ea typeface="Calibri" pitchFamily="34" charset="0"/>
                <a:cs typeface="Calibri" pitchFamily="34" charset="0"/>
              </a:rPr>
              <a:t> </a:t>
            </a:r>
            <a:r>
              <a:rPr lang="uk-UA" sz="1400" i="1" dirty="0" err="1" smtClean="0">
                <a:latin typeface="Times New Roman" pitchFamily="18" charset="0"/>
                <a:ea typeface="Calibri" pitchFamily="34" charset="0"/>
                <a:cs typeface="Calibri" pitchFamily="34" charset="0"/>
              </a:rPr>
              <a:t>barzel</a:t>
            </a:r>
            <a:r>
              <a:rPr lang="uk-UA" sz="1400" dirty="0" smtClean="0">
                <a:latin typeface="Times New Roman" pitchFamily="18" charset="0"/>
                <a:ea typeface="Calibri" pitchFamily="34" charset="0"/>
                <a:cs typeface="Calibri" pitchFamily="34" charset="0"/>
              </a:rPr>
              <a:t>, шумерською </a:t>
            </a:r>
            <a:r>
              <a:rPr lang="uk-UA" sz="1400" i="1" dirty="0" err="1" smtClean="0">
                <a:latin typeface="Times New Roman" pitchFamily="18" charset="0"/>
                <a:ea typeface="Calibri" pitchFamily="34" charset="0"/>
                <a:cs typeface="Calibri" pitchFamily="34" charset="0"/>
              </a:rPr>
              <a:t>barzal</a:t>
            </a:r>
            <a:r>
              <a:rPr lang="uk-UA" sz="1400" dirty="0" smtClean="0">
                <a:latin typeface="Times New Roman" pitchFamily="18" charset="0"/>
                <a:ea typeface="Calibri" pitchFamily="34" charset="0"/>
                <a:cs typeface="Calibri" pitchFamily="34" charset="0"/>
              </a:rPr>
              <a:t>, ассирійською </a:t>
            </a:r>
            <a:r>
              <a:rPr lang="uk-UA" sz="1400" i="1" dirty="0" err="1" smtClean="0">
                <a:latin typeface="Times New Roman" pitchFamily="18" charset="0"/>
                <a:ea typeface="Calibri" pitchFamily="34" charset="0"/>
                <a:cs typeface="Calibri" pitchFamily="34" charset="0"/>
              </a:rPr>
              <a:t>parzilla</a:t>
            </a:r>
            <a:r>
              <a:rPr lang="uk-UA" sz="1400" i="1" dirty="0" smtClean="0">
                <a:latin typeface="Times New Roman" pitchFamily="18" charset="0"/>
                <a:ea typeface="Calibri" pitchFamily="34" charset="0"/>
                <a:cs typeface="Calibri" pitchFamily="34" charset="0"/>
              </a:rPr>
              <a:t>)</a:t>
            </a:r>
            <a:r>
              <a:rPr lang="uk-UA" sz="1400" dirty="0" smtClean="0">
                <a:latin typeface="Times New Roman" pitchFamily="18" charset="0"/>
                <a:ea typeface="Calibri" pitchFamily="34" charset="0"/>
                <a:cs typeface="Calibri" pitchFamily="34" charset="0"/>
              </a:rPr>
              <a:t>.</a:t>
            </a:r>
          </a:p>
          <a:p>
            <a:pPr>
              <a:lnSpc>
                <a:spcPct val="95000"/>
              </a:lnSpc>
              <a:buFont typeface="Arial" charset="0"/>
              <a:buNone/>
            </a:pPr>
            <a:r>
              <a:rPr lang="uk-UA" sz="1400" dirty="0" smtClean="0">
                <a:latin typeface="Times New Roman" pitchFamily="18" charset="0"/>
                <a:ea typeface="Calibri" pitchFamily="34" charset="0"/>
                <a:cs typeface="Calibri" pitchFamily="34" charset="0"/>
              </a:rPr>
              <a:t>Германські мови запозичили назву </a:t>
            </a:r>
            <a:r>
              <a:rPr lang="uk-UA" sz="1400" i="1" dirty="0" smtClean="0">
                <a:latin typeface="Times New Roman" pitchFamily="18" charset="0"/>
                <a:ea typeface="Calibri" pitchFamily="34" charset="0"/>
                <a:cs typeface="Calibri" pitchFamily="34" charset="0"/>
              </a:rPr>
              <a:t>заліза (готською </a:t>
            </a:r>
            <a:r>
              <a:rPr lang="uk-UA" sz="1400" i="1" dirty="0" err="1" smtClean="0">
                <a:latin typeface="Times New Roman" pitchFamily="18" charset="0"/>
                <a:ea typeface="Calibri" pitchFamily="34" charset="0"/>
                <a:cs typeface="Calibri" pitchFamily="34" charset="0"/>
              </a:rPr>
              <a:t>eisarn</a:t>
            </a:r>
            <a:r>
              <a:rPr lang="uk-UA" sz="1400" i="1" dirty="0" smtClean="0">
                <a:latin typeface="Times New Roman" pitchFamily="18" charset="0"/>
                <a:ea typeface="Calibri" pitchFamily="34" charset="0"/>
                <a:cs typeface="Calibri" pitchFamily="34" charset="0"/>
              </a:rPr>
              <a:t>, англійською </a:t>
            </a:r>
            <a:r>
              <a:rPr lang="uk-UA" sz="1400" i="1" dirty="0" err="1" smtClean="0">
                <a:latin typeface="Times New Roman" pitchFamily="18" charset="0"/>
                <a:ea typeface="Calibri" pitchFamily="34" charset="0"/>
                <a:cs typeface="Calibri" pitchFamily="34" charset="0"/>
              </a:rPr>
              <a:t>iron</a:t>
            </a:r>
            <a:r>
              <a:rPr lang="uk-UA" sz="1400" i="1" dirty="0" smtClean="0">
                <a:latin typeface="Times New Roman" pitchFamily="18" charset="0"/>
                <a:ea typeface="Calibri" pitchFamily="34" charset="0"/>
                <a:cs typeface="Calibri" pitchFamily="34" charset="0"/>
              </a:rPr>
              <a:t>, німецькою </a:t>
            </a:r>
            <a:r>
              <a:rPr lang="uk-UA" sz="1400" i="1" dirty="0" err="1" smtClean="0">
                <a:latin typeface="Times New Roman" pitchFamily="18" charset="0"/>
                <a:ea typeface="Calibri" pitchFamily="34" charset="0"/>
                <a:cs typeface="Calibri" pitchFamily="34" charset="0"/>
              </a:rPr>
              <a:t>Eisen</a:t>
            </a:r>
            <a:r>
              <a:rPr lang="uk-UA" sz="1400" i="1" dirty="0" smtClean="0">
                <a:latin typeface="Times New Roman" pitchFamily="18" charset="0"/>
                <a:ea typeface="Calibri" pitchFamily="34" charset="0"/>
                <a:cs typeface="Calibri" pitchFamily="34" charset="0"/>
              </a:rPr>
              <a:t>, нідерландською </a:t>
            </a:r>
            <a:r>
              <a:rPr lang="uk-UA" sz="1400" i="1" dirty="0" err="1" smtClean="0">
                <a:latin typeface="Times New Roman" pitchFamily="18" charset="0"/>
                <a:ea typeface="Calibri" pitchFamily="34" charset="0"/>
                <a:cs typeface="Calibri" pitchFamily="34" charset="0"/>
              </a:rPr>
              <a:t>ijzer</a:t>
            </a:r>
            <a:r>
              <a:rPr lang="uk-UA" sz="1400" i="1" dirty="0" smtClean="0">
                <a:latin typeface="Times New Roman" pitchFamily="18" charset="0"/>
                <a:ea typeface="Calibri" pitchFamily="34" charset="0"/>
                <a:cs typeface="Calibri" pitchFamily="34" charset="0"/>
              </a:rPr>
              <a:t>, данською </a:t>
            </a:r>
            <a:r>
              <a:rPr lang="uk-UA" sz="1400" i="1" dirty="0" err="1" smtClean="0">
                <a:latin typeface="Times New Roman" pitchFamily="18" charset="0"/>
                <a:ea typeface="Calibri" pitchFamily="34" charset="0"/>
                <a:cs typeface="Calibri" pitchFamily="34" charset="0"/>
              </a:rPr>
              <a:t>jern</a:t>
            </a:r>
            <a:r>
              <a:rPr lang="uk-UA" sz="1400" i="1" dirty="0" smtClean="0">
                <a:latin typeface="Times New Roman" pitchFamily="18" charset="0"/>
                <a:ea typeface="Calibri" pitchFamily="34" charset="0"/>
                <a:cs typeface="Calibri" pitchFamily="34" charset="0"/>
              </a:rPr>
              <a:t>, шведською </a:t>
            </a:r>
            <a:r>
              <a:rPr lang="uk-UA" sz="1400" i="1" dirty="0" err="1" smtClean="0">
                <a:latin typeface="Times New Roman" pitchFamily="18" charset="0"/>
                <a:ea typeface="Calibri" pitchFamily="34" charset="0"/>
                <a:cs typeface="Calibri" pitchFamily="34" charset="0"/>
              </a:rPr>
              <a:t>järn</a:t>
            </a:r>
            <a:r>
              <a:rPr lang="uk-UA" sz="1400" i="1" dirty="0" smtClean="0">
                <a:latin typeface="Times New Roman" pitchFamily="18" charset="0"/>
                <a:ea typeface="Calibri" pitchFamily="34" charset="0"/>
                <a:cs typeface="Calibri" pitchFamily="34" charset="0"/>
              </a:rPr>
              <a:t>)</a:t>
            </a:r>
            <a:r>
              <a:rPr lang="uk-UA" sz="1400" dirty="0" smtClean="0">
                <a:latin typeface="Times New Roman" pitchFamily="18" charset="0"/>
                <a:ea typeface="Calibri" pitchFamily="34" charset="0"/>
                <a:cs typeface="Calibri" pitchFamily="34" charset="0"/>
              </a:rPr>
              <a:t> з кельтських мов.</a:t>
            </a:r>
          </a:p>
          <a:p>
            <a:pPr>
              <a:lnSpc>
                <a:spcPct val="80000"/>
              </a:lnSpc>
              <a:buFont typeface="Arial" charset="0"/>
              <a:buNone/>
            </a:pPr>
            <a:endParaRPr lang="ru-RU" sz="1500" dirty="0" smtClean="0"/>
          </a:p>
        </p:txBody>
      </p:sp>
      <p:sp>
        <p:nvSpPr>
          <p:cNvPr id="6" name="Полилиния 5">
            <a:hlinkClick r:id="" action="ppaction://hlinkshowjump?jump=nextslide"/>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a:hlinkClick r:id="" action="ppaction://hlinkshowjump?jump=previousslide" highlightClick="1">
              <a:snd r:embed="rId3" name="PIANO.WAV"/>
            </a:hlinkClick>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29" name="Содержимое 28"/>
          <p:cNvSpPr>
            <a:spLocks noGrp="1"/>
          </p:cNvSpPr>
          <p:nvPr>
            <p:ph sz="half" idx="1"/>
          </p:nvPr>
        </p:nvSpPr>
        <p:spPr>
          <a:xfrm>
            <a:off x="500063" y="1714500"/>
            <a:ext cx="4038600" cy="4525963"/>
          </a:xfrm>
        </p:spPr>
        <p:txBody>
          <a:bodyPr>
            <a:normAutofit/>
          </a:bodyPr>
          <a:lstStyle/>
          <a:p>
            <a:pPr>
              <a:lnSpc>
                <a:spcPct val="80000"/>
              </a:lnSpc>
              <a:buFont typeface="Arial" charset="0"/>
              <a:buNone/>
            </a:pPr>
            <a:endParaRPr lang="uk-UA" sz="900" dirty="0" smtClean="0"/>
          </a:p>
          <a:p>
            <a:pPr>
              <a:lnSpc>
                <a:spcPct val="80000"/>
              </a:lnSpc>
              <a:buFont typeface="Arial" charset="0"/>
              <a:buNone/>
            </a:pPr>
            <a:endParaRPr lang="uk-UA" sz="900" dirty="0" smtClean="0"/>
          </a:p>
          <a:p>
            <a:pPr>
              <a:lnSpc>
                <a:spcPct val="80000"/>
              </a:lnSpc>
              <a:buFont typeface="Arial" charset="0"/>
              <a:buNone/>
            </a:pPr>
            <a:endParaRPr lang="uk-UA" sz="900" dirty="0" smtClean="0"/>
          </a:p>
          <a:p>
            <a:pPr>
              <a:lnSpc>
                <a:spcPct val="80000"/>
              </a:lnSpc>
              <a:buFont typeface="Arial" charset="0"/>
              <a:buNone/>
            </a:pPr>
            <a:endParaRPr lang="uk-UA" sz="900" dirty="0" smtClean="0"/>
          </a:p>
          <a:p>
            <a:pPr>
              <a:lnSpc>
                <a:spcPct val="80000"/>
              </a:lnSpc>
              <a:buFont typeface="Arial" charset="0"/>
              <a:buNone/>
            </a:pPr>
            <a:endParaRPr lang="uk-UA" sz="900" dirty="0" smtClean="0"/>
          </a:p>
          <a:p>
            <a:pPr algn="ctr">
              <a:lnSpc>
                <a:spcPct val="95000"/>
              </a:lnSpc>
            </a:pPr>
            <a:endParaRPr lang="uk-UA" sz="900" dirty="0" smtClean="0">
              <a:latin typeface="Times New Roman" pitchFamily="18" charset="0"/>
              <a:ea typeface="Calibri" pitchFamily="34" charset="0"/>
              <a:cs typeface="Calibri" pitchFamily="34" charset="0"/>
            </a:endParaRPr>
          </a:p>
          <a:p>
            <a:pPr algn="ctr">
              <a:lnSpc>
                <a:spcPct val="95000"/>
              </a:lnSpc>
            </a:pPr>
            <a:endParaRPr lang="uk-UA" sz="900" dirty="0" smtClean="0">
              <a:latin typeface="Times New Roman" pitchFamily="18" charset="0"/>
              <a:ea typeface="Calibri" pitchFamily="34" charset="0"/>
              <a:cs typeface="Calibri" pitchFamily="34" charset="0"/>
            </a:endParaRPr>
          </a:p>
          <a:p>
            <a:pPr algn="ctr">
              <a:lnSpc>
                <a:spcPct val="95000"/>
              </a:lnSpc>
            </a:pPr>
            <a:endParaRPr lang="uk-UA" sz="900" dirty="0" smtClean="0">
              <a:latin typeface="Times New Roman" pitchFamily="18" charset="0"/>
              <a:ea typeface="Calibri" pitchFamily="34" charset="0"/>
              <a:cs typeface="Calibri" pitchFamily="34" charset="0"/>
            </a:endParaRPr>
          </a:p>
          <a:p>
            <a:pPr algn="ctr">
              <a:lnSpc>
                <a:spcPct val="95000"/>
              </a:lnSpc>
              <a:buFont typeface="Arial" charset="0"/>
              <a:buNone/>
            </a:pPr>
            <a:r>
              <a:rPr lang="uk-UA" sz="1400" b="1" dirty="0" smtClean="0">
                <a:latin typeface="Times New Roman" pitchFamily="18" charset="0"/>
                <a:ea typeface="Calibri" pitchFamily="34" charset="0"/>
                <a:cs typeface="Calibri" pitchFamily="34" charset="0"/>
              </a:rPr>
              <a:t>План доповіді:</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Походження назви</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Поширення в природі</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Ізотопи</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Історія заліза</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Отримання</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Фізичні властивості</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Хімічні властивості</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Застосування</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Чавуни</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Сталі</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Біологічна роль</a:t>
            </a:r>
          </a:p>
          <a:p>
            <a:pPr>
              <a:lnSpc>
                <a:spcPct val="95000"/>
              </a:lnSpc>
              <a:buFont typeface="Calibri" pitchFamily="34" charset="0"/>
              <a:buAutoNum type="arabicPeriod"/>
            </a:pPr>
            <a:r>
              <a:rPr lang="uk-UA" sz="1400" dirty="0" smtClean="0">
                <a:latin typeface="Times New Roman" pitchFamily="18" charset="0"/>
                <a:ea typeface="Calibri" pitchFamily="34" charset="0"/>
                <a:cs typeface="Calibri" pitchFamily="34" charset="0"/>
              </a:rPr>
              <a:t>Цікаві факти і вислови</a:t>
            </a:r>
          </a:p>
          <a:p>
            <a:pPr>
              <a:lnSpc>
                <a:spcPct val="80000"/>
              </a:lnSpc>
              <a:buFont typeface="Arial" charset="0"/>
              <a:buNone/>
            </a:pPr>
            <a:endParaRPr lang="uk-UA" sz="900" dirty="0" smtClean="0"/>
          </a:p>
        </p:txBody>
      </p:sp>
      <p:pic>
        <p:nvPicPr>
          <p:cNvPr id="1026" name="Picture 2"/>
          <p:cNvPicPr>
            <a:picLocks noChangeAspect="1" noChangeArrowheads="1"/>
          </p:cNvPicPr>
          <p:nvPr/>
        </p:nvPicPr>
        <p:blipFill>
          <a:blip r:embed="rId4"/>
          <a:srcRect/>
          <a:stretch>
            <a:fillRect/>
          </a:stretch>
        </p:blipFill>
        <p:spPr bwMode="auto">
          <a:xfrm>
            <a:off x="500063" y="1643063"/>
            <a:ext cx="1943100" cy="1214437"/>
          </a:xfrm>
          <a:prstGeom prst="rect">
            <a:avLst/>
          </a:prstGeom>
          <a:noFill/>
          <a:ln w="9525">
            <a:noFill/>
            <a:miter lim="800000"/>
            <a:headEnd/>
            <a:tailEnd/>
          </a:ln>
        </p:spPr>
      </p:pic>
      <p:pic>
        <p:nvPicPr>
          <p:cNvPr id="30" name="Рисунок 29" descr="i.jpeg"/>
          <p:cNvPicPr>
            <a:picLocks noChangeAspect="1" noChangeArrowheads="1"/>
          </p:cNvPicPr>
          <p:nvPr/>
        </p:nvPicPr>
        <p:blipFill>
          <a:blip r:embed="rId5"/>
          <a:srcRect/>
          <a:stretch>
            <a:fillRect/>
          </a:stretch>
        </p:blipFill>
        <p:spPr bwMode="auto">
          <a:xfrm>
            <a:off x="2357438" y="1071563"/>
            <a:ext cx="2071687" cy="1246187"/>
          </a:xfrm>
          <a:prstGeom prst="rect">
            <a:avLst/>
          </a:prstGeom>
          <a:noFill/>
          <a:ln w="9525">
            <a:noFill/>
            <a:miter lim="800000"/>
            <a:headEnd/>
            <a:tailEnd/>
          </a:ln>
        </p:spPr>
      </p:pic>
      <p:sp>
        <p:nvSpPr>
          <p:cNvPr id="5132" name="TextBox 30"/>
          <p:cNvSpPr txBox="1">
            <a:spLocks noChangeArrowheads="1"/>
          </p:cNvSpPr>
          <p:nvPr/>
        </p:nvSpPr>
        <p:spPr bwMode="auto">
          <a:xfrm>
            <a:off x="857250" y="500063"/>
            <a:ext cx="1023938" cy="369887"/>
          </a:xfrm>
          <a:prstGeom prst="rect">
            <a:avLst/>
          </a:prstGeom>
          <a:noFill/>
          <a:ln w="9525">
            <a:noFill/>
            <a:miter lim="800000"/>
            <a:headEnd/>
            <a:tailEnd/>
          </a:ln>
        </p:spPr>
        <p:txBody>
          <a:bodyPr wrap="none">
            <a:spAutoFit/>
          </a:bodyPr>
          <a:lstStyle/>
          <a:p>
            <a:r>
              <a:rPr lang="uk-UA" i="1">
                <a:latin typeface="Calibri" pitchFamily="34" charset="0"/>
              </a:rPr>
              <a:t>← назад</a:t>
            </a:r>
          </a:p>
        </p:txBody>
      </p:sp>
      <p:sp>
        <p:nvSpPr>
          <p:cNvPr id="5133" name="TextBox 31"/>
          <p:cNvSpPr txBox="1">
            <a:spLocks noChangeArrowheads="1"/>
          </p:cNvSpPr>
          <p:nvPr/>
        </p:nvSpPr>
        <p:spPr bwMode="auto">
          <a:xfrm>
            <a:off x="7358063" y="428625"/>
            <a:ext cx="1060450" cy="338138"/>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80">
                                          <p:stCondLst>
                                            <p:cond delay="0"/>
                                          </p:stCondLst>
                                        </p:cTn>
                                        <p:tgtEl>
                                          <p:spTgt spid="1026"/>
                                        </p:tgtEl>
                                      </p:cBhvr>
                                    </p:animEffect>
                                    <p:anim calcmode="lin" valueType="num">
                                      <p:cBhvr>
                                        <p:cTn id="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6"/>
                                        </p:tgtEl>
                                      </p:cBhvr>
                                      <p:to x="100000" y="60000"/>
                                    </p:animScale>
                                    <p:animScale>
                                      <p:cBhvr>
                                        <p:cTn id="14" dur="166" decel="50000">
                                          <p:stCondLst>
                                            <p:cond delay="676"/>
                                          </p:stCondLst>
                                        </p:cTn>
                                        <p:tgtEl>
                                          <p:spTgt spid="1026"/>
                                        </p:tgtEl>
                                      </p:cBhvr>
                                      <p:to x="100000" y="100000"/>
                                    </p:animScale>
                                    <p:animScale>
                                      <p:cBhvr>
                                        <p:cTn id="15" dur="26">
                                          <p:stCondLst>
                                            <p:cond delay="1312"/>
                                          </p:stCondLst>
                                        </p:cTn>
                                        <p:tgtEl>
                                          <p:spTgt spid="1026"/>
                                        </p:tgtEl>
                                      </p:cBhvr>
                                      <p:to x="100000" y="80000"/>
                                    </p:animScale>
                                    <p:animScale>
                                      <p:cBhvr>
                                        <p:cTn id="16" dur="166" decel="50000">
                                          <p:stCondLst>
                                            <p:cond delay="1338"/>
                                          </p:stCondLst>
                                        </p:cTn>
                                        <p:tgtEl>
                                          <p:spTgt spid="1026"/>
                                        </p:tgtEl>
                                      </p:cBhvr>
                                      <p:to x="100000" y="100000"/>
                                    </p:animScale>
                                    <p:animScale>
                                      <p:cBhvr>
                                        <p:cTn id="17" dur="26">
                                          <p:stCondLst>
                                            <p:cond delay="1642"/>
                                          </p:stCondLst>
                                        </p:cTn>
                                        <p:tgtEl>
                                          <p:spTgt spid="1026"/>
                                        </p:tgtEl>
                                      </p:cBhvr>
                                      <p:to x="100000" y="90000"/>
                                    </p:animScale>
                                    <p:animScale>
                                      <p:cBhvr>
                                        <p:cTn id="18" dur="166" decel="50000">
                                          <p:stCondLst>
                                            <p:cond delay="1668"/>
                                          </p:stCondLst>
                                        </p:cTn>
                                        <p:tgtEl>
                                          <p:spTgt spid="1026"/>
                                        </p:tgtEl>
                                      </p:cBhvr>
                                      <p:to x="100000" y="100000"/>
                                    </p:animScale>
                                    <p:animScale>
                                      <p:cBhvr>
                                        <p:cTn id="19" dur="26">
                                          <p:stCondLst>
                                            <p:cond delay="1808"/>
                                          </p:stCondLst>
                                        </p:cTn>
                                        <p:tgtEl>
                                          <p:spTgt spid="1026"/>
                                        </p:tgtEl>
                                      </p:cBhvr>
                                      <p:to x="100000" y="95000"/>
                                    </p:animScale>
                                    <p:animScale>
                                      <p:cBhvr>
                                        <p:cTn id="20" dur="166" decel="50000">
                                          <p:stCondLst>
                                            <p:cond delay="1834"/>
                                          </p:stCondLst>
                                        </p:cTn>
                                        <p:tgtEl>
                                          <p:spTgt spid="1026"/>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down)">
                                      <p:cBhvr>
                                        <p:cTn id="23" dur="580">
                                          <p:stCondLst>
                                            <p:cond delay="0"/>
                                          </p:stCondLst>
                                        </p:cTn>
                                        <p:tgtEl>
                                          <p:spTgt spid="30"/>
                                        </p:tgtEl>
                                      </p:cBhvr>
                                    </p:animEffect>
                                    <p:anim calcmode="lin" valueType="num">
                                      <p:cBhvr>
                                        <p:cTn id="24" dur="1822" tmFilter="0,0; 0.14,0.36; 0.43,0.73; 0.71,0.91; 1.0,1.0">
                                          <p:stCondLst>
                                            <p:cond delay="0"/>
                                          </p:stCondLst>
                                        </p:cTn>
                                        <p:tgtEl>
                                          <p:spTgt spid="3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0"/>
                                        </p:tgtEl>
                                        <p:attrNameLst>
                                          <p:attrName>ppt_y</p:attrName>
                                        </p:attrNameLst>
                                      </p:cBhvr>
                                      <p:tavLst>
                                        <p:tav tm="0" fmla="#ppt_y-sin(pi*$)/81">
                                          <p:val>
                                            <p:fltVal val="0"/>
                                          </p:val>
                                        </p:tav>
                                        <p:tav tm="100000">
                                          <p:val>
                                            <p:fltVal val="1"/>
                                          </p:val>
                                        </p:tav>
                                      </p:tavLst>
                                    </p:anim>
                                    <p:animScale>
                                      <p:cBhvr>
                                        <p:cTn id="29" dur="26">
                                          <p:stCondLst>
                                            <p:cond delay="650"/>
                                          </p:stCondLst>
                                        </p:cTn>
                                        <p:tgtEl>
                                          <p:spTgt spid="30"/>
                                        </p:tgtEl>
                                      </p:cBhvr>
                                      <p:to x="100000" y="60000"/>
                                    </p:animScale>
                                    <p:animScale>
                                      <p:cBhvr>
                                        <p:cTn id="30" dur="166" decel="50000">
                                          <p:stCondLst>
                                            <p:cond delay="676"/>
                                          </p:stCondLst>
                                        </p:cTn>
                                        <p:tgtEl>
                                          <p:spTgt spid="30"/>
                                        </p:tgtEl>
                                      </p:cBhvr>
                                      <p:to x="100000" y="100000"/>
                                    </p:animScale>
                                    <p:animScale>
                                      <p:cBhvr>
                                        <p:cTn id="31" dur="26">
                                          <p:stCondLst>
                                            <p:cond delay="1312"/>
                                          </p:stCondLst>
                                        </p:cTn>
                                        <p:tgtEl>
                                          <p:spTgt spid="30"/>
                                        </p:tgtEl>
                                      </p:cBhvr>
                                      <p:to x="100000" y="80000"/>
                                    </p:animScale>
                                    <p:animScale>
                                      <p:cBhvr>
                                        <p:cTn id="32" dur="166" decel="50000">
                                          <p:stCondLst>
                                            <p:cond delay="1338"/>
                                          </p:stCondLst>
                                        </p:cTn>
                                        <p:tgtEl>
                                          <p:spTgt spid="30"/>
                                        </p:tgtEl>
                                      </p:cBhvr>
                                      <p:to x="100000" y="100000"/>
                                    </p:animScale>
                                    <p:animScale>
                                      <p:cBhvr>
                                        <p:cTn id="33" dur="26">
                                          <p:stCondLst>
                                            <p:cond delay="1642"/>
                                          </p:stCondLst>
                                        </p:cTn>
                                        <p:tgtEl>
                                          <p:spTgt spid="30"/>
                                        </p:tgtEl>
                                      </p:cBhvr>
                                      <p:to x="100000" y="90000"/>
                                    </p:animScale>
                                    <p:animScale>
                                      <p:cBhvr>
                                        <p:cTn id="34" dur="166" decel="50000">
                                          <p:stCondLst>
                                            <p:cond delay="1668"/>
                                          </p:stCondLst>
                                        </p:cTn>
                                        <p:tgtEl>
                                          <p:spTgt spid="30"/>
                                        </p:tgtEl>
                                      </p:cBhvr>
                                      <p:to x="100000" y="100000"/>
                                    </p:animScale>
                                    <p:animScale>
                                      <p:cBhvr>
                                        <p:cTn id="35" dur="26">
                                          <p:stCondLst>
                                            <p:cond delay="1808"/>
                                          </p:stCondLst>
                                        </p:cTn>
                                        <p:tgtEl>
                                          <p:spTgt spid="30"/>
                                        </p:tgtEl>
                                      </p:cBhvr>
                                      <p:to x="100000" y="95000"/>
                                    </p:animScale>
                                    <p:animScale>
                                      <p:cBhvr>
                                        <p:cTn id="36" dur="166" decel="50000">
                                          <p:stCondLst>
                                            <p:cond delay="1834"/>
                                          </p:stCondLst>
                                        </p:cTn>
                                        <p:tgtEl>
                                          <p:spTgt spid="30"/>
                                        </p:tgtEl>
                                      </p:cBhvr>
                                      <p:to x="100000" y="100000"/>
                                    </p:animScale>
                                  </p:childTnLst>
                                </p:cTn>
                              </p:par>
                              <p:par>
                                <p:cTn id="37" presetID="35" presetClass="entr" presetSubtype="0" fill="hold" nodeType="withEffect">
                                  <p:stCondLst>
                                    <p:cond delay="0"/>
                                  </p:stCondLst>
                                  <p:childTnLst>
                                    <p:set>
                                      <p:cBhvr>
                                        <p:cTn id="38" dur="1" fill="hold">
                                          <p:stCondLst>
                                            <p:cond delay="0"/>
                                          </p:stCondLst>
                                        </p:cTn>
                                        <p:tgtEl>
                                          <p:spTgt spid="29">
                                            <p:txEl>
                                              <p:pRg st="8" end="8"/>
                                            </p:txEl>
                                          </p:spTgt>
                                        </p:tgtEl>
                                        <p:attrNameLst>
                                          <p:attrName>style.visibility</p:attrName>
                                        </p:attrNameLst>
                                      </p:cBhvr>
                                      <p:to>
                                        <p:strVal val="visible"/>
                                      </p:to>
                                    </p:set>
                                    <p:animEffect transition="in" filter="fade">
                                      <p:cBhvr>
                                        <p:cTn id="39" dur="1000"/>
                                        <p:tgtEl>
                                          <p:spTgt spid="29">
                                            <p:txEl>
                                              <p:pRg st="8" end="8"/>
                                            </p:txEl>
                                          </p:spTgt>
                                        </p:tgtEl>
                                      </p:cBhvr>
                                    </p:animEffect>
                                    <p:anim calcmode="lin" valueType="num">
                                      <p:cBhvr>
                                        <p:cTn id="40" dur="1000" fill="hold"/>
                                        <p:tgtEl>
                                          <p:spTgt spid="29">
                                            <p:txEl>
                                              <p:pRg st="8" end="8"/>
                                            </p:txEl>
                                          </p:spTgt>
                                        </p:tgtEl>
                                        <p:attrNameLst>
                                          <p:attrName>style.rotation</p:attrName>
                                        </p:attrNameLst>
                                      </p:cBhvr>
                                      <p:tavLst>
                                        <p:tav tm="0">
                                          <p:val>
                                            <p:fltVal val="720"/>
                                          </p:val>
                                        </p:tav>
                                        <p:tav tm="100000">
                                          <p:val>
                                            <p:fltVal val="0"/>
                                          </p:val>
                                        </p:tav>
                                      </p:tavLst>
                                    </p:anim>
                                    <p:anim calcmode="lin" valueType="num">
                                      <p:cBhvr>
                                        <p:cTn id="41" dur="1000" fill="hold"/>
                                        <p:tgtEl>
                                          <p:spTgt spid="29">
                                            <p:txEl>
                                              <p:pRg st="8" end="8"/>
                                            </p:txEl>
                                          </p:spTgt>
                                        </p:tgtEl>
                                        <p:attrNameLst>
                                          <p:attrName>ppt_h</p:attrName>
                                        </p:attrNameLst>
                                      </p:cBhvr>
                                      <p:tavLst>
                                        <p:tav tm="0">
                                          <p:val>
                                            <p:fltVal val="0"/>
                                          </p:val>
                                        </p:tav>
                                        <p:tav tm="100000">
                                          <p:val>
                                            <p:strVal val="#ppt_h"/>
                                          </p:val>
                                        </p:tav>
                                      </p:tavLst>
                                    </p:anim>
                                    <p:anim calcmode="lin" valueType="num">
                                      <p:cBhvr>
                                        <p:cTn id="42" dur="1000" fill="hold"/>
                                        <p:tgtEl>
                                          <p:spTgt spid="29">
                                            <p:txEl>
                                              <p:pRg st="8" end="8"/>
                                            </p:txEl>
                                          </p:spTgt>
                                        </p:tgtEl>
                                        <p:attrNameLst>
                                          <p:attrName>ppt_w</p:attrName>
                                        </p:attrNameLst>
                                      </p:cBhvr>
                                      <p:tavLst>
                                        <p:tav tm="0">
                                          <p:val>
                                            <p:fltVal val="0"/>
                                          </p:val>
                                        </p:tav>
                                        <p:tav tm="100000">
                                          <p:val>
                                            <p:strVal val="#ppt_w"/>
                                          </p:val>
                                        </p:tav>
                                      </p:tavLst>
                                    </p:anim>
                                  </p:childTnLst>
                                </p:cTn>
                              </p:par>
                              <p:par>
                                <p:cTn id="43" presetID="35" presetClass="entr" presetSubtype="0" fill="hold" nodeType="withEffect">
                                  <p:stCondLst>
                                    <p:cond delay="0"/>
                                  </p:stCondLst>
                                  <p:childTnLst>
                                    <p:set>
                                      <p:cBhvr>
                                        <p:cTn id="44" dur="1" fill="hold">
                                          <p:stCondLst>
                                            <p:cond delay="0"/>
                                          </p:stCondLst>
                                        </p:cTn>
                                        <p:tgtEl>
                                          <p:spTgt spid="29">
                                            <p:txEl>
                                              <p:pRg st="9" end="9"/>
                                            </p:txEl>
                                          </p:spTgt>
                                        </p:tgtEl>
                                        <p:attrNameLst>
                                          <p:attrName>style.visibility</p:attrName>
                                        </p:attrNameLst>
                                      </p:cBhvr>
                                      <p:to>
                                        <p:strVal val="visible"/>
                                      </p:to>
                                    </p:set>
                                    <p:animEffect transition="in" filter="fade">
                                      <p:cBhvr>
                                        <p:cTn id="45" dur="1000"/>
                                        <p:tgtEl>
                                          <p:spTgt spid="29">
                                            <p:txEl>
                                              <p:pRg st="9" end="9"/>
                                            </p:txEl>
                                          </p:spTgt>
                                        </p:tgtEl>
                                      </p:cBhvr>
                                    </p:animEffect>
                                    <p:anim calcmode="lin" valueType="num">
                                      <p:cBhvr>
                                        <p:cTn id="46" dur="1000" fill="hold"/>
                                        <p:tgtEl>
                                          <p:spTgt spid="29">
                                            <p:txEl>
                                              <p:pRg st="9" end="9"/>
                                            </p:txEl>
                                          </p:spTgt>
                                        </p:tgtEl>
                                        <p:attrNameLst>
                                          <p:attrName>style.rotation</p:attrName>
                                        </p:attrNameLst>
                                      </p:cBhvr>
                                      <p:tavLst>
                                        <p:tav tm="0">
                                          <p:val>
                                            <p:fltVal val="720"/>
                                          </p:val>
                                        </p:tav>
                                        <p:tav tm="100000">
                                          <p:val>
                                            <p:fltVal val="0"/>
                                          </p:val>
                                        </p:tav>
                                      </p:tavLst>
                                    </p:anim>
                                    <p:anim calcmode="lin" valueType="num">
                                      <p:cBhvr>
                                        <p:cTn id="47" dur="1000" fill="hold"/>
                                        <p:tgtEl>
                                          <p:spTgt spid="29">
                                            <p:txEl>
                                              <p:pRg st="9" end="9"/>
                                            </p:txEl>
                                          </p:spTgt>
                                        </p:tgtEl>
                                        <p:attrNameLst>
                                          <p:attrName>ppt_h</p:attrName>
                                        </p:attrNameLst>
                                      </p:cBhvr>
                                      <p:tavLst>
                                        <p:tav tm="0">
                                          <p:val>
                                            <p:fltVal val="0"/>
                                          </p:val>
                                        </p:tav>
                                        <p:tav tm="100000">
                                          <p:val>
                                            <p:strVal val="#ppt_h"/>
                                          </p:val>
                                        </p:tav>
                                      </p:tavLst>
                                    </p:anim>
                                    <p:anim calcmode="lin" valueType="num">
                                      <p:cBhvr>
                                        <p:cTn id="48" dur="1000" fill="hold"/>
                                        <p:tgtEl>
                                          <p:spTgt spid="29">
                                            <p:txEl>
                                              <p:pRg st="9" end="9"/>
                                            </p:txEl>
                                          </p:spTgt>
                                        </p:tgtEl>
                                        <p:attrNameLst>
                                          <p:attrName>ppt_w</p:attrName>
                                        </p:attrNameLst>
                                      </p:cBhvr>
                                      <p:tavLst>
                                        <p:tav tm="0">
                                          <p:val>
                                            <p:fltVal val="0"/>
                                          </p:val>
                                        </p:tav>
                                        <p:tav tm="100000">
                                          <p:val>
                                            <p:strVal val="#ppt_w"/>
                                          </p:val>
                                        </p:tav>
                                      </p:tavLst>
                                    </p:anim>
                                  </p:childTnLst>
                                </p:cTn>
                              </p:par>
                              <p:par>
                                <p:cTn id="49" presetID="35" presetClass="entr" presetSubtype="0" fill="hold" nodeType="withEffect">
                                  <p:stCondLst>
                                    <p:cond delay="0"/>
                                  </p:stCondLst>
                                  <p:childTnLst>
                                    <p:set>
                                      <p:cBhvr>
                                        <p:cTn id="50" dur="1" fill="hold">
                                          <p:stCondLst>
                                            <p:cond delay="0"/>
                                          </p:stCondLst>
                                        </p:cTn>
                                        <p:tgtEl>
                                          <p:spTgt spid="29">
                                            <p:txEl>
                                              <p:pRg st="10" end="10"/>
                                            </p:txEl>
                                          </p:spTgt>
                                        </p:tgtEl>
                                        <p:attrNameLst>
                                          <p:attrName>style.visibility</p:attrName>
                                        </p:attrNameLst>
                                      </p:cBhvr>
                                      <p:to>
                                        <p:strVal val="visible"/>
                                      </p:to>
                                    </p:set>
                                    <p:animEffect transition="in" filter="fade">
                                      <p:cBhvr>
                                        <p:cTn id="51" dur="1000"/>
                                        <p:tgtEl>
                                          <p:spTgt spid="29">
                                            <p:txEl>
                                              <p:pRg st="10" end="10"/>
                                            </p:txEl>
                                          </p:spTgt>
                                        </p:tgtEl>
                                      </p:cBhvr>
                                    </p:animEffect>
                                    <p:anim calcmode="lin" valueType="num">
                                      <p:cBhvr>
                                        <p:cTn id="52" dur="1000" fill="hold"/>
                                        <p:tgtEl>
                                          <p:spTgt spid="29">
                                            <p:txEl>
                                              <p:pRg st="10" end="10"/>
                                            </p:txEl>
                                          </p:spTgt>
                                        </p:tgtEl>
                                        <p:attrNameLst>
                                          <p:attrName>style.rotation</p:attrName>
                                        </p:attrNameLst>
                                      </p:cBhvr>
                                      <p:tavLst>
                                        <p:tav tm="0">
                                          <p:val>
                                            <p:fltVal val="720"/>
                                          </p:val>
                                        </p:tav>
                                        <p:tav tm="100000">
                                          <p:val>
                                            <p:fltVal val="0"/>
                                          </p:val>
                                        </p:tav>
                                      </p:tavLst>
                                    </p:anim>
                                    <p:anim calcmode="lin" valueType="num">
                                      <p:cBhvr>
                                        <p:cTn id="53" dur="1000" fill="hold"/>
                                        <p:tgtEl>
                                          <p:spTgt spid="29">
                                            <p:txEl>
                                              <p:pRg st="10" end="10"/>
                                            </p:txEl>
                                          </p:spTgt>
                                        </p:tgtEl>
                                        <p:attrNameLst>
                                          <p:attrName>ppt_h</p:attrName>
                                        </p:attrNameLst>
                                      </p:cBhvr>
                                      <p:tavLst>
                                        <p:tav tm="0">
                                          <p:val>
                                            <p:fltVal val="0"/>
                                          </p:val>
                                        </p:tav>
                                        <p:tav tm="100000">
                                          <p:val>
                                            <p:strVal val="#ppt_h"/>
                                          </p:val>
                                        </p:tav>
                                      </p:tavLst>
                                    </p:anim>
                                    <p:anim calcmode="lin" valueType="num">
                                      <p:cBhvr>
                                        <p:cTn id="54" dur="1000" fill="hold"/>
                                        <p:tgtEl>
                                          <p:spTgt spid="29">
                                            <p:txEl>
                                              <p:pRg st="10" end="10"/>
                                            </p:txEl>
                                          </p:spTgt>
                                        </p:tgtEl>
                                        <p:attrNameLst>
                                          <p:attrName>ppt_w</p:attrName>
                                        </p:attrNameLst>
                                      </p:cBhvr>
                                      <p:tavLst>
                                        <p:tav tm="0">
                                          <p:val>
                                            <p:fltVal val="0"/>
                                          </p:val>
                                        </p:tav>
                                        <p:tav tm="100000">
                                          <p:val>
                                            <p:strVal val="#ppt_w"/>
                                          </p:val>
                                        </p:tav>
                                      </p:tavLst>
                                    </p:anim>
                                  </p:childTnLst>
                                </p:cTn>
                              </p:par>
                              <p:par>
                                <p:cTn id="55" presetID="35" presetClass="entr" presetSubtype="0" fill="hold" nodeType="withEffect">
                                  <p:stCondLst>
                                    <p:cond delay="0"/>
                                  </p:stCondLst>
                                  <p:childTnLst>
                                    <p:set>
                                      <p:cBhvr>
                                        <p:cTn id="56" dur="1" fill="hold">
                                          <p:stCondLst>
                                            <p:cond delay="0"/>
                                          </p:stCondLst>
                                        </p:cTn>
                                        <p:tgtEl>
                                          <p:spTgt spid="29">
                                            <p:txEl>
                                              <p:pRg st="11" end="11"/>
                                            </p:txEl>
                                          </p:spTgt>
                                        </p:tgtEl>
                                        <p:attrNameLst>
                                          <p:attrName>style.visibility</p:attrName>
                                        </p:attrNameLst>
                                      </p:cBhvr>
                                      <p:to>
                                        <p:strVal val="visible"/>
                                      </p:to>
                                    </p:set>
                                    <p:animEffect transition="in" filter="fade">
                                      <p:cBhvr>
                                        <p:cTn id="57" dur="1000"/>
                                        <p:tgtEl>
                                          <p:spTgt spid="29">
                                            <p:txEl>
                                              <p:pRg st="11" end="11"/>
                                            </p:txEl>
                                          </p:spTgt>
                                        </p:tgtEl>
                                      </p:cBhvr>
                                    </p:animEffect>
                                    <p:anim calcmode="lin" valueType="num">
                                      <p:cBhvr>
                                        <p:cTn id="58" dur="1000" fill="hold"/>
                                        <p:tgtEl>
                                          <p:spTgt spid="29">
                                            <p:txEl>
                                              <p:pRg st="11" end="11"/>
                                            </p:txEl>
                                          </p:spTgt>
                                        </p:tgtEl>
                                        <p:attrNameLst>
                                          <p:attrName>style.rotation</p:attrName>
                                        </p:attrNameLst>
                                      </p:cBhvr>
                                      <p:tavLst>
                                        <p:tav tm="0">
                                          <p:val>
                                            <p:fltVal val="720"/>
                                          </p:val>
                                        </p:tav>
                                        <p:tav tm="100000">
                                          <p:val>
                                            <p:fltVal val="0"/>
                                          </p:val>
                                        </p:tav>
                                      </p:tavLst>
                                    </p:anim>
                                    <p:anim calcmode="lin" valueType="num">
                                      <p:cBhvr>
                                        <p:cTn id="59" dur="1000" fill="hold"/>
                                        <p:tgtEl>
                                          <p:spTgt spid="29">
                                            <p:txEl>
                                              <p:pRg st="11" end="11"/>
                                            </p:txEl>
                                          </p:spTgt>
                                        </p:tgtEl>
                                        <p:attrNameLst>
                                          <p:attrName>ppt_h</p:attrName>
                                        </p:attrNameLst>
                                      </p:cBhvr>
                                      <p:tavLst>
                                        <p:tav tm="0">
                                          <p:val>
                                            <p:fltVal val="0"/>
                                          </p:val>
                                        </p:tav>
                                        <p:tav tm="100000">
                                          <p:val>
                                            <p:strVal val="#ppt_h"/>
                                          </p:val>
                                        </p:tav>
                                      </p:tavLst>
                                    </p:anim>
                                    <p:anim calcmode="lin" valueType="num">
                                      <p:cBhvr>
                                        <p:cTn id="60" dur="1000" fill="hold"/>
                                        <p:tgtEl>
                                          <p:spTgt spid="29">
                                            <p:txEl>
                                              <p:pRg st="11" end="11"/>
                                            </p:txEl>
                                          </p:spTgt>
                                        </p:tgtEl>
                                        <p:attrNameLst>
                                          <p:attrName>ppt_w</p:attrName>
                                        </p:attrNameLst>
                                      </p:cBhvr>
                                      <p:tavLst>
                                        <p:tav tm="0">
                                          <p:val>
                                            <p:fltVal val="0"/>
                                          </p:val>
                                        </p:tav>
                                        <p:tav tm="100000">
                                          <p:val>
                                            <p:strVal val="#ppt_w"/>
                                          </p:val>
                                        </p:tav>
                                      </p:tavLst>
                                    </p:anim>
                                  </p:childTnLst>
                                </p:cTn>
                              </p:par>
                              <p:par>
                                <p:cTn id="61" presetID="35" presetClass="entr" presetSubtype="0" fill="hold" nodeType="withEffect">
                                  <p:stCondLst>
                                    <p:cond delay="0"/>
                                  </p:stCondLst>
                                  <p:childTnLst>
                                    <p:set>
                                      <p:cBhvr>
                                        <p:cTn id="62" dur="1" fill="hold">
                                          <p:stCondLst>
                                            <p:cond delay="0"/>
                                          </p:stCondLst>
                                        </p:cTn>
                                        <p:tgtEl>
                                          <p:spTgt spid="29">
                                            <p:txEl>
                                              <p:pRg st="12" end="12"/>
                                            </p:txEl>
                                          </p:spTgt>
                                        </p:tgtEl>
                                        <p:attrNameLst>
                                          <p:attrName>style.visibility</p:attrName>
                                        </p:attrNameLst>
                                      </p:cBhvr>
                                      <p:to>
                                        <p:strVal val="visible"/>
                                      </p:to>
                                    </p:set>
                                    <p:animEffect transition="in" filter="fade">
                                      <p:cBhvr>
                                        <p:cTn id="63" dur="1000"/>
                                        <p:tgtEl>
                                          <p:spTgt spid="29">
                                            <p:txEl>
                                              <p:pRg st="12" end="12"/>
                                            </p:txEl>
                                          </p:spTgt>
                                        </p:tgtEl>
                                      </p:cBhvr>
                                    </p:animEffect>
                                    <p:anim calcmode="lin" valueType="num">
                                      <p:cBhvr>
                                        <p:cTn id="64" dur="1000" fill="hold"/>
                                        <p:tgtEl>
                                          <p:spTgt spid="29">
                                            <p:txEl>
                                              <p:pRg st="12" end="12"/>
                                            </p:txEl>
                                          </p:spTgt>
                                        </p:tgtEl>
                                        <p:attrNameLst>
                                          <p:attrName>style.rotation</p:attrName>
                                        </p:attrNameLst>
                                      </p:cBhvr>
                                      <p:tavLst>
                                        <p:tav tm="0">
                                          <p:val>
                                            <p:fltVal val="720"/>
                                          </p:val>
                                        </p:tav>
                                        <p:tav tm="100000">
                                          <p:val>
                                            <p:fltVal val="0"/>
                                          </p:val>
                                        </p:tav>
                                      </p:tavLst>
                                    </p:anim>
                                    <p:anim calcmode="lin" valueType="num">
                                      <p:cBhvr>
                                        <p:cTn id="65" dur="1000" fill="hold"/>
                                        <p:tgtEl>
                                          <p:spTgt spid="29">
                                            <p:txEl>
                                              <p:pRg st="12" end="12"/>
                                            </p:txEl>
                                          </p:spTgt>
                                        </p:tgtEl>
                                        <p:attrNameLst>
                                          <p:attrName>ppt_h</p:attrName>
                                        </p:attrNameLst>
                                      </p:cBhvr>
                                      <p:tavLst>
                                        <p:tav tm="0">
                                          <p:val>
                                            <p:fltVal val="0"/>
                                          </p:val>
                                        </p:tav>
                                        <p:tav tm="100000">
                                          <p:val>
                                            <p:strVal val="#ppt_h"/>
                                          </p:val>
                                        </p:tav>
                                      </p:tavLst>
                                    </p:anim>
                                    <p:anim calcmode="lin" valueType="num">
                                      <p:cBhvr>
                                        <p:cTn id="66" dur="1000" fill="hold"/>
                                        <p:tgtEl>
                                          <p:spTgt spid="29">
                                            <p:txEl>
                                              <p:pRg st="12" end="12"/>
                                            </p:txEl>
                                          </p:spTgt>
                                        </p:tgtEl>
                                        <p:attrNameLst>
                                          <p:attrName>ppt_w</p:attrName>
                                        </p:attrNameLst>
                                      </p:cBhvr>
                                      <p:tavLst>
                                        <p:tav tm="0">
                                          <p:val>
                                            <p:fltVal val="0"/>
                                          </p:val>
                                        </p:tav>
                                        <p:tav tm="100000">
                                          <p:val>
                                            <p:strVal val="#ppt_w"/>
                                          </p:val>
                                        </p:tav>
                                      </p:tavLst>
                                    </p:anim>
                                  </p:childTnLst>
                                </p:cTn>
                              </p:par>
                              <p:par>
                                <p:cTn id="67" presetID="35" presetClass="entr" presetSubtype="0" fill="hold" nodeType="withEffect">
                                  <p:stCondLst>
                                    <p:cond delay="0"/>
                                  </p:stCondLst>
                                  <p:childTnLst>
                                    <p:set>
                                      <p:cBhvr>
                                        <p:cTn id="68" dur="1" fill="hold">
                                          <p:stCondLst>
                                            <p:cond delay="0"/>
                                          </p:stCondLst>
                                        </p:cTn>
                                        <p:tgtEl>
                                          <p:spTgt spid="29">
                                            <p:txEl>
                                              <p:pRg st="13" end="13"/>
                                            </p:txEl>
                                          </p:spTgt>
                                        </p:tgtEl>
                                        <p:attrNameLst>
                                          <p:attrName>style.visibility</p:attrName>
                                        </p:attrNameLst>
                                      </p:cBhvr>
                                      <p:to>
                                        <p:strVal val="visible"/>
                                      </p:to>
                                    </p:set>
                                    <p:animEffect transition="in" filter="fade">
                                      <p:cBhvr>
                                        <p:cTn id="69" dur="1000"/>
                                        <p:tgtEl>
                                          <p:spTgt spid="29">
                                            <p:txEl>
                                              <p:pRg st="13" end="13"/>
                                            </p:txEl>
                                          </p:spTgt>
                                        </p:tgtEl>
                                      </p:cBhvr>
                                    </p:animEffect>
                                    <p:anim calcmode="lin" valueType="num">
                                      <p:cBhvr>
                                        <p:cTn id="70" dur="1000" fill="hold"/>
                                        <p:tgtEl>
                                          <p:spTgt spid="29">
                                            <p:txEl>
                                              <p:pRg st="13" end="13"/>
                                            </p:txEl>
                                          </p:spTgt>
                                        </p:tgtEl>
                                        <p:attrNameLst>
                                          <p:attrName>style.rotation</p:attrName>
                                        </p:attrNameLst>
                                      </p:cBhvr>
                                      <p:tavLst>
                                        <p:tav tm="0">
                                          <p:val>
                                            <p:fltVal val="720"/>
                                          </p:val>
                                        </p:tav>
                                        <p:tav tm="100000">
                                          <p:val>
                                            <p:fltVal val="0"/>
                                          </p:val>
                                        </p:tav>
                                      </p:tavLst>
                                    </p:anim>
                                    <p:anim calcmode="lin" valueType="num">
                                      <p:cBhvr>
                                        <p:cTn id="71" dur="1000" fill="hold"/>
                                        <p:tgtEl>
                                          <p:spTgt spid="29">
                                            <p:txEl>
                                              <p:pRg st="13" end="13"/>
                                            </p:txEl>
                                          </p:spTgt>
                                        </p:tgtEl>
                                        <p:attrNameLst>
                                          <p:attrName>ppt_h</p:attrName>
                                        </p:attrNameLst>
                                      </p:cBhvr>
                                      <p:tavLst>
                                        <p:tav tm="0">
                                          <p:val>
                                            <p:fltVal val="0"/>
                                          </p:val>
                                        </p:tav>
                                        <p:tav tm="100000">
                                          <p:val>
                                            <p:strVal val="#ppt_h"/>
                                          </p:val>
                                        </p:tav>
                                      </p:tavLst>
                                    </p:anim>
                                    <p:anim calcmode="lin" valueType="num">
                                      <p:cBhvr>
                                        <p:cTn id="72" dur="1000" fill="hold"/>
                                        <p:tgtEl>
                                          <p:spTgt spid="29">
                                            <p:txEl>
                                              <p:pRg st="13" end="13"/>
                                            </p:txEl>
                                          </p:spTgt>
                                        </p:tgtEl>
                                        <p:attrNameLst>
                                          <p:attrName>ppt_w</p:attrName>
                                        </p:attrNameLst>
                                      </p:cBhvr>
                                      <p:tavLst>
                                        <p:tav tm="0">
                                          <p:val>
                                            <p:fltVal val="0"/>
                                          </p:val>
                                        </p:tav>
                                        <p:tav tm="100000">
                                          <p:val>
                                            <p:strVal val="#ppt_w"/>
                                          </p:val>
                                        </p:tav>
                                      </p:tavLst>
                                    </p:anim>
                                  </p:childTnLst>
                                </p:cTn>
                              </p:par>
                              <p:par>
                                <p:cTn id="73" presetID="35" presetClass="entr" presetSubtype="0" fill="hold" nodeType="withEffect">
                                  <p:stCondLst>
                                    <p:cond delay="0"/>
                                  </p:stCondLst>
                                  <p:childTnLst>
                                    <p:set>
                                      <p:cBhvr>
                                        <p:cTn id="74" dur="1" fill="hold">
                                          <p:stCondLst>
                                            <p:cond delay="0"/>
                                          </p:stCondLst>
                                        </p:cTn>
                                        <p:tgtEl>
                                          <p:spTgt spid="29">
                                            <p:txEl>
                                              <p:pRg st="14" end="14"/>
                                            </p:txEl>
                                          </p:spTgt>
                                        </p:tgtEl>
                                        <p:attrNameLst>
                                          <p:attrName>style.visibility</p:attrName>
                                        </p:attrNameLst>
                                      </p:cBhvr>
                                      <p:to>
                                        <p:strVal val="visible"/>
                                      </p:to>
                                    </p:set>
                                    <p:animEffect transition="in" filter="fade">
                                      <p:cBhvr>
                                        <p:cTn id="75" dur="1000"/>
                                        <p:tgtEl>
                                          <p:spTgt spid="29">
                                            <p:txEl>
                                              <p:pRg st="14" end="14"/>
                                            </p:txEl>
                                          </p:spTgt>
                                        </p:tgtEl>
                                      </p:cBhvr>
                                    </p:animEffect>
                                    <p:anim calcmode="lin" valueType="num">
                                      <p:cBhvr>
                                        <p:cTn id="76" dur="1000" fill="hold"/>
                                        <p:tgtEl>
                                          <p:spTgt spid="29">
                                            <p:txEl>
                                              <p:pRg st="14" end="14"/>
                                            </p:txEl>
                                          </p:spTgt>
                                        </p:tgtEl>
                                        <p:attrNameLst>
                                          <p:attrName>style.rotation</p:attrName>
                                        </p:attrNameLst>
                                      </p:cBhvr>
                                      <p:tavLst>
                                        <p:tav tm="0">
                                          <p:val>
                                            <p:fltVal val="720"/>
                                          </p:val>
                                        </p:tav>
                                        <p:tav tm="100000">
                                          <p:val>
                                            <p:fltVal val="0"/>
                                          </p:val>
                                        </p:tav>
                                      </p:tavLst>
                                    </p:anim>
                                    <p:anim calcmode="lin" valueType="num">
                                      <p:cBhvr>
                                        <p:cTn id="77" dur="1000" fill="hold"/>
                                        <p:tgtEl>
                                          <p:spTgt spid="29">
                                            <p:txEl>
                                              <p:pRg st="14" end="14"/>
                                            </p:txEl>
                                          </p:spTgt>
                                        </p:tgtEl>
                                        <p:attrNameLst>
                                          <p:attrName>ppt_h</p:attrName>
                                        </p:attrNameLst>
                                      </p:cBhvr>
                                      <p:tavLst>
                                        <p:tav tm="0">
                                          <p:val>
                                            <p:fltVal val="0"/>
                                          </p:val>
                                        </p:tav>
                                        <p:tav tm="100000">
                                          <p:val>
                                            <p:strVal val="#ppt_h"/>
                                          </p:val>
                                        </p:tav>
                                      </p:tavLst>
                                    </p:anim>
                                    <p:anim calcmode="lin" valueType="num">
                                      <p:cBhvr>
                                        <p:cTn id="78" dur="1000" fill="hold"/>
                                        <p:tgtEl>
                                          <p:spTgt spid="29">
                                            <p:txEl>
                                              <p:pRg st="14" end="14"/>
                                            </p:txEl>
                                          </p:spTgt>
                                        </p:tgtEl>
                                        <p:attrNameLst>
                                          <p:attrName>ppt_w</p:attrName>
                                        </p:attrNameLst>
                                      </p:cBhvr>
                                      <p:tavLst>
                                        <p:tav tm="0">
                                          <p:val>
                                            <p:fltVal val="0"/>
                                          </p:val>
                                        </p:tav>
                                        <p:tav tm="100000">
                                          <p:val>
                                            <p:strVal val="#ppt_w"/>
                                          </p:val>
                                        </p:tav>
                                      </p:tavLst>
                                    </p:anim>
                                  </p:childTnLst>
                                </p:cTn>
                              </p:par>
                              <p:par>
                                <p:cTn id="79" presetID="35" presetClass="entr" presetSubtype="0" fill="hold" nodeType="withEffect">
                                  <p:stCondLst>
                                    <p:cond delay="0"/>
                                  </p:stCondLst>
                                  <p:childTnLst>
                                    <p:set>
                                      <p:cBhvr>
                                        <p:cTn id="80" dur="1" fill="hold">
                                          <p:stCondLst>
                                            <p:cond delay="0"/>
                                          </p:stCondLst>
                                        </p:cTn>
                                        <p:tgtEl>
                                          <p:spTgt spid="29">
                                            <p:txEl>
                                              <p:pRg st="15" end="15"/>
                                            </p:txEl>
                                          </p:spTgt>
                                        </p:tgtEl>
                                        <p:attrNameLst>
                                          <p:attrName>style.visibility</p:attrName>
                                        </p:attrNameLst>
                                      </p:cBhvr>
                                      <p:to>
                                        <p:strVal val="visible"/>
                                      </p:to>
                                    </p:set>
                                    <p:animEffect transition="in" filter="fade">
                                      <p:cBhvr>
                                        <p:cTn id="81" dur="1000"/>
                                        <p:tgtEl>
                                          <p:spTgt spid="29">
                                            <p:txEl>
                                              <p:pRg st="15" end="15"/>
                                            </p:txEl>
                                          </p:spTgt>
                                        </p:tgtEl>
                                      </p:cBhvr>
                                    </p:animEffect>
                                    <p:anim calcmode="lin" valueType="num">
                                      <p:cBhvr>
                                        <p:cTn id="82" dur="1000" fill="hold"/>
                                        <p:tgtEl>
                                          <p:spTgt spid="29">
                                            <p:txEl>
                                              <p:pRg st="15" end="15"/>
                                            </p:txEl>
                                          </p:spTgt>
                                        </p:tgtEl>
                                        <p:attrNameLst>
                                          <p:attrName>style.rotation</p:attrName>
                                        </p:attrNameLst>
                                      </p:cBhvr>
                                      <p:tavLst>
                                        <p:tav tm="0">
                                          <p:val>
                                            <p:fltVal val="720"/>
                                          </p:val>
                                        </p:tav>
                                        <p:tav tm="100000">
                                          <p:val>
                                            <p:fltVal val="0"/>
                                          </p:val>
                                        </p:tav>
                                      </p:tavLst>
                                    </p:anim>
                                    <p:anim calcmode="lin" valueType="num">
                                      <p:cBhvr>
                                        <p:cTn id="83" dur="1000" fill="hold"/>
                                        <p:tgtEl>
                                          <p:spTgt spid="29">
                                            <p:txEl>
                                              <p:pRg st="15" end="15"/>
                                            </p:txEl>
                                          </p:spTgt>
                                        </p:tgtEl>
                                        <p:attrNameLst>
                                          <p:attrName>ppt_h</p:attrName>
                                        </p:attrNameLst>
                                      </p:cBhvr>
                                      <p:tavLst>
                                        <p:tav tm="0">
                                          <p:val>
                                            <p:fltVal val="0"/>
                                          </p:val>
                                        </p:tav>
                                        <p:tav tm="100000">
                                          <p:val>
                                            <p:strVal val="#ppt_h"/>
                                          </p:val>
                                        </p:tav>
                                      </p:tavLst>
                                    </p:anim>
                                    <p:anim calcmode="lin" valueType="num">
                                      <p:cBhvr>
                                        <p:cTn id="84" dur="1000" fill="hold"/>
                                        <p:tgtEl>
                                          <p:spTgt spid="29">
                                            <p:txEl>
                                              <p:pRg st="15" end="15"/>
                                            </p:txEl>
                                          </p:spTgt>
                                        </p:tgtEl>
                                        <p:attrNameLst>
                                          <p:attrName>ppt_w</p:attrName>
                                        </p:attrNameLst>
                                      </p:cBhvr>
                                      <p:tavLst>
                                        <p:tav tm="0">
                                          <p:val>
                                            <p:fltVal val="0"/>
                                          </p:val>
                                        </p:tav>
                                        <p:tav tm="100000">
                                          <p:val>
                                            <p:strVal val="#ppt_w"/>
                                          </p:val>
                                        </p:tav>
                                      </p:tavLst>
                                    </p:anim>
                                  </p:childTnLst>
                                </p:cTn>
                              </p:par>
                              <p:par>
                                <p:cTn id="85" presetID="35" presetClass="entr" presetSubtype="0" fill="hold" nodeType="withEffect">
                                  <p:stCondLst>
                                    <p:cond delay="0"/>
                                  </p:stCondLst>
                                  <p:childTnLst>
                                    <p:set>
                                      <p:cBhvr>
                                        <p:cTn id="86" dur="1" fill="hold">
                                          <p:stCondLst>
                                            <p:cond delay="0"/>
                                          </p:stCondLst>
                                        </p:cTn>
                                        <p:tgtEl>
                                          <p:spTgt spid="29">
                                            <p:txEl>
                                              <p:pRg st="16" end="16"/>
                                            </p:txEl>
                                          </p:spTgt>
                                        </p:tgtEl>
                                        <p:attrNameLst>
                                          <p:attrName>style.visibility</p:attrName>
                                        </p:attrNameLst>
                                      </p:cBhvr>
                                      <p:to>
                                        <p:strVal val="visible"/>
                                      </p:to>
                                    </p:set>
                                    <p:animEffect transition="in" filter="fade">
                                      <p:cBhvr>
                                        <p:cTn id="87" dur="1000"/>
                                        <p:tgtEl>
                                          <p:spTgt spid="29">
                                            <p:txEl>
                                              <p:pRg st="16" end="16"/>
                                            </p:txEl>
                                          </p:spTgt>
                                        </p:tgtEl>
                                      </p:cBhvr>
                                    </p:animEffect>
                                    <p:anim calcmode="lin" valueType="num">
                                      <p:cBhvr>
                                        <p:cTn id="88" dur="1000" fill="hold"/>
                                        <p:tgtEl>
                                          <p:spTgt spid="29">
                                            <p:txEl>
                                              <p:pRg st="16" end="16"/>
                                            </p:txEl>
                                          </p:spTgt>
                                        </p:tgtEl>
                                        <p:attrNameLst>
                                          <p:attrName>style.rotation</p:attrName>
                                        </p:attrNameLst>
                                      </p:cBhvr>
                                      <p:tavLst>
                                        <p:tav tm="0">
                                          <p:val>
                                            <p:fltVal val="720"/>
                                          </p:val>
                                        </p:tav>
                                        <p:tav tm="100000">
                                          <p:val>
                                            <p:fltVal val="0"/>
                                          </p:val>
                                        </p:tav>
                                      </p:tavLst>
                                    </p:anim>
                                    <p:anim calcmode="lin" valueType="num">
                                      <p:cBhvr>
                                        <p:cTn id="89" dur="1000" fill="hold"/>
                                        <p:tgtEl>
                                          <p:spTgt spid="29">
                                            <p:txEl>
                                              <p:pRg st="16" end="16"/>
                                            </p:txEl>
                                          </p:spTgt>
                                        </p:tgtEl>
                                        <p:attrNameLst>
                                          <p:attrName>ppt_h</p:attrName>
                                        </p:attrNameLst>
                                      </p:cBhvr>
                                      <p:tavLst>
                                        <p:tav tm="0">
                                          <p:val>
                                            <p:fltVal val="0"/>
                                          </p:val>
                                        </p:tav>
                                        <p:tav tm="100000">
                                          <p:val>
                                            <p:strVal val="#ppt_h"/>
                                          </p:val>
                                        </p:tav>
                                      </p:tavLst>
                                    </p:anim>
                                    <p:anim calcmode="lin" valueType="num">
                                      <p:cBhvr>
                                        <p:cTn id="90" dur="1000" fill="hold"/>
                                        <p:tgtEl>
                                          <p:spTgt spid="29">
                                            <p:txEl>
                                              <p:pRg st="16" end="16"/>
                                            </p:txEl>
                                          </p:spTgt>
                                        </p:tgtEl>
                                        <p:attrNameLst>
                                          <p:attrName>ppt_w</p:attrName>
                                        </p:attrNameLst>
                                      </p:cBhvr>
                                      <p:tavLst>
                                        <p:tav tm="0">
                                          <p:val>
                                            <p:fltVal val="0"/>
                                          </p:val>
                                        </p:tav>
                                        <p:tav tm="100000">
                                          <p:val>
                                            <p:strVal val="#ppt_w"/>
                                          </p:val>
                                        </p:tav>
                                      </p:tavLst>
                                    </p:anim>
                                  </p:childTnLst>
                                </p:cTn>
                              </p:par>
                              <p:par>
                                <p:cTn id="91" presetID="35" presetClass="entr" presetSubtype="0" fill="hold" nodeType="withEffect">
                                  <p:stCondLst>
                                    <p:cond delay="0"/>
                                  </p:stCondLst>
                                  <p:childTnLst>
                                    <p:set>
                                      <p:cBhvr>
                                        <p:cTn id="92" dur="1" fill="hold">
                                          <p:stCondLst>
                                            <p:cond delay="0"/>
                                          </p:stCondLst>
                                        </p:cTn>
                                        <p:tgtEl>
                                          <p:spTgt spid="29">
                                            <p:txEl>
                                              <p:pRg st="17" end="17"/>
                                            </p:txEl>
                                          </p:spTgt>
                                        </p:tgtEl>
                                        <p:attrNameLst>
                                          <p:attrName>style.visibility</p:attrName>
                                        </p:attrNameLst>
                                      </p:cBhvr>
                                      <p:to>
                                        <p:strVal val="visible"/>
                                      </p:to>
                                    </p:set>
                                    <p:animEffect transition="in" filter="fade">
                                      <p:cBhvr>
                                        <p:cTn id="93" dur="1000"/>
                                        <p:tgtEl>
                                          <p:spTgt spid="29">
                                            <p:txEl>
                                              <p:pRg st="17" end="17"/>
                                            </p:txEl>
                                          </p:spTgt>
                                        </p:tgtEl>
                                      </p:cBhvr>
                                    </p:animEffect>
                                    <p:anim calcmode="lin" valueType="num">
                                      <p:cBhvr>
                                        <p:cTn id="94" dur="1000" fill="hold"/>
                                        <p:tgtEl>
                                          <p:spTgt spid="29">
                                            <p:txEl>
                                              <p:pRg st="17" end="17"/>
                                            </p:txEl>
                                          </p:spTgt>
                                        </p:tgtEl>
                                        <p:attrNameLst>
                                          <p:attrName>style.rotation</p:attrName>
                                        </p:attrNameLst>
                                      </p:cBhvr>
                                      <p:tavLst>
                                        <p:tav tm="0">
                                          <p:val>
                                            <p:fltVal val="720"/>
                                          </p:val>
                                        </p:tav>
                                        <p:tav tm="100000">
                                          <p:val>
                                            <p:fltVal val="0"/>
                                          </p:val>
                                        </p:tav>
                                      </p:tavLst>
                                    </p:anim>
                                    <p:anim calcmode="lin" valueType="num">
                                      <p:cBhvr>
                                        <p:cTn id="95" dur="1000" fill="hold"/>
                                        <p:tgtEl>
                                          <p:spTgt spid="29">
                                            <p:txEl>
                                              <p:pRg st="17" end="17"/>
                                            </p:txEl>
                                          </p:spTgt>
                                        </p:tgtEl>
                                        <p:attrNameLst>
                                          <p:attrName>ppt_h</p:attrName>
                                        </p:attrNameLst>
                                      </p:cBhvr>
                                      <p:tavLst>
                                        <p:tav tm="0">
                                          <p:val>
                                            <p:fltVal val="0"/>
                                          </p:val>
                                        </p:tav>
                                        <p:tav tm="100000">
                                          <p:val>
                                            <p:strVal val="#ppt_h"/>
                                          </p:val>
                                        </p:tav>
                                      </p:tavLst>
                                    </p:anim>
                                    <p:anim calcmode="lin" valueType="num">
                                      <p:cBhvr>
                                        <p:cTn id="96" dur="1000" fill="hold"/>
                                        <p:tgtEl>
                                          <p:spTgt spid="29">
                                            <p:txEl>
                                              <p:pRg st="17" end="17"/>
                                            </p:txEl>
                                          </p:spTgt>
                                        </p:tgtEl>
                                        <p:attrNameLst>
                                          <p:attrName>ppt_w</p:attrName>
                                        </p:attrNameLst>
                                      </p:cBhvr>
                                      <p:tavLst>
                                        <p:tav tm="0">
                                          <p:val>
                                            <p:fltVal val="0"/>
                                          </p:val>
                                        </p:tav>
                                        <p:tav tm="100000">
                                          <p:val>
                                            <p:strVal val="#ppt_w"/>
                                          </p:val>
                                        </p:tav>
                                      </p:tavLst>
                                    </p:anim>
                                  </p:childTnLst>
                                </p:cTn>
                              </p:par>
                              <p:par>
                                <p:cTn id="97" presetID="35" presetClass="entr" presetSubtype="0" fill="hold" nodeType="withEffect">
                                  <p:stCondLst>
                                    <p:cond delay="0"/>
                                  </p:stCondLst>
                                  <p:childTnLst>
                                    <p:set>
                                      <p:cBhvr>
                                        <p:cTn id="98" dur="1" fill="hold">
                                          <p:stCondLst>
                                            <p:cond delay="0"/>
                                          </p:stCondLst>
                                        </p:cTn>
                                        <p:tgtEl>
                                          <p:spTgt spid="29">
                                            <p:txEl>
                                              <p:pRg st="18" end="18"/>
                                            </p:txEl>
                                          </p:spTgt>
                                        </p:tgtEl>
                                        <p:attrNameLst>
                                          <p:attrName>style.visibility</p:attrName>
                                        </p:attrNameLst>
                                      </p:cBhvr>
                                      <p:to>
                                        <p:strVal val="visible"/>
                                      </p:to>
                                    </p:set>
                                    <p:animEffect transition="in" filter="fade">
                                      <p:cBhvr>
                                        <p:cTn id="99" dur="1000"/>
                                        <p:tgtEl>
                                          <p:spTgt spid="29">
                                            <p:txEl>
                                              <p:pRg st="18" end="18"/>
                                            </p:txEl>
                                          </p:spTgt>
                                        </p:tgtEl>
                                      </p:cBhvr>
                                    </p:animEffect>
                                    <p:anim calcmode="lin" valueType="num">
                                      <p:cBhvr>
                                        <p:cTn id="100" dur="1000" fill="hold"/>
                                        <p:tgtEl>
                                          <p:spTgt spid="29">
                                            <p:txEl>
                                              <p:pRg st="18" end="18"/>
                                            </p:txEl>
                                          </p:spTgt>
                                        </p:tgtEl>
                                        <p:attrNameLst>
                                          <p:attrName>style.rotation</p:attrName>
                                        </p:attrNameLst>
                                      </p:cBhvr>
                                      <p:tavLst>
                                        <p:tav tm="0">
                                          <p:val>
                                            <p:fltVal val="720"/>
                                          </p:val>
                                        </p:tav>
                                        <p:tav tm="100000">
                                          <p:val>
                                            <p:fltVal val="0"/>
                                          </p:val>
                                        </p:tav>
                                      </p:tavLst>
                                    </p:anim>
                                    <p:anim calcmode="lin" valueType="num">
                                      <p:cBhvr>
                                        <p:cTn id="101" dur="1000" fill="hold"/>
                                        <p:tgtEl>
                                          <p:spTgt spid="29">
                                            <p:txEl>
                                              <p:pRg st="18" end="18"/>
                                            </p:txEl>
                                          </p:spTgt>
                                        </p:tgtEl>
                                        <p:attrNameLst>
                                          <p:attrName>ppt_h</p:attrName>
                                        </p:attrNameLst>
                                      </p:cBhvr>
                                      <p:tavLst>
                                        <p:tav tm="0">
                                          <p:val>
                                            <p:fltVal val="0"/>
                                          </p:val>
                                        </p:tav>
                                        <p:tav tm="100000">
                                          <p:val>
                                            <p:strVal val="#ppt_h"/>
                                          </p:val>
                                        </p:tav>
                                      </p:tavLst>
                                    </p:anim>
                                    <p:anim calcmode="lin" valueType="num">
                                      <p:cBhvr>
                                        <p:cTn id="102" dur="1000" fill="hold"/>
                                        <p:tgtEl>
                                          <p:spTgt spid="29">
                                            <p:txEl>
                                              <p:pRg st="18" end="18"/>
                                            </p:txEl>
                                          </p:spTgt>
                                        </p:tgtEl>
                                        <p:attrNameLst>
                                          <p:attrName>ppt_w</p:attrName>
                                        </p:attrNameLst>
                                      </p:cBhvr>
                                      <p:tavLst>
                                        <p:tav tm="0">
                                          <p:val>
                                            <p:fltVal val="0"/>
                                          </p:val>
                                        </p:tav>
                                        <p:tav tm="100000">
                                          <p:val>
                                            <p:strVal val="#ppt_w"/>
                                          </p:val>
                                        </p:tav>
                                      </p:tavLst>
                                    </p:anim>
                                  </p:childTnLst>
                                </p:cTn>
                              </p:par>
                              <p:par>
                                <p:cTn id="103" presetID="35" presetClass="entr" presetSubtype="0" fill="hold" nodeType="withEffect">
                                  <p:stCondLst>
                                    <p:cond delay="0"/>
                                  </p:stCondLst>
                                  <p:childTnLst>
                                    <p:set>
                                      <p:cBhvr>
                                        <p:cTn id="104" dur="1" fill="hold">
                                          <p:stCondLst>
                                            <p:cond delay="0"/>
                                          </p:stCondLst>
                                        </p:cTn>
                                        <p:tgtEl>
                                          <p:spTgt spid="29">
                                            <p:txEl>
                                              <p:pRg st="19" end="19"/>
                                            </p:txEl>
                                          </p:spTgt>
                                        </p:tgtEl>
                                        <p:attrNameLst>
                                          <p:attrName>style.visibility</p:attrName>
                                        </p:attrNameLst>
                                      </p:cBhvr>
                                      <p:to>
                                        <p:strVal val="visible"/>
                                      </p:to>
                                    </p:set>
                                    <p:animEffect transition="in" filter="fade">
                                      <p:cBhvr>
                                        <p:cTn id="105" dur="1000"/>
                                        <p:tgtEl>
                                          <p:spTgt spid="29">
                                            <p:txEl>
                                              <p:pRg st="19" end="19"/>
                                            </p:txEl>
                                          </p:spTgt>
                                        </p:tgtEl>
                                      </p:cBhvr>
                                    </p:animEffect>
                                    <p:anim calcmode="lin" valueType="num">
                                      <p:cBhvr>
                                        <p:cTn id="106" dur="1000" fill="hold"/>
                                        <p:tgtEl>
                                          <p:spTgt spid="29">
                                            <p:txEl>
                                              <p:pRg st="19" end="19"/>
                                            </p:txEl>
                                          </p:spTgt>
                                        </p:tgtEl>
                                        <p:attrNameLst>
                                          <p:attrName>style.rotation</p:attrName>
                                        </p:attrNameLst>
                                      </p:cBhvr>
                                      <p:tavLst>
                                        <p:tav tm="0">
                                          <p:val>
                                            <p:fltVal val="720"/>
                                          </p:val>
                                        </p:tav>
                                        <p:tav tm="100000">
                                          <p:val>
                                            <p:fltVal val="0"/>
                                          </p:val>
                                        </p:tav>
                                      </p:tavLst>
                                    </p:anim>
                                    <p:anim calcmode="lin" valueType="num">
                                      <p:cBhvr>
                                        <p:cTn id="107" dur="1000" fill="hold"/>
                                        <p:tgtEl>
                                          <p:spTgt spid="29">
                                            <p:txEl>
                                              <p:pRg st="19" end="19"/>
                                            </p:txEl>
                                          </p:spTgt>
                                        </p:tgtEl>
                                        <p:attrNameLst>
                                          <p:attrName>ppt_h</p:attrName>
                                        </p:attrNameLst>
                                      </p:cBhvr>
                                      <p:tavLst>
                                        <p:tav tm="0">
                                          <p:val>
                                            <p:fltVal val="0"/>
                                          </p:val>
                                        </p:tav>
                                        <p:tav tm="100000">
                                          <p:val>
                                            <p:strVal val="#ppt_h"/>
                                          </p:val>
                                        </p:tav>
                                      </p:tavLst>
                                    </p:anim>
                                    <p:anim calcmode="lin" valueType="num">
                                      <p:cBhvr>
                                        <p:cTn id="108" dur="1000" fill="hold"/>
                                        <p:tgtEl>
                                          <p:spTgt spid="29">
                                            <p:txEl>
                                              <p:pRg st="19" end="19"/>
                                            </p:txEl>
                                          </p:spTgt>
                                        </p:tgtEl>
                                        <p:attrNameLst>
                                          <p:attrName>ppt_w</p:attrName>
                                        </p:attrNameLst>
                                      </p:cBhvr>
                                      <p:tavLst>
                                        <p:tav tm="0">
                                          <p:val>
                                            <p:fltVal val="0"/>
                                          </p:val>
                                        </p:tav>
                                        <p:tav tm="100000">
                                          <p:val>
                                            <p:strVal val="#ppt_w"/>
                                          </p:val>
                                        </p:tav>
                                      </p:tavLst>
                                    </p:anim>
                                  </p:childTnLst>
                                </p:cTn>
                              </p:par>
                              <p:par>
                                <p:cTn id="109" presetID="35" presetClass="entr" presetSubtype="0" fill="hold" nodeType="withEffect">
                                  <p:stCondLst>
                                    <p:cond delay="0"/>
                                  </p:stCondLst>
                                  <p:childTnLst>
                                    <p:set>
                                      <p:cBhvr>
                                        <p:cTn id="110" dur="1" fill="hold">
                                          <p:stCondLst>
                                            <p:cond delay="0"/>
                                          </p:stCondLst>
                                        </p:cTn>
                                        <p:tgtEl>
                                          <p:spTgt spid="29">
                                            <p:txEl>
                                              <p:pRg st="20" end="20"/>
                                            </p:txEl>
                                          </p:spTgt>
                                        </p:tgtEl>
                                        <p:attrNameLst>
                                          <p:attrName>style.visibility</p:attrName>
                                        </p:attrNameLst>
                                      </p:cBhvr>
                                      <p:to>
                                        <p:strVal val="visible"/>
                                      </p:to>
                                    </p:set>
                                    <p:animEffect transition="in" filter="fade">
                                      <p:cBhvr>
                                        <p:cTn id="111" dur="1000"/>
                                        <p:tgtEl>
                                          <p:spTgt spid="29">
                                            <p:txEl>
                                              <p:pRg st="20" end="20"/>
                                            </p:txEl>
                                          </p:spTgt>
                                        </p:tgtEl>
                                      </p:cBhvr>
                                    </p:animEffect>
                                    <p:anim calcmode="lin" valueType="num">
                                      <p:cBhvr>
                                        <p:cTn id="112" dur="1000" fill="hold"/>
                                        <p:tgtEl>
                                          <p:spTgt spid="29">
                                            <p:txEl>
                                              <p:pRg st="20" end="20"/>
                                            </p:txEl>
                                          </p:spTgt>
                                        </p:tgtEl>
                                        <p:attrNameLst>
                                          <p:attrName>style.rotation</p:attrName>
                                        </p:attrNameLst>
                                      </p:cBhvr>
                                      <p:tavLst>
                                        <p:tav tm="0">
                                          <p:val>
                                            <p:fltVal val="720"/>
                                          </p:val>
                                        </p:tav>
                                        <p:tav tm="100000">
                                          <p:val>
                                            <p:fltVal val="0"/>
                                          </p:val>
                                        </p:tav>
                                      </p:tavLst>
                                    </p:anim>
                                    <p:anim calcmode="lin" valueType="num">
                                      <p:cBhvr>
                                        <p:cTn id="113" dur="1000" fill="hold"/>
                                        <p:tgtEl>
                                          <p:spTgt spid="29">
                                            <p:txEl>
                                              <p:pRg st="20" end="20"/>
                                            </p:txEl>
                                          </p:spTgt>
                                        </p:tgtEl>
                                        <p:attrNameLst>
                                          <p:attrName>ppt_h</p:attrName>
                                        </p:attrNameLst>
                                      </p:cBhvr>
                                      <p:tavLst>
                                        <p:tav tm="0">
                                          <p:val>
                                            <p:fltVal val="0"/>
                                          </p:val>
                                        </p:tav>
                                        <p:tav tm="100000">
                                          <p:val>
                                            <p:strVal val="#ppt_h"/>
                                          </p:val>
                                        </p:tav>
                                      </p:tavLst>
                                    </p:anim>
                                    <p:anim calcmode="lin" valueType="num">
                                      <p:cBhvr>
                                        <p:cTn id="114" dur="1000" fill="hold"/>
                                        <p:tgtEl>
                                          <p:spTgt spid="29">
                                            <p:txEl>
                                              <p:pRg st="20" end="2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Группа 17"/>
          <p:cNvGrpSpPr>
            <a:grpSpLocks/>
          </p:cNvGrpSpPr>
          <p:nvPr/>
        </p:nvGrpSpPr>
        <p:grpSpPr bwMode="auto">
          <a:xfrm>
            <a:off x="214313" y="285750"/>
            <a:ext cx="8715375" cy="6429375"/>
            <a:chOff x="357158" y="172250"/>
            <a:chExt cx="8715436" cy="6429420"/>
          </a:xfrm>
        </p:grpSpPr>
        <p:sp>
          <p:nvSpPr>
            <p:cNvPr id="9" name="Скругленный прямоугольник 8"/>
            <p:cNvSpPr/>
            <p:nvPr/>
          </p:nvSpPr>
          <p:spPr>
            <a:xfrm>
              <a:off x="357158" y="172250"/>
              <a:ext cx="8715436" cy="6429420"/>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4" name="Прямоугольник 3"/>
            <p:cNvSpPr/>
            <p:nvPr/>
          </p:nvSpPr>
          <p:spPr>
            <a:xfrm>
              <a:off x="469871" y="284964"/>
              <a:ext cx="4251355" cy="6215105"/>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5" name="Прямоугольник 4"/>
            <p:cNvSpPr/>
            <p:nvPr/>
          </p:nvSpPr>
          <p:spPr>
            <a:xfrm>
              <a:off x="4721226" y="284964"/>
              <a:ext cx="4249768" cy="6215105"/>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grpSp>
      <p:sp>
        <p:nvSpPr>
          <p:cNvPr id="11" name="Полилиния 10"/>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4" name="Заголовок 13"/>
          <p:cNvSpPr>
            <a:spLocks noGrp="1"/>
          </p:cNvSpPr>
          <p:nvPr>
            <p:ph type="title"/>
          </p:nvPr>
        </p:nvSpPr>
        <p:spPr>
          <a:xfrm>
            <a:off x="457200" y="571480"/>
            <a:ext cx="4114800" cy="846158"/>
          </a:xfrm>
        </p:spPr>
        <p:txBody>
          <a:bodyPr rtlCol="0">
            <a:noAutofit/>
          </a:bodyPr>
          <a:lstStyle/>
          <a:p>
            <a:pPr fontAlgn="auto">
              <a:spcAft>
                <a:spcPts val="0"/>
              </a:spcAft>
              <a:defRPr/>
            </a:pPr>
            <a:r>
              <a:rPr lang="uk-UA" sz="3200" b="1" i="1" dirty="0" smtClean="0">
                <a:latin typeface="Times New Roman"/>
                <a:ea typeface="Calibri"/>
              </a:rPr>
              <a:t>Поширення в природі</a:t>
            </a:r>
            <a:endParaRPr lang="ru-RU" sz="3200" b="1" dirty="0">
              <a:ln>
                <a:solidFill>
                  <a:schemeClr val="tx1"/>
                </a:solidFill>
              </a:ln>
              <a:solidFill>
                <a:schemeClr val="bg1"/>
              </a:solidFill>
            </a:endParaRPr>
          </a:p>
        </p:txBody>
      </p:sp>
      <p:sp>
        <p:nvSpPr>
          <p:cNvPr id="19" name="Содержимое 18"/>
          <p:cNvSpPr>
            <a:spLocks noGrp="1"/>
          </p:cNvSpPr>
          <p:nvPr>
            <p:ph sz="half" idx="2"/>
          </p:nvPr>
        </p:nvSpPr>
        <p:spPr>
          <a:xfrm>
            <a:off x="4714875" y="571500"/>
            <a:ext cx="3971925" cy="5857875"/>
          </a:xfrm>
        </p:spPr>
        <p:txBody>
          <a:bodyPr>
            <a:noAutofit/>
          </a:bodyPr>
          <a:lstStyle/>
          <a:p>
            <a:pPr>
              <a:buFont typeface="Arial" charset="0"/>
              <a:buNone/>
            </a:pPr>
            <a:r>
              <a:rPr lang="uk-UA" sz="1200" smtClean="0">
                <a:latin typeface="Times New Roman" pitchFamily="18" charset="0"/>
                <a:ea typeface="Calibri" pitchFamily="34" charset="0"/>
                <a:cs typeface="Calibri" pitchFamily="34" charset="0"/>
              </a:rPr>
              <a:t>		Оксиди феруму служать рудами, з яких добувають залізо, а пірит — сировиною для сульфатно-кислотного виробництва.</a:t>
            </a:r>
          </a:p>
          <a:p>
            <a:pPr>
              <a:lnSpc>
                <a:spcPct val="115000"/>
              </a:lnSpc>
              <a:buFont typeface="Arial" charset="0"/>
              <a:buNone/>
            </a:pPr>
            <a:r>
              <a:rPr lang="uk-UA" sz="1200" smtClean="0">
                <a:latin typeface="Times New Roman" pitchFamily="18" charset="0"/>
                <a:ea typeface="Calibri" pitchFamily="34" charset="0"/>
                <a:cs typeface="Calibri" pitchFamily="34" charset="0"/>
              </a:rPr>
              <a:t>Розповсюдженість феруму в гірських породах (% за масою): ультраосновні — 9,85; основні — 8,56; середні — 5,85; кислі — 2,70; лужні — 3,60; осадові — 3,33. Відомо понад 300 мінералів, що містять ферум: оксиди, сульфіди, силікати, фосфати, карбонати та ін.</a:t>
            </a:r>
          </a:p>
          <a:p>
            <a:pPr>
              <a:lnSpc>
                <a:spcPct val="115000"/>
              </a:lnSpc>
              <a:buFont typeface="Arial" charset="0"/>
              <a:buNone/>
            </a:pPr>
            <a:r>
              <a:rPr lang="uk-UA" sz="1200" smtClean="0">
                <a:latin typeface="Times New Roman" pitchFamily="18" charset="0"/>
                <a:ea typeface="Calibri" pitchFamily="34" charset="0"/>
                <a:cs typeface="Calibri" pitchFamily="34" charset="0"/>
              </a:rPr>
              <a:t>Найважливіші мінерали феруму: гематит Fe2O3 (70 % Fe), магнетит Fe3O4 (72,4 % Fe), ґетит FeOOH (62,9 % Fe), лепідокрокіт FeO(OH) (62,9 % Fe), лімоніт — суміш гідрооксидів Fe з SiO2 та ін. речовинами (40-62 % Fe), сидерит FeCO3 (48,2 % Fe), ільменіт FeTiO3 (36,8 % Fe), шамозит (34-42 % FeO), вівіаніт (43,0 % FeO), скородит (34,6 % Fe2О3), ярозит (47,9 % Fe2О3) та ін.</a:t>
            </a:r>
          </a:p>
          <a:p>
            <a:pPr>
              <a:lnSpc>
                <a:spcPct val="115000"/>
              </a:lnSpc>
              <a:buFont typeface="Arial" charset="0"/>
              <a:buNone/>
            </a:pPr>
            <a:r>
              <a:rPr lang="uk-UA" sz="1200" smtClean="0">
                <a:latin typeface="Times New Roman" pitchFamily="18" charset="0"/>
                <a:ea typeface="Calibri" pitchFamily="34" charset="0"/>
                <a:cs typeface="Calibri" pitchFamily="34" charset="0"/>
              </a:rPr>
              <a:t>Багаті родовища магнітного залізняку зосереджено на Уралі поблизу м. Магнітогорська та в Курській області (так звана Курська магнітна аномалія). Родовища червоного залізняку є в Україні поблизу м. Кривий Ріг. Родовища бурого залізняку зосереджені на Керченському півострові. Крім того, потужні родовища залізних руд виявлено і в інших місцях — на Кольському півострові, в Сибіру і на Далекому Сході.</a:t>
            </a:r>
          </a:p>
          <a:p>
            <a:pPr>
              <a:buFont typeface="Arial" charset="0"/>
              <a:buNone/>
            </a:pPr>
            <a:endParaRPr lang="ru-RU" sz="1200" smtClean="0"/>
          </a:p>
        </p:txBody>
      </p:sp>
      <p:sp>
        <p:nvSpPr>
          <p:cNvPr id="27" name="Содержимое 26"/>
          <p:cNvSpPr>
            <a:spLocks noGrp="1"/>
          </p:cNvSpPr>
          <p:nvPr>
            <p:ph sz="half" idx="1"/>
          </p:nvPr>
        </p:nvSpPr>
        <p:spPr>
          <a:xfrm>
            <a:off x="457200" y="1285875"/>
            <a:ext cx="4038600" cy="5143500"/>
          </a:xfrm>
        </p:spPr>
        <p:txBody>
          <a:bodyPr>
            <a:noAutofit/>
          </a:bodyPr>
          <a:lstStyle/>
          <a:p>
            <a:pPr indent="449263">
              <a:lnSpc>
                <a:spcPct val="115000"/>
              </a:lnSpc>
              <a:buFont typeface="Arial" charset="0"/>
              <a:buNone/>
            </a:pPr>
            <a:r>
              <a:rPr lang="uk-UA" sz="1400" smtClean="0">
                <a:latin typeface="Times New Roman" pitchFamily="18" charset="0"/>
                <a:ea typeface="Calibri" pitchFamily="34" charset="0"/>
                <a:cs typeface="Calibri" pitchFamily="34" charset="0"/>
              </a:rPr>
              <a:t>За поширеністю в природі ферум посідає друге місце серед металів (після алюмінію). На нього припадає 5,10 % маси земної кори. За вмістом у земній корі ферум посідає 4-е місце. Зустрічається він виключно у вигляді сполук. Вільне залізо знаходять лише в метеоритах.</a:t>
            </a:r>
          </a:p>
          <a:p>
            <a:pPr indent="449263">
              <a:lnSpc>
                <a:spcPct val="115000"/>
              </a:lnSpc>
              <a:buFont typeface="Arial" charset="0"/>
              <a:buNone/>
            </a:pPr>
            <a:r>
              <a:rPr lang="uk-UA" sz="1400" smtClean="0">
                <a:latin typeface="Times New Roman" pitchFamily="18" charset="0"/>
                <a:ea typeface="Calibri" pitchFamily="34" charset="0"/>
                <a:cs typeface="Calibri" pitchFamily="34" charset="0"/>
              </a:rPr>
              <a:t>Ферум — поширений елемент метеоритної речовини: в кам'яних метеоритах міститься до 25 %, а в залізних 90,85 мас.% Fe. Космічна поширеність заліза близька до його вмісту в фотосфері Сонця — 627 г/т. Частка феруму в речовині Землі досить велика — 38,8 %. Найбідніша на ферум поверхня Землі.</a:t>
            </a:r>
          </a:p>
          <a:p>
            <a:pPr indent="449263">
              <a:buFont typeface="Arial" charset="0"/>
              <a:buNone/>
            </a:pPr>
            <a:r>
              <a:rPr lang="uk-UA" sz="1400" smtClean="0">
                <a:latin typeface="Times New Roman" pitchFamily="18" charset="0"/>
                <a:ea typeface="Calibri" pitchFamily="34" charset="0"/>
                <a:cs typeface="Calibri" pitchFamily="34" charset="0"/>
              </a:rPr>
              <a:t>        	Найважливішими природними сполуками феруму, що мають промислове значення, є магнітний залізняк Fe3O4, червоний залізняк Fe2O3, бурий залізняк Fe2O3 · nH2O та пірит FeS2. </a:t>
            </a:r>
            <a:endParaRPr lang="ru-RU" sz="1400" smtClean="0"/>
          </a:p>
        </p:txBody>
      </p:sp>
      <p:sp>
        <p:nvSpPr>
          <p:cNvPr id="6" name="Полилиния 5">
            <a:hlinkClick r:id="" action="ppaction://hlinkshowjump?jump=nextslide"/>
            <a:hlinkHover r:id="" action="ppaction://hlinkshowjump?jump=nextslide">
              <a:snd r:embed="rId3" name="wind.wav" builtIn="1"/>
            </a:hlinkHover>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a:hlinkClick r:id="" action="ppaction://hlinkshowjump?jump=previousslide"/>
            <a:hlinkHover r:id="" action="ppaction://hlinkshowjump?jump=previousslide" highlightClick="1">
              <a:snd r:embed="rId3" name="wind.wav" builtIn="1"/>
            </a:hlinkHover>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6154" name="TextBox 19"/>
          <p:cNvSpPr txBox="1">
            <a:spLocks noChangeArrowheads="1"/>
          </p:cNvSpPr>
          <p:nvPr/>
        </p:nvSpPr>
        <p:spPr bwMode="auto">
          <a:xfrm>
            <a:off x="7358063" y="357188"/>
            <a:ext cx="1060450" cy="338137"/>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sp>
        <p:nvSpPr>
          <p:cNvPr id="6155" name="TextBox 27"/>
          <p:cNvSpPr txBox="1">
            <a:spLocks noChangeArrowheads="1"/>
          </p:cNvSpPr>
          <p:nvPr/>
        </p:nvSpPr>
        <p:spPr bwMode="auto">
          <a:xfrm>
            <a:off x="857250" y="500063"/>
            <a:ext cx="1023938" cy="369887"/>
          </a:xfrm>
          <a:prstGeom prst="rect">
            <a:avLst/>
          </a:prstGeom>
          <a:noFill/>
          <a:ln w="9525">
            <a:noFill/>
            <a:miter lim="800000"/>
            <a:headEnd/>
            <a:tailEnd/>
          </a:ln>
        </p:spPr>
        <p:txBody>
          <a:bodyPr wrap="none">
            <a:spAutoFit/>
          </a:bodyPr>
          <a:lstStyle/>
          <a:p>
            <a:r>
              <a:rPr lang="uk-UA" i="1">
                <a:latin typeface="Calibri" pitchFamily="34" charset="0"/>
              </a:rPr>
              <a:t>← назад</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anim calcmode="lin" valueType="num">
                                      <p:cBhvr>
                                        <p:cTn id="8" dur="2000" fill="hold"/>
                                        <p:tgtEl>
                                          <p:spTgt spid="14"/>
                                        </p:tgtEl>
                                        <p:attrNameLst>
                                          <p:attrName>style.rotation</p:attrName>
                                        </p:attrNameLst>
                                      </p:cBhvr>
                                      <p:tavLst>
                                        <p:tav tm="0">
                                          <p:val>
                                            <p:fltVal val="720"/>
                                          </p:val>
                                        </p:tav>
                                        <p:tav tm="100000">
                                          <p:val>
                                            <p:fltVal val="0"/>
                                          </p:val>
                                        </p:tav>
                                      </p:tavLst>
                                    </p:anim>
                                    <p:anim calcmode="lin" valueType="num">
                                      <p:cBhvr>
                                        <p:cTn id="9" dur="2000" fill="hold"/>
                                        <p:tgtEl>
                                          <p:spTgt spid="14"/>
                                        </p:tgtEl>
                                        <p:attrNameLst>
                                          <p:attrName>ppt_h</p:attrName>
                                        </p:attrNameLst>
                                      </p:cBhvr>
                                      <p:tavLst>
                                        <p:tav tm="0">
                                          <p:val>
                                            <p:fltVal val="0"/>
                                          </p:val>
                                        </p:tav>
                                        <p:tav tm="100000">
                                          <p:val>
                                            <p:strVal val="#ppt_h"/>
                                          </p:val>
                                        </p:tav>
                                      </p:tavLst>
                                    </p:anim>
                                    <p:anim calcmode="lin" valueType="num">
                                      <p:cBhvr>
                                        <p:cTn id="10" dur="2000" fill="hold"/>
                                        <p:tgtEl>
                                          <p:spTgt spid="1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Группа 17"/>
          <p:cNvGrpSpPr>
            <a:grpSpLocks/>
          </p:cNvGrpSpPr>
          <p:nvPr/>
        </p:nvGrpSpPr>
        <p:grpSpPr bwMode="auto">
          <a:xfrm>
            <a:off x="214313" y="285750"/>
            <a:ext cx="8715375" cy="6429375"/>
            <a:chOff x="357158" y="172250"/>
            <a:chExt cx="8715436" cy="6429420"/>
          </a:xfrm>
        </p:grpSpPr>
        <p:sp>
          <p:nvSpPr>
            <p:cNvPr id="8" name="Скругленный прямоугольник 7"/>
            <p:cNvSpPr/>
            <p:nvPr/>
          </p:nvSpPr>
          <p:spPr>
            <a:xfrm>
              <a:off x="357158" y="172250"/>
              <a:ext cx="8715436" cy="6429420"/>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9" name="Прямоугольник 8"/>
            <p:cNvSpPr/>
            <p:nvPr/>
          </p:nvSpPr>
          <p:spPr>
            <a:xfrm>
              <a:off x="469871" y="284964"/>
              <a:ext cx="4251355" cy="6215105"/>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0" name="Прямоугольник 9"/>
            <p:cNvSpPr/>
            <p:nvPr/>
          </p:nvSpPr>
          <p:spPr>
            <a:xfrm>
              <a:off x="4721226" y="284964"/>
              <a:ext cx="4249768" cy="6215105"/>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grpSp>
      <p:sp>
        <p:nvSpPr>
          <p:cNvPr id="3" name="Текст 2"/>
          <p:cNvSpPr>
            <a:spLocks noGrp="1"/>
          </p:cNvSpPr>
          <p:nvPr>
            <p:ph type="body" idx="1"/>
          </p:nvPr>
        </p:nvSpPr>
        <p:spPr>
          <a:xfrm>
            <a:off x="1785938" y="714375"/>
            <a:ext cx="4040187" cy="639763"/>
          </a:xfrm>
        </p:spPr>
        <p:txBody>
          <a:bodyPr/>
          <a:lstStyle/>
          <a:p>
            <a:r>
              <a:rPr lang="uk-UA" i="1" smtClean="0">
                <a:latin typeface="Times New Roman" pitchFamily="18" charset="0"/>
                <a:ea typeface="Calibri" pitchFamily="34" charset="0"/>
                <a:cs typeface="Calibri" pitchFamily="34" charset="0"/>
              </a:rPr>
              <a:t>Історія заліза</a:t>
            </a:r>
            <a:endParaRPr lang="uk-UA" smtClean="0">
              <a:latin typeface="Times New Roman" pitchFamily="18" charset="0"/>
              <a:ea typeface="Calibri" pitchFamily="34" charset="0"/>
              <a:cs typeface="Calibri" pitchFamily="34" charset="0"/>
            </a:endParaRPr>
          </a:p>
          <a:p>
            <a:endParaRPr lang="uk-UA" smtClean="0"/>
          </a:p>
        </p:txBody>
      </p:sp>
      <p:sp>
        <p:nvSpPr>
          <p:cNvPr id="4" name="Содержимое 3"/>
          <p:cNvSpPr>
            <a:spLocks noGrp="1"/>
          </p:cNvSpPr>
          <p:nvPr>
            <p:ph sz="half" idx="2"/>
          </p:nvPr>
        </p:nvSpPr>
        <p:spPr>
          <a:xfrm>
            <a:off x="428625" y="928688"/>
            <a:ext cx="4040188" cy="5715000"/>
          </a:xfrm>
        </p:spPr>
        <p:txBody>
          <a:bodyPr>
            <a:normAutofit/>
          </a:bodyPr>
          <a:lstStyle/>
          <a:p>
            <a:pPr indent="449263">
              <a:lnSpc>
                <a:spcPct val="95000"/>
              </a:lnSpc>
              <a:buFont typeface="Arial" charset="0"/>
              <a:buNone/>
            </a:pPr>
            <a:r>
              <a:rPr lang="uk-UA" sz="1300" smtClean="0">
                <a:latin typeface="Times New Roman" pitchFamily="18" charset="0"/>
                <a:ea typeface="Calibri" pitchFamily="34" charset="0"/>
                <a:cs typeface="Calibri" pitchFamily="34" charset="0"/>
              </a:rPr>
              <a:t>Використання заліза почалося набагато раніше, ніж його виробництво. Перші залізні вироби мали космічне (метеоритне) походження і були виготовлені з уламків метеоритів ще в III—II тис. до н. е. Час від часу знаходили шматки сірувато-чорного металу, який перековували на кинджал або наконечник списа, що був зброєю міцнішою і пластичнішою, ніж бронза, і довше тримав гостре лезо.</a:t>
            </a:r>
          </a:p>
          <a:p>
            <a:pPr indent="449263">
              <a:lnSpc>
                <a:spcPct val="95000"/>
              </a:lnSpc>
              <a:buFont typeface="Arial" charset="0"/>
              <a:buNone/>
            </a:pPr>
            <a:r>
              <a:rPr lang="uk-UA" sz="1300" smtClean="0">
                <a:latin typeface="Times New Roman" pitchFamily="18" charset="0"/>
                <a:ea typeface="Calibri" pitchFamily="34" charset="0"/>
                <a:cs typeface="Calibri" pitchFamily="34" charset="0"/>
              </a:rPr>
              <a:t>Першим кроком у зародженні металургії заліза було отримання його шляхом відновлення з окису. Руда перемішувалася з деревним вугіллям і закладалася в піч. При високій температурі, створюваної горінням вугілля, вуглець починав з'єднуватися не лише з атмосферним киснем, але і з тим, що пов'язаний з атомами заліза. Після вигоряння вугілля в печі залишалася так звана криця — грудка речовини з домішкою відновленого заліза. Крицю потім знову розігрівали і піддавали обробці куванням, вибиваючи залізо із шлаку. Таке залізо не відрізнялось твердістю та пружністю, тому мало обмежену галузь застосування.</a:t>
            </a:r>
          </a:p>
          <a:p>
            <a:pPr indent="449263">
              <a:lnSpc>
                <a:spcPct val="95000"/>
              </a:lnSpc>
              <a:buFont typeface="Arial" charset="0"/>
              <a:buNone/>
            </a:pPr>
            <a:r>
              <a:rPr lang="uk-UA" sz="1300" smtClean="0">
                <a:latin typeface="Times New Roman" pitchFamily="18" charset="0"/>
                <a:ea typeface="Calibri" pitchFamily="34" charset="0"/>
                <a:cs typeface="Calibri" pitchFamily="34" charset="0"/>
              </a:rPr>
              <a:t>Вперше залізо навчилися обробляти народи Анатолії. Давньогрецька традиція вважала відкривачем заліза народ халібів, для яких традиційно вживалася стійка назва «батько заліза», і сама назва народу бере початок саме від грецького слова </a:t>
            </a:r>
            <a:r>
              <a:rPr lang="uk-UA" sz="1300" i="1" smtClean="0">
                <a:latin typeface="Times New Roman" pitchFamily="18" charset="0"/>
                <a:ea typeface="Calibri" pitchFamily="34" charset="0"/>
                <a:cs typeface="Calibri" pitchFamily="34" charset="0"/>
              </a:rPr>
              <a:t>Χάλυβας</a:t>
            </a:r>
            <a:r>
              <a:rPr lang="uk-UA" sz="1300" smtClean="0">
                <a:latin typeface="Times New Roman" pitchFamily="18" charset="0"/>
                <a:ea typeface="Calibri" pitchFamily="34" charset="0"/>
                <a:cs typeface="Calibri" pitchFamily="34" charset="0"/>
              </a:rPr>
              <a:t> </a:t>
            </a:r>
            <a:r>
              <a:rPr lang="uk-UA" sz="1300" i="1" smtClean="0">
                <a:latin typeface="Times New Roman" pitchFamily="18" charset="0"/>
                <a:ea typeface="Calibri" pitchFamily="34" charset="0"/>
                <a:cs typeface="Calibri" pitchFamily="34" charset="0"/>
              </a:rPr>
              <a:t>(«залізо»)</a:t>
            </a:r>
            <a:r>
              <a:rPr lang="uk-UA" sz="1300" smtClean="0">
                <a:latin typeface="Times New Roman" pitchFamily="18" charset="0"/>
                <a:ea typeface="Calibri" pitchFamily="34" charset="0"/>
                <a:cs typeface="Calibri" pitchFamily="34" charset="0"/>
              </a:rPr>
              <a:t>.</a:t>
            </a:r>
          </a:p>
          <a:p>
            <a:pPr indent="449263">
              <a:lnSpc>
                <a:spcPct val="80000"/>
              </a:lnSpc>
              <a:buFont typeface="Arial" charset="0"/>
              <a:buNone/>
            </a:pPr>
            <a:endParaRPr lang="uk-UA" sz="1300" smtClean="0"/>
          </a:p>
        </p:txBody>
      </p:sp>
      <p:sp>
        <p:nvSpPr>
          <p:cNvPr id="6" name="Содержимое 5"/>
          <p:cNvSpPr>
            <a:spLocks noGrp="1"/>
          </p:cNvSpPr>
          <p:nvPr>
            <p:ph sz="quarter" idx="4"/>
          </p:nvPr>
        </p:nvSpPr>
        <p:spPr>
          <a:xfrm>
            <a:off x="4643438" y="785813"/>
            <a:ext cx="4041775" cy="5786437"/>
          </a:xfrm>
        </p:spPr>
        <p:txBody>
          <a:bodyPr>
            <a:normAutofit/>
          </a:bodyPr>
          <a:lstStyle/>
          <a:p>
            <a:pPr indent="449263">
              <a:lnSpc>
                <a:spcPct val="95000"/>
              </a:lnSpc>
              <a:buFont typeface="Arial" charset="0"/>
              <a:buNone/>
            </a:pPr>
            <a:r>
              <a:rPr lang="uk-UA" sz="1100" smtClean="0">
                <a:latin typeface="Times New Roman" pitchFamily="18" charset="0"/>
                <a:ea typeface="Calibri" pitchFamily="34" charset="0"/>
                <a:cs typeface="Calibri" pitchFamily="34" charset="0"/>
              </a:rPr>
              <a:t>«Залізна революція» почалася на межі I тисячоліття до н. е. в Ассирії. З VIII століття до н. е. зварне залізо швидко стало поширюватися в Європі. Першими, хто почав на землях сучасної України виплавляти з болотної руди залізо, були кіммерійці (VII ст. до н. е.)[8]. У IV—III ст. до н. е. більша частина арсеналу зброї скіфських воїнів — мечі, кинджали, бойові сокири тощо було виготовлено з заліза. У III столітті до н. е. залізо витіснило бронзу в Галлії, у II столітті нової ери з'явилося у Німеччині, а в VI столітті нашої ери вже широко вживалося в Скандинавії. В Японії залізний вік настав лише в VIII столітті нашої ери.</a:t>
            </a:r>
          </a:p>
          <a:p>
            <a:pPr indent="449263">
              <a:lnSpc>
                <a:spcPct val="95000"/>
              </a:lnSpc>
              <a:buFont typeface="Arial" charset="0"/>
              <a:buNone/>
            </a:pPr>
            <a:r>
              <a:rPr lang="uk-UA" sz="1100" smtClean="0">
                <a:latin typeface="Times New Roman" pitchFamily="18" charset="0"/>
                <a:ea typeface="Calibri" pitchFamily="34" charset="0"/>
                <a:cs typeface="Calibri" pitchFamily="34" charset="0"/>
              </a:rPr>
              <a:t>Побачити залізо у рідкому стані металурги змогли лише в XIX столітті, однак, ще на початку I тисячоліття до нової ери — індійські майстри зуміли вирішити проблему отримання пружної сталі без розплавлення заліза. Таку сталь називали булатом, але через складність виготовлення і відсутність необхідних матеріалів у більшій частині світу ця сталь так і залишилася індійським секретом на тривалий час.</a:t>
            </a:r>
          </a:p>
          <a:p>
            <a:pPr indent="449263">
              <a:lnSpc>
                <a:spcPct val="95000"/>
              </a:lnSpc>
              <a:buFont typeface="Arial" charset="0"/>
              <a:buNone/>
            </a:pPr>
            <a:r>
              <a:rPr lang="uk-UA" sz="1100" smtClean="0">
                <a:latin typeface="Times New Roman" pitchFamily="18" charset="0"/>
                <a:ea typeface="Calibri" pitchFamily="34" charset="0"/>
                <a:cs typeface="Calibri" pitchFamily="34" charset="0"/>
              </a:rPr>
              <a:t>Технологічніший шлях одержання пружної сталі, при якому не потрібні ні особливо чиста руда, ні графіт, ні спеціальні печі, було винайдено в Китаї в II столітті нашої ери. Сталь перековували дуже багато разів, при кожному куванні складаючи пластину вдвічі, внаслідок чого виходив відмінний матеріал для зброї, що отримав назву дамаська сталь, з якого, зокрема, робилися японські катани.</a:t>
            </a:r>
          </a:p>
          <a:p>
            <a:pPr indent="449263">
              <a:lnSpc>
                <a:spcPct val="95000"/>
              </a:lnSpc>
              <a:buFont typeface="Arial" charset="0"/>
              <a:buNone/>
            </a:pPr>
            <a:r>
              <a:rPr lang="uk-UA" sz="1100" smtClean="0">
                <a:latin typeface="Times New Roman" pitchFamily="18" charset="0"/>
                <a:ea typeface="Calibri" pitchFamily="34" charset="0"/>
                <a:cs typeface="Calibri" pitchFamily="34" charset="0"/>
              </a:rPr>
              <a:t>З XVI століття в Європі набув поширення так званий переробний процес в металургії — технологія, при якій залізо ще при отриманні за рахунок високої температури плавлення і інтенсивного навуглецьовуванния перетворюється на чавун, а вже потім, рідкий чавун, звільняючись від зайвого вуглецю при відпалі в горнах, перероблявся на сталь.</a:t>
            </a:r>
          </a:p>
          <a:p>
            <a:pPr indent="449263">
              <a:lnSpc>
                <a:spcPct val="80000"/>
              </a:lnSpc>
              <a:buFont typeface="Arial" charset="0"/>
              <a:buNone/>
            </a:pPr>
            <a:endParaRPr lang="uk-UA" sz="1100" smtClean="0"/>
          </a:p>
        </p:txBody>
      </p:sp>
      <p:sp>
        <p:nvSpPr>
          <p:cNvPr id="11" name="Полилиния 10"/>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a:hlinkClick r:id="" action="ppaction://hlinkshowjump?jump=previousslide"/>
            <a:hlinkHover r:id="" action="ppaction://hlinkshowjump?jump=previousslide" highlightClick="1">
              <a:snd r:embed="rId2" name="wind.wav" builtIn="1"/>
            </a:hlinkHover>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4" name="Полилиния 13">
            <a:hlinkClick r:id="" action="ppaction://hlinkshowjump?jump=nextslide" highlightClick="1">
              <a:snd r:embed="rId2" name="wind.wav" builtIn="1"/>
            </a:hlinkClick>
            <a:hlinkHover r:id="" action="ppaction://hlinkshowjump?jump=nextslide">
              <a:snd r:embed="rId2" name="wind.wav" builtIn="1"/>
            </a:hlinkHover>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7178" name="TextBox 14"/>
          <p:cNvSpPr txBox="1">
            <a:spLocks noChangeArrowheads="1"/>
          </p:cNvSpPr>
          <p:nvPr/>
        </p:nvSpPr>
        <p:spPr bwMode="auto">
          <a:xfrm>
            <a:off x="7500938" y="571500"/>
            <a:ext cx="1060450" cy="338138"/>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sp>
        <p:nvSpPr>
          <p:cNvPr id="7179" name="TextBox 15"/>
          <p:cNvSpPr txBox="1">
            <a:spLocks noChangeArrowheads="1"/>
          </p:cNvSpPr>
          <p:nvPr/>
        </p:nvSpPr>
        <p:spPr bwMode="auto">
          <a:xfrm>
            <a:off x="857250" y="500063"/>
            <a:ext cx="1023938" cy="369887"/>
          </a:xfrm>
          <a:prstGeom prst="rect">
            <a:avLst/>
          </a:prstGeom>
          <a:noFill/>
          <a:ln w="9525">
            <a:noFill/>
            <a:miter lim="800000"/>
            <a:headEnd/>
            <a:tailEnd/>
          </a:ln>
        </p:spPr>
        <p:txBody>
          <a:bodyPr wrap="none">
            <a:spAutoFit/>
          </a:bodyPr>
          <a:lstStyle/>
          <a:p>
            <a:r>
              <a:rPr lang="uk-UA" i="1">
                <a:latin typeface="Calibri" pitchFamily="34" charset="0"/>
              </a:rPr>
              <a:t>← назад</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
                                            <p:txEl>
                                              <p:pRg st="0" end="0"/>
                                            </p:txEl>
                                          </p:spTgt>
                                        </p:tgtEl>
                                        <p:attrNameLst>
                                          <p:attrName>ppt_y</p:attrName>
                                        </p:attrNameLst>
                                      </p:cBhvr>
                                      <p:tavLst>
                                        <p:tav tm="0">
                                          <p:val>
                                            <p:strVal val="#ppt_y"/>
                                          </p:val>
                                        </p:tav>
                                        <p:tav tm="100000">
                                          <p:val>
                                            <p:strVal val="#ppt_y"/>
                                          </p:val>
                                        </p:tav>
                                      </p:tavLst>
                                    </p:anim>
                                  </p:childTnLst>
                                </p:cTn>
                              </p:par>
                              <p:par>
                                <p:cTn id="11" presetID="39" presetClass="entr" presetSubtype="0" accel="10000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500" fill="hold"/>
                                        <p:tgtEl>
                                          <p:spTgt spid="6">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6">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6">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6">
                                            <p:txEl>
                                              <p:pRg st="1" end="1"/>
                                            </p:txEl>
                                          </p:spTgt>
                                        </p:tgtEl>
                                        <p:attrNameLst>
                                          <p:attrName>ppt_y</p:attrName>
                                        </p:attrNameLst>
                                      </p:cBhvr>
                                      <p:tavLst>
                                        <p:tav tm="0">
                                          <p:val>
                                            <p:strVal val="#ppt_y"/>
                                          </p:val>
                                        </p:tav>
                                        <p:tav tm="100000">
                                          <p:val>
                                            <p:strVal val="#ppt_y"/>
                                          </p:val>
                                        </p:tav>
                                      </p:tavLst>
                                    </p:anim>
                                  </p:childTnLst>
                                </p:cTn>
                              </p:par>
                              <p:par>
                                <p:cTn id="17" presetID="39" presetClass="entr" presetSubtype="0" accel="100000" fill="hold" grpId="0"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500" fill="hold"/>
                                        <p:tgtEl>
                                          <p:spTgt spid="6">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6">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6">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6">
                                            <p:txEl>
                                              <p:pRg st="2" end="2"/>
                                            </p:txEl>
                                          </p:spTgt>
                                        </p:tgtEl>
                                        <p:attrNameLst>
                                          <p:attrName>ppt_y</p:attrName>
                                        </p:attrNameLst>
                                      </p:cBhvr>
                                      <p:tavLst>
                                        <p:tav tm="0">
                                          <p:val>
                                            <p:strVal val="#ppt_y"/>
                                          </p:val>
                                        </p:tav>
                                        <p:tav tm="100000">
                                          <p:val>
                                            <p:strVal val="#ppt_y"/>
                                          </p:val>
                                        </p:tav>
                                      </p:tavLst>
                                    </p:anim>
                                  </p:childTnLst>
                                </p:cTn>
                              </p:par>
                              <p:par>
                                <p:cTn id="23" presetID="39" presetClass="entr" presetSubtype="0" accel="100000" fill="hold" grpId="0"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p:cTn id="25" dur="500" fill="hold"/>
                                        <p:tgtEl>
                                          <p:spTgt spid="6">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6">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6">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6">
                                            <p:txEl>
                                              <p:pRg st="3" end="3"/>
                                            </p:txEl>
                                          </p:spTgt>
                                        </p:tgtEl>
                                        <p:attrNameLst>
                                          <p:attrName>ppt_y</p:attrName>
                                        </p:attrNameLst>
                                      </p:cBhvr>
                                      <p:tavLst>
                                        <p:tav tm="0">
                                          <p:val>
                                            <p:strVal val="#ppt_y"/>
                                          </p:val>
                                        </p:tav>
                                        <p:tav tm="100000">
                                          <p:val>
                                            <p:strVal val="#ppt_y"/>
                                          </p:val>
                                        </p:tav>
                                      </p:tavLst>
                                    </p:anim>
                                  </p:childTnLst>
                                </p:cTn>
                              </p:par>
                              <p:par>
                                <p:cTn id="29" presetID="39" presetClass="entr" presetSubtype="0" accel="100000" fill="hold" nodeType="with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p:cTn id="31" dur="500" fill="hold"/>
                                        <p:tgtEl>
                                          <p:spTgt spid="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4">
                                            <p:txEl>
                                              <p:pRg st="0" end="0"/>
                                            </p:txEl>
                                          </p:spTgt>
                                        </p:tgtEl>
                                        <p:attrNameLst>
                                          <p:attrName>ppt_y</p:attrName>
                                        </p:attrNameLst>
                                      </p:cBhvr>
                                      <p:tavLst>
                                        <p:tav tm="0">
                                          <p:val>
                                            <p:strVal val="#ppt_y"/>
                                          </p:val>
                                        </p:tav>
                                        <p:tav tm="100000">
                                          <p:val>
                                            <p:strVal val="#ppt_y"/>
                                          </p:val>
                                        </p:tav>
                                      </p:tavLst>
                                    </p:anim>
                                  </p:childTnLst>
                                </p:cTn>
                              </p:par>
                              <p:par>
                                <p:cTn id="35" presetID="39" presetClass="entr" presetSubtype="0" accel="100000" fill="hold"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p:cTn id="37" dur="500" fill="hold"/>
                                        <p:tgtEl>
                                          <p:spTgt spid="4">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8" dur="500" fill="hold"/>
                                        <p:tgtEl>
                                          <p:spTgt spid="4">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9" dur="500" fill="hold"/>
                                        <p:tgtEl>
                                          <p:spTgt spid="4">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40" dur="500" fill="hold"/>
                                        <p:tgtEl>
                                          <p:spTgt spid="4">
                                            <p:txEl>
                                              <p:pRg st="1" end="1"/>
                                            </p:txEl>
                                          </p:spTgt>
                                        </p:tgtEl>
                                        <p:attrNameLst>
                                          <p:attrName>ppt_y</p:attrName>
                                        </p:attrNameLst>
                                      </p:cBhvr>
                                      <p:tavLst>
                                        <p:tav tm="0">
                                          <p:val>
                                            <p:strVal val="#ppt_y"/>
                                          </p:val>
                                        </p:tav>
                                        <p:tav tm="100000">
                                          <p:val>
                                            <p:strVal val="#ppt_y"/>
                                          </p:val>
                                        </p:tav>
                                      </p:tavLst>
                                    </p:anim>
                                  </p:childTnLst>
                                </p:cTn>
                              </p:par>
                              <p:par>
                                <p:cTn id="41" presetID="39" presetClass="entr" presetSubtype="0" accel="100000" fill="hold" nodeType="with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p:cTn id="43" dur="500" fill="hold"/>
                                        <p:tgtEl>
                                          <p:spTgt spid="4">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4">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4">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4">
                                            <p:txEl>
                                              <p:pRg st="2" end="2"/>
                                            </p:txEl>
                                          </p:spTgt>
                                        </p:tgtEl>
                                        <p:attrNameLst>
                                          <p:attrName>ppt_y</p:attrName>
                                        </p:attrNameLst>
                                      </p:cBhvr>
                                      <p:tavLst>
                                        <p:tav tm="0">
                                          <p:val>
                                            <p:strVal val="#ppt_y"/>
                                          </p:val>
                                        </p:tav>
                                        <p:tav tm="100000">
                                          <p:val>
                                            <p:strVal val="#ppt_y"/>
                                          </p:val>
                                        </p:tav>
                                      </p:tavLst>
                                    </p:anim>
                                  </p:childTnLst>
                                </p:cTn>
                              </p:par>
                              <p:par>
                                <p:cTn id="47" presetID="30" presetClass="entr" presetSubtype="0" fill="hold" nodeType="withEffect">
                                  <p:stCondLst>
                                    <p:cond delay="0"/>
                                  </p:stCondLst>
                                  <p:childTnLst>
                                    <p:set>
                                      <p:cBhvr>
                                        <p:cTn id="48" dur="1" fill="hold">
                                          <p:stCondLst>
                                            <p:cond delay="0"/>
                                          </p:stCondLst>
                                        </p:cTn>
                                        <p:tgtEl>
                                          <p:spTgt spid="3">
                                            <p:txEl>
                                              <p:pRg st="0" end="0"/>
                                            </p:txEl>
                                          </p:spTgt>
                                        </p:tgtEl>
                                        <p:attrNameLst>
                                          <p:attrName>style.visibility</p:attrName>
                                        </p:attrNameLst>
                                      </p:cBhvr>
                                      <p:to>
                                        <p:strVal val="visible"/>
                                      </p:to>
                                    </p:set>
                                    <p:animEffect transition="in" filter="fade">
                                      <p:cBhvr>
                                        <p:cTn id="49" dur="800" decel="100000"/>
                                        <p:tgtEl>
                                          <p:spTgt spid="3">
                                            <p:txEl>
                                              <p:pRg st="0" end="0"/>
                                            </p:txEl>
                                          </p:spTgt>
                                        </p:tgtEl>
                                      </p:cBhvr>
                                    </p:animEffect>
                                    <p:anim calcmode="lin" valueType="num">
                                      <p:cBhvr>
                                        <p:cTn id="50"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51"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52"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214313" y="285750"/>
            <a:ext cx="8715375" cy="6429375"/>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9" name="Прямоугольник 8"/>
          <p:cNvSpPr/>
          <p:nvPr/>
        </p:nvSpPr>
        <p:spPr>
          <a:xfrm>
            <a:off x="327025" y="398463"/>
            <a:ext cx="4251325" cy="6215062"/>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0" name="Прямоугольник 9"/>
          <p:cNvSpPr/>
          <p:nvPr/>
        </p:nvSpPr>
        <p:spPr>
          <a:xfrm>
            <a:off x="4578350" y="398463"/>
            <a:ext cx="4249738" cy="6215062"/>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1" name="Полилиния 10"/>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a:hlinkClick r:id="" action="ppaction://hlinkshowjump?jump=previousslide"/>
            <a:hlinkHover r:id="" action="ppaction://hlinkshowjump?jump=previousslide" highlightClick="1">
              <a:snd r:embed="rId2" name="wind.wav" builtIn="1"/>
            </a:hlinkHover>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4" name="Полилиния 13">
            <a:hlinkClick r:id="" action="ppaction://hlinkshowjump?jump=nextslide">
              <a:snd r:embed="rId2" name="wind.wav" builtIn="1"/>
            </a:hlinkClick>
            <a:hlinkHover r:id="" action="ppaction://hlinkshowjump?jump=nextslide">
              <a:snd r:embed="rId2" name="wind.wav" builtIn="1"/>
            </a:hlinkHover>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3" name="Текст 2"/>
          <p:cNvSpPr>
            <a:spLocks noGrp="1"/>
          </p:cNvSpPr>
          <p:nvPr>
            <p:ph type="body" idx="1"/>
          </p:nvPr>
        </p:nvSpPr>
        <p:spPr>
          <a:xfrm>
            <a:off x="1357313" y="928688"/>
            <a:ext cx="4040187" cy="639762"/>
          </a:xfrm>
        </p:spPr>
        <p:txBody>
          <a:bodyPr/>
          <a:lstStyle/>
          <a:p>
            <a:r>
              <a:rPr lang="uk-UA" i="1" smtClean="0">
                <a:latin typeface="Times New Roman" pitchFamily="18" charset="0"/>
                <a:ea typeface="Calibri" pitchFamily="34" charset="0"/>
                <a:cs typeface="Calibri" pitchFamily="34" charset="0"/>
              </a:rPr>
              <a:t>Отримання</a:t>
            </a:r>
            <a:endParaRPr lang="uk-UA" smtClean="0">
              <a:latin typeface="Times New Roman" pitchFamily="18" charset="0"/>
              <a:ea typeface="Calibri" pitchFamily="34" charset="0"/>
              <a:cs typeface="Calibri" pitchFamily="34" charset="0"/>
            </a:endParaRPr>
          </a:p>
          <a:p>
            <a:endParaRPr lang="uk-UA" smtClean="0"/>
          </a:p>
        </p:txBody>
      </p:sp>
      <p:sp>
        <p:nvSpPr>
          <p:cNvPr id="4" name="Содержимое 3"/>
          <p:cNvSpPr>
            <a:spLocks noGrp="1"/>
          </p:cNvSpPr>
          <p:nvPr>
            <p:ph sz="half" idx="2"/>
          </p:nvPr>
        </p:nvSpPr>
        <p:spPr>
          <a:xfrm>
            <a:off x="428625" y="1214438"/>
            <a:ext cx="4040188" cy="5072062"/>
          </a:xfrm>
        </p:spPr>
        <p:txBody>
          <a:bodyPr>
            <a:noAutofit/>
          </a:bodyPr>
          <a:lstStyle/>
          <a:p>
            <a:pPr indent="449263">
              <a:lnSpc>
                <a:spcPct val="115000"/>
              </a:lnSpc>
              <a:buFont typeface="Arial" charset="0"/>
              <a:buNone/>
            </a:pPr>
            <a:r>
              <a:rPr lang="uk-UA" sz="1100" dirty="0" smtClean="0">
                <a:latin typeface="Times New Roman" pitchFamily="18" charset="0"/>
                <a:ea typeface="Calibri" pitchFamily="34" charset="0"/>
                <a:cs typeface="Calibri" pitchFamily="34" charset="0"/>
              </a:rPr>
              <a:t>У промисловості залізо отримують із залізної руди, в основному з гематиту (</a:t>
            </a:r>
            <a:r>
              <a:rPr lang="uk-UA" sz="1100" dirty="0" err="1" smtClean="0">
                <a:latin typeface="Times New Roman" pitchFamily="18" charset="0"/>
                <a:ea typeface="Calibri" pitchFamily="34" charset="0"/>
                <a:cs typeface="Calibri" pitchFamily="34" charset="0"/>
              </a:rPr>
              <a:t>Fe2O3</a:t>
            </a:r>
            <a:r>
              <a:rPr lang="uk-UA" sz="1100" dirty="0" smtClean="0">
                <a:latin typeface="Times New Roman" pitchFamily="18" charset="0"/>
                <a:ea typeface="Calibri" pitchFamily="34" charset="0"/>
                <a:cs typeface="Calibri" pitchFamily="34" charset="0"/>
              </a:rPr>
              <a:t>) і магнетиту (</a:t>
            </a:r>
            <a:r>
              <a:rPr lang="uk-UA" sz="1100" dirty="0" err="1" smtClean="0">
                <a:latin typeface="Times New Roman" pitchFamily="18" charset="0"/>
                <a:ea typeface="Calibri" pitchFamily="34" charset="0"/>
                <a:cs typeface="Calibri" pitchFamily="34" charset="0"/>
              </a:rPr>
              <a:t>FeO</a:t>
            </a:r>
            <a:r>
              <a:rPr lang="uk-UA" sz="1100" dirty="0" smtClean="0">
                <a:latin typeface="Times New Roman" pitchFamily="18" charset="0"/>
                <a:ea typeface="Calibri" pitchFamily="34" charset="0"/>
                <a:cs typeface="Calibri" pitchFamily="34" charset="0"/>
              </a:rPr>
              <a:t> · </a:t>
            </a:r>
            <a:r>
              <a:rPr lang="uk-UA" sz="1100" dirty="0" err="1" smtClean="0">
                <a:latin typeface="Times New Roman" pitchFamily="18" charset="0"/>
                <a:ea typeface="Calibri" pitchFamily="34" charset="0"/>
                <a:cs typeface="Calibri" pitchFamily="34" charset="0"/>
              </a:rPr>
              <a:t>Fe2O3</a:t>
            </a:r>
            <a:r>
              <a:rPr lang="uk-UA" sz="1100" dirty="0" smtClean="0">
                <a:latin typeface="Times New Roman" pitchFamily="18" charset="0"/>
                <a:ea typeface="Calibri" pitchFamily="34" charset="0"/>
                <a:cs typeface="Calibri" pitchFamily="34" charset="0"/>
              </a:rPr>
              <a:t>).</a:t>
            </a:r>
          </a:p>
          <a:p>
            <a:pPr indent="449263">
              <a:lnSpc>
                <a:spcPct val="115000"/>
              </a:lnSpc>
              <a:buFont typeface="Arial" charset="0"/>
              <a:buNone/>
            </a:pPr>
            <a:r>
              <a:rPr lang="uk-UA" sz="1100" dirty="0" smtClean="0">
                <a:latin typeface="Times New Roman" pitchFamily="18" charset="0"/>
                <a:ea typeface="Calibri" pitchFamily="34" charset="0"/>
                <a:cs typeface="Calibri" pitchFamily="34" charset="0"/>
              </a:rPr>
              <a:t>Існують різні способи отримання заліза з руд. Найбільш поширеним є доменний процес.</a:t>
            </a:r>
          </a:p>
          <a:p>
            <a:pPr indent="449263">
              <a:lnSpc>
                <a:spcPct val="115000"/>
              </a:lnSpc>
              <a:buFont typeface="Arial" charset="0"/>
              <a:buNone/>
            </a:pPr>
            <a:r>
              <a:rPr lang="uk-UA" sz="1100" dirty="0" smtClean="0">
                <a:latin typeface="Times New Roman" pitchFamily="18" charset="0"/>
                <a:ea typeface="Calibri" pitchFamily="34" charset="0"/>
                <a:cs typeface="Calibri" pitchFamily="34" charset="0"/>
              </a:rPr>
              <a:t>Перший етап виробництва — відновлення заліза вуглецем у доменній печі за температурі 2000 °C. У доменну піч вуглець (у вигляді коксу), залізна руда (у вигляді агломерату або окатишів) і флюс (наприклад, вапняк) подаються зверху, а знизу нагнітається гаряче повітря.</a:t>
            </a:r>
          </a:p>
          <a:p>
            <a:pPr indent="449263">
              <a:lnSpc>
                <a:spcPct val="115000"/>
              </a:lnSpc>
              <a:buFont typeface="Arial" charset="0"/>
              <a:buNone/>
            </a:pPr>
            <a:r>
              <a:rPr lang="uk-UA" sz="1100" dirty="0" smtClean="0">
                <a:latin typeface="Times New Roman" pitchFamily="18" charset="0"/>
                <a:ea typeface="Calibri" pitchFamily="34" charset="0"/>
                <a:cs typeface="Calibri" pitchFamily="34" charset="0"/>
              </a:rPr>
              <a:t>У печі вуглець у вигляді коксу окислюється до </a:t>
            </a:r>
            <a:r>
              <a:rPr lang="uk-UA" sz="1100" dirty="0" err="1" smtClean="0">
                <a:latin typeface="Times New Roman" pitchFamily="18" charset="0"/>
                <a:ea typeface="Calibri" pitchFamily="34" charset="0"/>
                <a:cs typeface="Calibri" pitchFamily="34" charset="0"/>
              </a:rPr>
              <a:t>монооксиду</a:t>
            </a:r>
            <a:r>
              <a:rPr lang="uk-UA" sz="1100" dirty="0" smtClean="0">
                <a:latin typeface="Times New Roman" pitchFamily="18" charset="0"/>
                <a:ea typeface="Calibri" pitchFamily="34" charset="0"/>
                <a:cs typeface="Calibri" pitchFamily="34" charset="0"/>
              </a:rPr>
              <a:t> вуглецю. Цей оксид утворюється під час горіння в умовах нестачі кисню:</a:t>
            </a:r>
          </a:p>
          <a:p>
            <a:pPr indent="449263">
              <a:lnSpc>
                <a:spcPct val="115000"/>
              </a:lnSpc>
              <a:buFont typeface="Arial" charset="0"/>
              <a:buNone/>
            </a:pPr>
            <a:endParaRPr lang="uk-UA" sz="1100" dirty="0" smtClean="0">
              <a:latin typeface="Times New Roman" pitchFamily="18" charset="0"/>
              <a:ea typeface="Calibri" pitchFamily="34" charset="0"/>
              <a:cs typeface="Calibri" pitchFamily="34" charset="0"/>
            </a:endParaRPr>
          </a:p>
          <a:p>
            <a:pPr indent="449263">
              <a:lnSpc>
                <a:spcPct val="115000"/>
              </a:lnSpc>
              <a:buFont typeface="Arial" charset="0"/>
              <a:buNone/>
            </a:pPr>
            <a:r>
              <a:rPr lang="uk-UA" sz="1100" dirty="0" smtClean="0">
                <a:latin typeface="Times New Roman" pitchFamily="18" charset="0"/>
                <a:ea typeface="Calibri" pitchFamily="34" charset="0"/>
                <a:cs typeface="Calibri" pitchFamily="34" charset="0"/>
              </a:rPr>
              <a:t>У свою чергу, </a:t>
            </a:r>
            <a:r>
              <a:rPr lang="uk-UA" sz="1100" dirty="0" err="1" smtClean="0">
                <a:latin typeface="Times New Roman" pitchFamily="18" charset="0"/>
                <a:ea typeface="Calibri" pitchFamily="34" charset="0"/>
                <a:cs typeface="Calibri" pitchFamily="34" charset="0"/>
              </a:rPr>
              <a:t>монооксид</a:t>
            </a:r>
            <a:r>
              <a:rPr lang="uk-UA" sz="1100" dirty="0" smtClean="0">
                <a:latin typeface="Times New Roman" pitchFamily="18" charset="0"/>
                <a:ea typeface="Calibri" pitchFamily="34" charset="0"/>
                <a:cs typeface="Calibri" pitchFamily="34" charset="0"/>
              </a:rPr>
              <a:t> вуглецю відновлює залізо з руди. Щоб реакція йшла швидше, нагрітий чадний газ пропускають через оксид заліза(III):</a:t>
            </a:r>
          </a:p>
          <a:p>
            <a:pPr indent="449263">
              <a:lnSpc>
                <a:spcPct val="115000"/>
              </a:lnSpc>
              <a:buFont typeface="Arial" charset="0"/>
              <a:buNone/>
            </a:pPr>
            <a:endParaRPr lang="uk-UA" sz="1100" dirty="0" smtClean="0">
              <a:latin typeface="Times New Roman" pitchFamily="18" charset="0"/>
              <a:ea typeface="Calibri" pitchFamily="34" charset="0"/>
              <a:cs typeface="Calibri" pitchFamily="34" charset="0"/>
            </a:endParaRPr>
          </a:p>
          <a:p>
            <a:pPr indent="449263">
              <a:lnSpc>
                <a:spcPct val="115000"/>
              </a:lnSpc>
              <a:buFont typeface="Arial" charset="0"/>
              <a:buNone/>
            </a:pPr>
            <a:r>
              <a:rPr lang="uk-UA" sz="1100" dirty="0" smtClean="0">
                <a:latin typeface="Times New Roman" pitchFamily="18" charset="0"/>
                <a:ea typeface="Calibri" pitchFamily="34" charset="0"/>
                <a:cs typeface="Calibri" pitchFamily="34" charset="0"/>
              </a:rPr>
              <a:t>Флюс додається для позбавлення від небажаних домішок (в першу чергу від силікатів, наприклад кварцу) у видобутій руді. Типовий флюс містить вапняк (карбонат кальцію) і доломіт (карбонат магнію). Для усунення інших домішок використовують інші флюси.</a:t>
            </a:r>
          </a:p>
          <a:p>
            <a:pPr indent="449263">
              <a:buFont typeface="Arial" charset="0"/>
              <a:buNone/>
            </a:pPr>
            <a:r>
              <a:rPr lang="uk-UA" sz="1100" dirty="0" smtClean="0"/>
              <a:t> </a:t>
            </a:r>
          </a:p>
          <a:p>
            <a:pPr indent="449263">
              <a:buFont typeface="Arial" charset="0"/>
              <a:buNone/>
            </a:pPr>
            <a:r>
              <a:rPr lang="uk-UA" sz="1100" dirty="0" smtClean="0"/>
              <a:t>        </a:t>
            </a:r>
          </a:p>
        </p:txBody>
      </p:sp>
      <p:sp>
        <p:nvSpPr>
          <p:cNvPr id="6" name="Содержимое 5"/>
          <p:cNvSpPr>
            <a:spLocks noGrp="1"/>
          </p:cNvSpPr>
          <p:nvPr>
            <p:ph sz="quarter" idx="4"/>
          </p:nvPr>
        </p:nvSpPr>
        <p:spPr>
          <a:xfrm>
            <a:off x="4643438" y="785813"/>
            <a:ext cx="4041775" cy="5786437"/>
          </a:xfrm>
        </p:spPr>
        <p:txBody>
          <a:bodyPr/>
          <a:lstStyle/>
          <a:p>
            <a:pPr>
              <a:buFont typeface="Arial" charset="0"/>
              <a:buNone/>
            </a:pPr>
            <a:r>
              <a:rPr lang="ru-RU" sz="1100" smtClean="0"/>
              <a:t>		Дія флюсу (у наведеному випадку — карбонат кальцію) полягає в тому, що під час нагрівання він розкладається до його оксиду:</a:t>
            </a:r>
          </a:p>
          <a:p>
            <a:pPr>
              <a:buFont typeface="Arial" charset="0"/>
              <a:buNone/>
            </a:pPr>
            <a:endParaRPr lang="ru-RU" sz="1100" smtClean="0"/>
          </a:p>
          <a:p>
            <a:pPr>
              <a:buFont typeface="Arial" charset="0"/>
              <a:buNone/>
            </a:pPr>
            <a:r>
              <a:rPr lang="uk-UA" sz="1100" smtClean="0"/>
              <a:t>          		Оксид кальцію з'єднується з діоксидом кремнію, утворюючи шлак — метасилікат кальцію:</a:t>
            </a:r>
          </a:p>
          <a:p>
            <a:pPr>
              <a:buFont typeface="Arial" charset="0"/>
              <a:buNone/>
            </a:pPr>
            <a:endParaRPr lang="uk-UA" sz="1100" smtClean="0"/>
          </a:p>
          <a:p>
            <a:pPr>
              <a:buFont typeface="Arial" charset="0"/>
              <a:buNone/>
            </a:pPr>
            <a:r>
              <a:rPr lang="uk-UA" sz="1100" smtClean="0"/>
              <a:t> 		Шлак, на відміну від діоксиду кремнію, плавиться в печі. Легший, ніж залізо, шлак плаває на поверхні — це властивість дозволяє відділяти шлак від металу. Шлаки потім можуть застосовуватися у будівництві та сільському господарстві. Розплав заліза, отриманий у доменній печі (чавун), містить досить багато вуглецю . Крім тих випадків, коли чавун використовується безпосередньо, він вимагає подальшої переробки.</a:t>
            </a:r>
          </a:p>
          <a:p>
            <a:pPr>
              <a:buFont typeface="Arial" charset="0"/>
              <a:buNone/>
            </a:pPr>
            <a:r>
              <a:rPr lang="uk-UA" sz="1100" smtClean="0"/>
              <a:t>		Надлишки вуглецю та інші домішки (сірка, фосфор) видаляють з чавуну окисленням у мартенівських печах або в конвертерах. Електричні печі застосовуються для виплавки легованих сталей.</a:t>
            </a:r>
          </a:p>
          <a:p>
            <a:pPr>
              <a:buFont typeface="Arial" charset="0"/>
              <a:buNone/>
            </a:pPr>
            <a:r>
              <a:rPr lang="uk-UA" sz="1100" smtClean="0"/>
              <a:t>		Крім доменного процесу, поширений процес прямого отримання заліза. У цьому випадку попередньо подрібнену руду змішують з особливою глиною, формуючи окатиші. Окатиші обпалюють, і обробляють в шахтній печі гарячими продуктами конверсії метану, які містять водень. Водень легко відновлює залізо:</a:t>
            </a:r>
          </a:p>
          <a:p>
            <a:pPr>
              <a:buFont typeface="Arial" charset="0"/>
              <a:buNone/>
            </a:pPr>
            <a:r>
              <a:rPr lang="uk-UA" sz="1100" smtClean="0"/>
              <a:t>                                                                                                  ,</a:t>
            </a:r>
          </a:p>
          <a:p>
            <a:pPr>
              <a:buFont typeface="Arial" charset="0"/>
              <a:buNone/>
            </a:pPr>
            <a:r>
              <a:rPr lang="uk-UA" sz="1100" smtClean="0"/>
              <a:t> 		при цьому не відбувається забруднення заліза такими домішками як сірка і фосфор, які є звичайними для кам'яного вугілля. Залізо утворюється в твердому вигляді, і надалі переплавляється в електричних печах.</a:t>
            </a:r>
          </a:p>
          <a:p>
            <a:pPr>
              <a:buFont typeface="Arial" charset="0"/>
              <a:buNone/>
            </a:pPr>
            <a:r>
              <a:rPr lang="uk-UA" sz="1100" smtClean="0"/>
              <a:t>		Хімічно чисте залізо добувають електролізом розчинів його солей.</a:t>
            </a:r>
          </a:p>
          <a:p>
            <a:pPr>
              <a:buFont typeface="Arial" charset="0"/>
              <a:buNone/>
            </a:pPr>
            <a:r>
              <a:rPr lang="uk-UA" sz="1100" smtClean="0"/>
              <a:t>             </a:t>
            </a:r>
          </a:p>
        </p:txBody>
      </p:sp>
      <p:sp>
        <p:nvSpPr>
          <p:cNvPr id="8204" name="TextBox 14"/>
          <p:cNvSpPr txBox="1">
            <a:spLocks noChangeArrowheads="1"/>
          </p:cNvSpPr>
          <p:nvPr/>
        </p:nvSpPr>
        <p:spPr bwMode="auto">
          <a:xfrm>
            <a:off x="7429500" y="428625"/>
            <a:ext cx="1060450" cy="338138"/>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sp>
        <p:nvSpPr>
          <p:cNvPr id="8205" name="TextBox 15"/>
          <p:cNvSpPr txBox="1">
            <a:spLocks noChangeArrowheads="1"/>
          </p:cNvSpPr>
          <p:nvPr/>
        </p:nvSpPr>
        <p:spPr bwMode="auto">
          <a:xfrm>
            <a:off x="785813" y="428625"/>
            <a:ext cx="1023937" cy="369888"/>
          </a:xfrm>
          <a:prstGeom prst="rect">
            <a:avLst/>
          </a:prstGeom>
          <a:noFill/>
          <a:ln w="9525">
            <a:noFill/>
            <a:miter lim="800000"/>
            <a:headEnd/>
            <a:tailEnd/>
          </a:ln>
        </p:spPr>
        <p:txBody>
          <a:bodyPr wrap="none">
            <a:spAutoFit/>
          </a:bodyPr>
          <a:lstStyle/>
          <a:p>
            <a:r>
              <a:rPr lang="uk-UA" i="1">
                <a:latin typeface="Calibri" pitchFamily="34" charset="0"/>
              </a:rPr>
              <a:t>← назад</a:t>
            </a:r>
          </a:p>
        </p:txBody>
      </p:sp>
      <p:pic>
        <p:nvPicPr>
          <p:cNvPr id="2050" name="Picture 2"/>
          <p:cNvPicPr>
            <a:picLocks noChangeAspect="1" noChangeArrowheads="1"/>
          </p:cNvPicPr>
          <p:nvPr/>
        </p:nvPicPr>
        <p:blipFill>
          <a:blip r:embed="rId3"/>
          <a:srcRect/>
          <a:stretch>
            <a:fillRect/>
          </a:stretch>
        </p:blipFill>
        <p:spPr bwMode="auto">
          <a:xfrm>
            <a:off x="1071538" y="4143380"/>
            <a:ext cx="1768475" cy="206375"/>
          </a:xfrm>
          <a:prstGeom prst="rect">
            <a:avLst/>
          </a:prstGeom>
          <a:noFill/>
          <a:ln w="9525">
            <a:noFill/>
            <a:miter lim="800000"/>
            <a:headEnd/>
            <a:tailEnd/>
          </a:ln>
        </p:spPr>
      </p:pic>
      <p:pic>
        <p:nvPicPr>
          <p:cNvPr id="2051" name="Picture 3"/>
          <p:cNvPicPr>
            <a:picLocks noChangeAspect="1" noChangeArrowheads="1"/>
          </p:cNvPicPr>
          <p:nvPr/>
        </p:nvPicPr>
        <p:blipFill>
          <a:blip r:embed="rId4"/>
          <a:srcRect/>
          <a:stretch>
            <a:fillRect/>
          </a:stretch>
        </p:blipFill>
        <p:spPr bwMode="auto">
          <a:xfrm>
            <a:off x="785786" y="5143512"/>
            <a:ext cx="2724150" cy="171450"/>
          </a:xfrm>
          <a:prstGeom prst="rect">
            <a:avLst/>
          </a:prstGeom>
          <a:noFill/>
          <a:ln w="9525">
            <a:noFill/>
            <a:miter lim="800000"/>
            <a:headEnd/>
            <a:tailEnd/>
          </a:ln>
        </p:spPr>
      </p:pic>
      <p:pic>
        <p:nvPicPr>
          <p:cNvPr id="1027" name="Picture 3"/>
          <p:cNvPicPr>
            <a:picLocks noChangeAspect="1" noChangeArrowheads="1"/>
          </p:cNvPicPr>
          <p:nvPr/>
        </p:nvPicPr>
        <p:blipFill>
          <a:blip r:embed="rId5"/>
          <a:srcRect/>
          <a:stretch>
            <a:fillRect/>
          </a:stretch>
        </p:blipFill>
        <p:spPr bwMode="auto">
          <a:xfrm>
            <a:off x="5214938" y="1357313"/>
            <a:ext cx="2381250" cy="214312"/>
          </a:xfrm>
          <a:prstGeom prst="rect">
            <a:avLst/>
          </a:prstGeom>
          <a:noFill/>
          <a:ln w="9525">
            <a:noFill/>
            <a:miter lim="800000"/>
            <a:headEnd/>
            <a:tailEnd/>
          </a:ln>
        </p:spPr>
      </p:pic>
      <p:pic>
        <p:nvPicPr>
          <p:cNvPr id="1029" name="Picture 5"/>
          <p:cNvPicPr>
            <a:picLocks noChangeAspect="1" noChangeArrowheads="1"/>
          </p:cNvPicPr>
          <p:nvPr/>
        </p:nvPicPr>
        <p:blipFill>
          <a:blip r:embed="rId6"/>
          <a:srcRect/>
          <a:stretch>
            <a:fillRect/>
          </a:stretch>
        </p:blipFill>
        <p:spPr bwMode="auto">
          <a:xfrm>
            <a:off x="5214938" y="1928813"/>
            <a:ext cx="2371725" cy="228600"/>
          </a:xfrm>
          <a:prstGeom prst="rect">
            <a:avLst/>
          </a:prstGeom>
          <a:noFill/>
          <a:ln w="9525">
            <a:noFill/>
            <a:miter lim="800000"/>
            <a:headEnd/>
            <a:tailEnd/>
          </a:ln>
        </p:spPr>
      </p:pic>
      <p:pic>
        <p:nvPicPr>
          <p:cNvPr id="1034" name="Picture 10"/>
          <p:cNvPicPr>
            <a:picLocks noChangeAspect="1" noChangeArrowheads="1"/>
          </p:cNvPicPr>
          <p:nvPr/>
        </p:nvPicPr>
        <p:blipFill>
          <a:blip r:embed="rId7"/>
          <a:srcRect/>
          <a:stretch>
            <a:fillRect/>
          </a:stretch>
        </p:blipFill>
        <p:spPr bwMode="auto">
          <a:xfrm>
            <a:off x="5143500" y="5214938"/>
            <a:ext cx="2686050" cy="228600"/>
          </a:xfrm>
          <a:prstGeom prst="rect">
            <a:avLst/>
          </a:prstGeom>
          <a:noFill/>
          <a:ln w="9525">
            <a:noFill/>
            <a:miter lim="800000"/>
            <a:headEnd/>
            <a:tailEnd/>
          </a:ln>
        </p:spPr>
      </p:pic>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42" presetClass="entr" presetSubtype="0" fill="hold"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1000"/>
                                        <p:tgtEl>
                                          <p:spTgt spid="4">
                                            <p:txEl>
                                              <p:pRg st="0" end="0"/>
                                            </p:txEl>
                                          </p:spTgt>
                                        </p:tgtEl>
                                      </p:cBhvr>
                                    </p:animEffect>
                                    <p:anim calcmode="lin" valueType="num">
                                      <p:cBhvr>
                                        <p:cTn id="2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2" end="2"/>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Effect transition="in" filter="fade">
                                      <p:cBhvr>
                                        <p:cTn id="38" dur="1000"/>
                                        <p:tgtEl>
                                          <p:spTgt spid="4">
                                            <p:txEl>
                                              <p:pRg st="3" end="3"/>
                                            </p:txEl>
                                          </p:spTgt>
                                        </p:tgtEl>
                                      </p:cBhvr>
                                    </p:animEffect>
                                    <p:anim calcmode="lin" valueType="num">
                                      <p:cBhvr>
                                        <p:cTn id="3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3" end="3"/>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fade">
                                      <p:cBhvr>
                                        <p:cTn id="43" dur="1000"/>
                                        <p:tgtEl>
                                          <p:spTgt spid="4">
                                            <p:txEl>
                                              <p:pRg st="5" end="5"/>
                                            </p:txEl>
                                          </p:spTgt>
                                        </p:tgtEl>
                                      </p:cBhvr>
                                    </p:animEffect>
                                    <p:anim calcmode="lin" valueType="num">
                                      <p:cBhvr>
                                        <p:cTn id="4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7" end="7"/>
                                            </p:txEl>
                                          </p:spTgt>
                                        </p:tgtEl>
                                        <p:attrNameLst>
                                          <p:attrName>style.visibility</p:attrName>
                                        </p:attrNameLst>
                                      </p:cBhvr>
                                      <p:to>
                                        <p:strVal val="visible"/>
                                      </p:to>
                                    </p:set>
                                    <p:animEffect transition="in" filter="fade">
                                      <p:cBhvr>
                                        <p:cTn id="48" dur="1000"/>
                                        <p:tgtEl>
                                          <p:spTgt spid="4">
                                            <p:txEl>
                                              <p:pRg st="7" end="7"/>
                                            </p:txEl>
                                          </p:spTgt>
                                        </p:tgtEl>
                                      </p:cBhvr>
                                    </p:animEffect>
                                    <p:anim calcmode="lin" valueType="num">
                                      <p:cBhvr>
                                        <p:cTn id="49"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xEl>
                                              <p:pRg st="8" end="8"/>
                                            </p:txEl>
                                          </p:spTgt>
                                        </p:tgtEl>
                                        <p:attrNameLst>
                                          <p:attrName>style.visibility</p:attrName>
                                        </p:attrNameLst>
                                      </p:cBhvr>
                                      <p:to>
                                        <p:strVal val="visible"/>
                                      </p:to>
                                    </p:set>
                                    <p:animEffect transition="in" filter="fade">
                                      <p:cBhvr>
                                        <p:cTn id="53" dur="1000"/>
                                        <p:tgtEl>
                                          <p:spTgt spid="4">
                                            <p:txEl>
                                              <p:pRg st="8" end="8"/>
                                            </p:txEl>
                                          </p:spTgt>
                                        </p:tgtEl>
                                      </p:cBhvr>
                                    </p:animEffect>
                                    <p:anim calcmode="lin" valueType="num">
                                      <p:cBhvr>
                                        <p:cTn id="5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8" end="8"/>
                                            </p:txEl>
                                          </p:spTgt>
                                        </p:tgtEl>
                                        <p:attrNameLst>
                                          <p:attrName>ppt_y</p:attrName>
                                        </p:attrNameLst>
                                      </p:cBhvr>
                                      <p:tavLst>
                                        <p:tav tm="0">
                                          <p:val>
                                            <p:strVal val="#ppt_y+.1"/>
                                          </p:val>
                                        </p:tav>
                                        <p:tav tm="100000">
                                          <p:val>
                                            <p:strVal val="#ppt_y"/>
                                          </p:val>
                                        </p:tav>
                                      </p:tavLst>
                                    </p:anim>
                                  </p:childTnLst>
                                </p:cTn>
                              </p:par>
                              <p:par>
                                <p:cTn id="56" presetID="35" presetClass="entr" presetSubtype="0" fill="hold" nodeType="withEffect">
                                  <p:stCondLst>
                                    <p:cond delay="0"/>
                                  </p:stCondLst>
                                  <p:childTnLst>
                                    <p:set>
                                      <p:cBhvr>
                                        <p:cTn id="57" dur="1" fill="hold">
                                          <p:stCondLst>
                                            <p:cond delay="0"/>
                                          </p:stCondLst>
                                        </p:cTn>
                                        <p:tgtEl>
                                          <p:spTgt spid="6">
                                            <p:txEl>
                                              <p:pRg st="0" end="0"/>
                                            </p:txEl>
                                          </p:spTgt>
                                        </p:tgtEl>
                                        <p:attrNameLst>
                                          <p:attrName>style.visibility</p:attrName>
                                        </p:attrNameLst>
                                      </p:cBhvr>
                                      <p:to>
                                        <p:strVal val="visible"/>
                                      </p:to>
                                    </p:set>
                                    <p:animEffect transition="in" filter="fade">
                                      <p:cBhvr>
                                        <p:cTn id="58" dur="2000"/>
                                        <p:tgtEl>
                                          <p:spTgt spid="6">
                                            <p:txEl>
                                              <p:pRg st="0" end="0"/>
                                            </p:txEl>
                                          </p:spTgt>
                                        </p:tgtEl>
                                      </p:cBhvr>
                                    </p:animEffect>
                                    <p:anim calcmode="lin" valueType="num">
                                      <p:cBhvr>
                                        <p:cTn id="59" dur="2000" fill="hold"/>
                                        <p:tgtEl>
                                          <p:spTgt spid="6">
                                            <p:txEl>
                                              <p:pRg st="0" end="0"/>
                                            </p:txEl>
                                          </p:spTgt>
                                        </p:tgtEl>
                                        <p:attrNameLst>
                                          <p:attrName>style.rotation</p:attrName>
                                        </p:attrNameLst>
                                      </p:cBhvr>
                                      <p:tavLst>
                                        <p:tav tm="0">
                                          <p:val>
                                            <p:fltVal val="720"/>
                                          </p:val>
                                        </p:tav>
                                        <p:tav tm="100000">
                                          <p:val>
                                            <p:fltVal val="0"/>
                                          </p:val>
                                        </p:tav>
                                      </p:tavLst>
                                    </p:anim>
                                    <p:anim calcmode="lin" valueType="num">
                                      <p:cBhvr>
                                        <p:cTn id="60" dur="2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61" dur="2000" fill="hold"/>
                                        <p:tgtEl>
                                          <p:spTgt spid="6">
                                            <p:txEl>
                                              <p:pRg st="0" end="0"/>
                                            </p:txEl>
                                          </p:spTgt>
                                        </p:tgtEl>
                                        <p:attrNameLst>
                                          <p:attrName>ppt_w</p:attrName>
                                        </p:attrNameLst>
                                      </p:cBhvr>
                                      <p:tavLst>
                                        <p:tav tm="0">
                                          <p:val>
                                            <p:fltVal val="0"/>
                                          </p:val>
                                        </p:tav>
                                        <p:tav tm="100000">
                                          <p:val>
                                            <p:strVal val="#ppt_w"/>
                                          </p:val>
                                        </p:tav>
                                      </p:tavLst>
                                    </p:anim>
                                  </p:childTnLst>
                                </p:cTn>
                              </p:par>
                              <p:par>
                                <p:cTn id="62" presetID="35" presetClass="entr" presetSubtype="0" fill="hold" nodeType="withEffect">
                                  <p:stCondLst>
                                    <p:cond delay="0"/>
                                  </p:stCondLst>
                                  <p:childTnLst>
                                    <p:set>
                                      <p:cBhvr>
                                        <p:cTn id="63" dur="1" fill="hold">
                                          <p:stCondLst>
                                            <p:cond delay="0"/>
                                          </p:stCondLst>
                                        </p:cTn>
                                        <p:tgtEl>
                                          <p:spTgt spid="6">
                                            <p:txEl>
                                              <p:pRg st="2" end="2"/>
                                            </p:txEl>
                                          </p:spTgt>
                                        </p:tgtEl>
                                        <p:attrNameLst>
                                          <p:attrName>style.visibility</p:attrName>
                                        </p:attrNameLst>
                                      </p:cBhvr>
                                      <p:to>
                                        <p:strVal val="visible"/>
                                      </p:to>
                                    </p:set>
                                    <p:animEffect transition="in" filter="fade">
                                      <p:cBhvr>
                                        <p:cTn id="64" dur="2000"/>
                                        <p:tgtEl>
                                          <p:spTgt spid="6">
                                            <p:txEl>
                                              <p:pRg st="2" end="2"/>
                                            </p:txEl>
                                          </p:spTgt>
                                        </p:tgtEl>
                                      </p:cBhvr>
                                    </p:animEffect>
                                    <p:anim calcmode="lin" valueType="num">
                                      <p:cBhvr>
                                        <p:cTn id="65" dur="2000" fill="hold"/>
                                        <p:tgtEl>
                                          <p:spTgt spid="6">
                                            <p:txEl>
                                              <p:pRg st="2" end="2"/>
                                            </p:txEl>
                                          </p:spTgt>
                                        </p:tgtEl>
                                        <p:attrNameLst>
                                          <p:attrName>style.rotation</p:attrName>
                                        </p:attrNameLst>
                                      </p:cBhvr>
                                      <p:tavLst>
                                        <p:tav tm="0">
                                          <p:val>
                                            <p:fltVal val="720"/>
                                          </p:val>
                                        </p:tav>
                                        <p:tav tm="100000">
                                          <p:val>
                                            <p:fltVal val="0"/>
                                          </p:val>
                                        </p:tav>
                                      </p:tavLst>
                                    </p:anim>
                                    <p:anim calcmode="lin" valueType="num">
                                      <p:cBhvr>
                                        <p:cTn id="66" dur="2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67" dur="2000" fill="hold"/>
                                        <p:tgtEl>
                                          <p:spTgt spid="6">
                                            <p:txEl>
                                              <p:pRg st="2" end="2"/>
                                            </p:txEl>
                                          </p:spTgt>
                                        </p:tgtEl>
                                        <p:attrNameLst>
                                          <p:attrName>ppt_w</p:attrName>
                                        </p:attrNameLst>
                                      </p:cBhvr>
                                      <p:tavLst>
                                        <p:tav tm="0">
                                          <p:val>
                                            <p:fltVal val="0"/>
                                          </p:val>
                                        </p:tav>
                                        <p:tav tm="100000">
                                          <p:val>
                                            <p:strVal val="#ppt_w"/>
                                          </p:val>
                                        </p:tav>
                                      </p:tavLst>
                                    </p:anim>
                                  </p:childTnLst>
                                </p:cTn>
                              </p:par>
                              <p:par>
                                <p:cTn id="68" presetID="35" presetClass="entr" presetSubtype="0" fill="hold" nodeType="withEffect">
                                  <p:stCondLst>
                                    <p:cond delay="0"/>
                                  </p:stCondLst>
                                  <p:childTnLst>
                                    <p:set>
                                      <p:cBhvr>
                                        <p:cTn id="69" dur="1" fill="hold">
                                          <p:stCondLst>
                                            <p:cond delay="0"/>
                                          </p:stCondLst>
                                        </p:cTn>
                                        <p:tgtEl>
                                          <p:spTgt spid="6">
                                            <p:txEl>
                                              <p:pRg st="4" end="4"/>
                                            </p:txEl>
                                          </p:spTgt>
                                        </p:tgtEl>
                                        <p:attrNameLst>
                                          <p:attrName>style.visibility</p:attrName>
                                        </p:attrNameLst>
                                      </p:cBhvr>
                                      <p:to>
                                        <p:strVal val="visible"/>
                                      </p:to>
                                    </p:set>
                                    <p:animEffect transition="in" filter="fade">
                                      <p:cBhvr>
                                        <p:cTn id="70" dur="2000"/>
                                        <p:tgtEl>
                                          <p:spTgt spid="6">
                                            <p:txEl>
                                              <p:pRg st="4" end="4"/>
                                            </p:txEl>
                                          </p:spTgt>
                                        </p:tgtEl>
                                      </p:cBhvr>
                                    </p:animEffect>
                                    <p:anim calcmode="lin" valueType="num">
                                      <p:cBhvr>
                                        <p:cTn id="71" dur="2000" fill="hold"/>
                                        <p:tgtEl>
                                          <p:spTgt spid="6">
                                            <p:txEl>
                                              <p:pRg st="4" end="4"/>
                                            </p:txEl>
                                          </p:spTgt>
                                        </p:tgtEl>
                                        <p:attrNameLst>
                                          <p:attrName>style.rotation</p:attrName>
                                        </p:attrNameLst>
                                      </p:cBhvr>
                                      <p:tavLst>
                                        <p:tav tm="0">
                                          <p:val>
                                            <p:fltVal val="720"/>
                                          </p:val>
                                        </p:tav>
                                        <p:tav tm="100000">
                                          <p:val>
                                            <p:fltVal val="0"/>
                                          </p:val>
                                        </p:tav>
                                      </p:tavLst>
                                    </p:anim>
                                    <p:anim calcmode="lin" valueType="num">
                                      <p:cBhvr>
                                        <p:cTn id="72" dur="2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73" dur="2000" fill="hold"/>
                                        <p:tgtEl>
                                          <p:spTgt spid="6">
                                            <p:txEl>
                                              <p:pRg st="4" end="4"/>
                                            </p:txEl>
                                          </p:spTgt>
                                        </p:tgtEl>
                                        <p:attrNameLst>
                                          <p:attrName>ppt_w</p:attrName>
                                        </p:attrNameLst>
                                      </p:cBhvr>
                                      <p:tavLst>
                                        <p:tav tm="0">
                                          <p:val>
                                            <p:fltVal val="0"/>
                                          </p:val>
                                        </p:tav>
                                        <p:tav tm="100000">
                                          <p:val>
                                            <p:strVal val="#ppt_w"/>
                                          </p:val>
                                        </p:tav>
                                      </p:tavLst>
                                    </p:anim>
                                  </p:childTnLst>
                                </p:cTn>
                              </p:par>
                              <p:par>
                                <p:cTn id="74" presetID="35" presetClass="entr" presetSubtype="0" fill="hold" nodeType="withEffect">
                                  <p:stCondLst>
                                    <p:cond delay="0"/>
                                  </p:stCondLst>
                                  <p:childTnLst>
                                    <p:set>
                                      <p:cBhvr>
                                        <p:cTn id="75" dur="1" fill="hold">
                                          <p:stCondLst>
                                            <p:cond delay="0"/>
                                          </p:stCondLst>
                                        </p:cTn>
                                        <p:tgtEl>
                                          <p:spTgt spid="6">
                                            <p:txEl>
                                              <p:pRg st="5" end="5"/>
                                            </p:txEl>
                                          </p:spTgt>
                                        </p:tgtEl>
                                        <p:attrNameLst>
                                          <p:attrName>style.visibility</p:attrName>
                                        </p:attrNameLst>
                                      </p:cBhvr>
                                      <p:to>
                                        <p:strVal val="visible"/>
                                      </p:to>
                                    </p:set>
                                    <p:animEffect transition="in" filter="fade">
                                      <p:cBhvr>
                                        <p:cTn id="76" dur="2000"/>
                                        <p:tgtEl>
                                          <p:spTgt spid="6">
                                            <p:txEl>
                                              <p:pRg st="5" end="5"/>
                                            </p:txEl>
                                          </p:spTgt>
                                        </p:tgtEl>
                                      </p:cBhvr>
                                    </p:animEffect>
                                    <p:anim calcmode="lin" valueType="num">
                                      <p:cBhvr>
                                        <p:cTn id="77" dur="2000" fill="hold"/>
                                        <p:tgtEl>
                                          <p:spTgt spid="6">
                                            <p:txEl>
                                              <p:pRg st="5" end="5"/>
                                            </p:txEl>
                                          </p:spTgt>
                                        </p:tgtEl>
                                        <p:attrNameLst>
                                          <p:attrName>style.rotation</p:attrName>
                                        </p:attrNameLst>
                                      </p:cBhvr>
                                      <p:tavLst>
                                        <p:tav tm="0">
                                          <p:val>
                                            <p:fltVal val="720"/>
                                          </p:val>
                                        </p:tav>
                                        <p:tav tm="100000">
                                          <p:val>
                                            <p:fltVal val="0"/>
                                          </p:val>
                                        </p:tav>
                                      </p:tavLst>
                                    </p:anim>
                                    <p:anim calcmode="lin" valueType="num">
                                      <p:cBhvr>
                                        <p:cTn id="78" dur="2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79" dur="2000" fill="hold"/>
                                        <p:tgtEl>
                                          <p:spTgt spid="6">
                                            <p:txEl>
                                              <p:pRg st="5" end="5"/>
                                            </p:txEl>
                                          </p:spTgt>
                                        </p:tgtEl>
                                        <p:attrNameLst>
                                          <p:attrName>ppt_w</p:attrName>
                                        </p:attrNameLst>
                                      </p:cBhvr>
                                      <p:tavLst>
                                        <p:tav tm="0">
                                          <p:val>
                                            <p:fltVal val="0"/>
                                          </p:val>
                                        </p:tav>
                                        <p:tav tm="100000">
                                          <p:val>
                                            <p:strVal val="#ppt_w"/>
                                          </p:val>
                                        </p:tav>
                                      </p:tavLst>
                                    </p:anim>
                                  </p:childTnLst>
                                </p:cTn>
                              </p:par>
                              <p:par>
                                <p:cTn id="80" presetID="35" presetClass="entr" presetSubtype="0" fill="hold" nodeType="withEffect">
                                  <p:stCondLst>
                                    <p:cond delay="0"/>
                                  </p:stCondLst>
                                  <p:childTnLst>
                                    <p:set>
                                      <p:cBhvr>
                                        <p:cTn id="81" dur="1" fill="hold">
                                          <p:stCondLst>
                                            <p:cond delay="0"/>
                                          </p:stCondLst>
                                        </p:cTn>
                                        <p:tgtEl>
                                          <p:spTgt spid="6">
                                            <p:txEl>
                                              <p:pRg st="6" end="6"/>
                                            </p:txEl>
                                          </p:spTgt>
                                        </p:tgtEl>
                                        <p:attrNameLst>
                                          <p:attrName>style.visibility</p:attrName>
                                        </p:attrNameLst>
                                      </p:cBhvr>
                                      <p:to>
                                        <p:strVal val="visible"/>
                                      </p:to>
                                    </p:set>
                                    <p:animEffect transition="in" filter="fade">
                                      <p:cBhvr>
                                        <p:cTn id="82" dur="2000"/>
                                        <p:tgtEl>
                                          <p:spTgt spid="6">
                                            <p:txEl>
                                              <p:pRg st="6" end="6"/>
                                            </p:txEl>
                                          </p:spTgt>
                                        </p:tgtEl>
                                      </p:cBhvr>
                                    </p:animEffect>
                                    <p:anim calcmode="lin" valueType="num">
                                      <p:cBhvr>
                                        <p:cTn id="83" dur="2000" fill="hold"/>
                                        <p:tgtEl>
                                          <p:spTgt spid="6">
                                            <p:txEl>
                                              <p:pRg st="6" end="6"/>
                                            </p:txEl>
                                          </p:spTgt>
                                        </p:tgtEl>
                                        <p:attrNameLst>
                                          <p:attrName>style.rotation</p:attrName>
                                        </p:attrNameLst>
                                      </p:cBhvr>
                                      <p:tavLst>
                                        <p:tav tm="0">
                                          <p:val>
                                            <p:fltVal val="720"/>
                                          </p:val>
                                        </p:tav>
                                        <p:tav tm="100000">
                                          <p:val>
                                            <p:fltVal val="0"/>
                                          </p:val>
                                        </p:tav>
                                      </p:tavLst>
                                    </p:anim>
                                    <p:anim calcmode="lin" valueType="num">
                                      <p:cBhvr>
                                        <p:cTn id="84" dur="2000" fill="hold"/>
                                        <p:tgtEl>
                                          <p:spTgt spid="6">
                                            <p:txEl>
                                              <p:pRg st="6" end="6"/>
                                            </p:txEl>
                                          </p:spTgt>
                                        </p:tgtEl>
                                        <p:attrNameLst>
                                          <p:attrName>ppt_h</p:attrName>
                                        </p:attrNameLst>
                                      </p:cBhvr>
                                      <p:tavLst>
                                        <p:tav tm="0">
                                          <p:val>
                                            <p:fltVal val="0"/>
                                          </p:val>
                                        </p:tav>
                                        <p:tav tm="100000">
                                          <p:val>
                                            <p:strVal val="#ppt_h"/>
                                          </p:val>
                                        </p:tav>
                                      </p:tavLst>
                                    </p:anim>
                                    <p:anim calcmode="lin" valueType="num">
                                      <p:cBhvr>
                                        <p:cTn id="85" dur="2000" fill="hold"/>
                                        <p:tgtEl>
                                          <p:spTgt spid="6">
                                            <p:txEl>
                                              <p:pRg st="6" end="6"/>
                                            </p:txEl>
                                          </p:spTgt>
                                        </p:tgtEl>
                                        <p:attrNameLst>
                                          <p:attrName>ppt_w</p:attrName>
                                        </p:attrNameLst>
                                      </p:cBhvr>
                                      <p:tavLst>
                                        <p:tav tm="0">
                                          <p:val>
                                            <p:fltVal val="0"/>
                                          </p:val>
                                        </p:tav>
                                        <p:tav tm="100000">
                                          <p:val>
                                            <p:strVal val="#ppt_w"/>
                                          </p:val>
                                        </p:tav>
                                      </p:tavLst>
                                    </p:anim>
                                  </p:childTnLst>
                                </p:cTn>
                              </p:par>
                              <p:par>
                                <p:cTn id="86" presetID="35" presetClass="entr" presetSubtype="0" fill="hold" nodeType="withEffect">
                                  <p:stCondLst>
                                    <p:cond delay="0"/>
                                  </p:stCondLst>
                                  <p:childTnLst>
                                    <p:set>
                                      <p:cBhvr>
                                        <p:cTn id="87" dur="1" fill="hold">
                                          <p:stCondLst>
                                            <p:cond delay="0"/>
                                          </p:stCondLst>
                                        </p:cTn>
                                        <p:tgtEl>
                                          <p:spTgt spid="6">
                                            <p:txEl>
                                              <p:pRg st="7" end="7"/>
                                            </p:txEl>
                                          </p:spTgt>
                                        </p:tgtEl>
                                        <p:attrNameLst>
                                          <p:attrName>style.visibility</p:attrName>
                                        </p:attrNameLst>
                                      </p:cBhvr>
                                      <p:to>
                                        <p:strVal val="visible"/>
                                      </p:to>
                                    </p:set>
                                    <p:animEffect transition="in" filter="fade">
                                      <p:cBhvr>
                                        <p:cTn id="88" dur="2000"/>
                                        <p:tgtEl>
                                          <p:spTgt spid="6">
                                            <p:txEl>
                                              <p:pRg st="7" end="7"/>
                                            </p:txEl>
                                          </p:spTgt>
                                        </p:tgtEl>
                                      </p:cBhvr>
                                    </p:animEffect>
                                    <p:anim calcmode="lin" valueType="num">
                                      <p:cBhvr>
                                        <p:cTn id="89" dur="2000" fill="hold"/>
                                        <p:tgtEl>
                                          <p:spTgt spid="6">
                                            <p:txEl>
                                              <p:pRg st="7" end="7"/>
                                            </p:txEl>
                                          </p:spTgt>
                                        </p:tgtEl>
                                        <p:attrNameLst>
                                          <p:attrName>style.rotation</p:attrName>
                                        </p:attrNameLst>
                                      </p:cBhvr>
                                      <p:tavLst>
                                        <p:tav tm="0">
                                          <p:val>
                                            <p:fltVal val="720"/>
                                          </p:val>
                                        </p:tav>
                                        <p:tav tm="100000">
                                          <p:val>
                                            <p:fltVal val="0"/>
                                          </p:val>
                                        </p:tav>
                                      </p:tavLst>
                                    </p:anim>
                                    <p:anim calcmode="lin" valueType="num">
                                      <p:cBhvr>
                                        <p:cTn id="90" dur="2000" fill="hold"/>
                                        <p:tgtEl>
                                          <p:spTgt spid="6">
                                            <p:txEl>
                                              <p:pRg st="7" end="7"/>
                                            </p:txEl>
                                          </p:spTgt>
                                        </p:tgtEl>
                                        <p:attrNameLst>
                                          <p:attrName>ppt_h</p:attrName>
                                        </p:attrNameLst>
                                      </p:cBhvr>
                                      <p:tavLst>
                                        <p:tav tm="0">
                                          <p:val>
                                            <p:fltVal val="0"/>
                                          </p:val>
                                        </p:tav>
                                        <p:tav tm="100000">
                                          <p:val>
                                            <p:strVal val="#ppt_h"/>
                                          </p:val>
                                        </p:tav>
                                      </p:tavLst>
                                    </p:anim>
                                    <p:anim calcmode="lin" valueType="num">
                                      <p:cBhvr>
                                        <p:cTn id="91" dur="2000" fill="hold"/>
                                        <p:tgtEl>
                                          <p:spTgt spid="6">
                                            <p:txEl>
                                              <p:pRg st="7" end="7"/>
                                            </p:txEl>
                                          </p:spTgt>
                                        </p:tgtEl>
                                        <p:attrNameLst>
                                          <p:attrName>ppt_w</p:attrName>
                                        </p:attrNameLst>
                                      </p:cBhvr>
                                      <p:tavLst>
                                        <p:tav tm="0">
                                          <p:val>
                                            <p:fltVal val="0"/>
                                          </p:val>
                                        </p:tav>
                                        <p:tav tm="100000">
                                          <p:val>
                                            <p:strVal val="#ppt_w"/>
                                          </p:val>
                                        </p:tav>
                                      </p:tavLst>
                                    </p:anim>
                                  </p:childTnLst>
                                </p:cTn>
                              </p:par>
                              <p:par>
                                <p:cTn id="92" presetID="35" presetClass="entr" presetSubtype="0" fill="hold" nodeType="withEffect">
                                  <p:stCondLst>
                                    <p:cond delay="0"/>
                                  </p:stCondLst>
                                  <p:childTnLst>
                                    <p:set>
                                      <p:cBhvr>
                                        <p:cTn id="93" dur="1" fill="hold">
                                          <p:stCondLst>
                                            <p:cond delay="0"/>
                                          </p:stCondLst>
                                        </p:cTn>
                                        <p:tgtEl>
                                          <p:spTgt spid="6">
                                            <p:txEl>
                                              <p:pRg st="8" end="8"/>
                                            </p:txEl>
                                          </p:spTgt>
                                        </p:tgtEl>
                                        <p:attrNameLst>
                                          <p:attrName>style.visibility</p:attrName>
                                        </p:attrNameLst>
                                      </p:cBhvr>
                                      <p:to>
                                        <p:strVal val="visible"/>
                                      </p:to>
                                    </p:set>
                                    <p:animEffect transition="in" filter="fade">
                                      <p:cBhvr>
                                        <p:cTn id="94" dur="2000"/>
                                        <p:tgtEl>
                                          <p:spTgt spid="6">
                                            <p:txEl>
                                              <p:pRg st="8" end="8"/>
                                            </p:txEl>
                                          </p:spTgt>
                                        </p:tgtEl>
                                      </p:cBhvr>
                                    </p:animEffect>
                                    <p:anim calcmode="lin" valueType="num">
                                      <p:cBhvr>
                                        <p:cTn id="95" dur="2000" fill="hold"/>
                                        <p:tgtEl>
                                          <p:spTgt spid="6">
                                            <p:txEl>
                                              <p:pRg st="8" end="8"/>
                                            </p:txEl>
                                          </p:spTgt>
                                        </p:tgtEl>
                                        <p:attrNameLst>
                                          <p:attrName>style.rotation</p:attrName>
                                        </p:attrNameLst>
                                      </p:cBhvr>
                                      <p:tavLst>
                                        <p:tav tm="0">
                                          <p:val>
                                            <p:fltVal val="720"/>
                                          </p:val>
                                        </p:tav>
                                        <p:tav tm="100000">
                                          <p:val>
                                            <p:fltVal val="0"/>
                                          </p:val>
                                        </p:tav>
                                      </p:tavLst>
                                    </p:anim>
                                    <p:anim calcmode="lin" valueType="num">
                                      <p:cBhvr>
                                        <p:cTn id="96" dur="2000" fill="hold"/>
                                        <p:tgtEl>
                                          <p:spTgt spid="6">
                                            <p:txEl>
                                              <p:pRg st="8" end="8"/>
                                            </p:txEl>
                                          </p:spTgt>
                                        </p:tgtEl>
                                        <p:attrNameLst>
                                          <p:attrName>ppt_h</p:attrName>
                                        </p:attrNameLst>
                                      </p:cBhvr>
                                      <p:tavLst>
                                        <p:tav tm="0">
                                          <p:val>
                                            <p:fltVal val="0"/>
                                          </p:val>
                                        </p:tav>
                                        <p:tav tm="100000">
                                          <p:val>
                                            <p:strVal val="#ppt_h"/>
                                          </p:val>
                                        </p:tav>
                                      </p:tavLst>
                                    </p:anim>
                                    <p:anim calcmode="lin" valueType="num">
                                      <p:cBhvr>
                                        <p:cTn id="97" dur="2000" fill="hold"/>
                                        <p:tgtEl>
                                          <p:spTgt spid="6">
                                            <p:txEl>
                                              <p:pRg st="8" end="8"/>
                                            </p:txEl>
                                          </p:spTgt>
                                        </p:tgtEl>
                                        <p:attrNameLst>
                                          <p:attrName>ppt_w</p:attrName>
                                        </p:attrNameLst>
                                      </p:cBhvr>
                                      <p:tavLst>
                                        <p:tav tm="0">
                                          <p:val>
                                            <p:fltVal val="0"/>
                                          </p:val>
                                        </p:tav>
                                        <p:tav tm="100000">
                                          <p:val>
                                            <p:strVal val="#ppt_w"/>
                                          </p:val>
                                        </p:tav>
                                      </p:tavLst>
                                    </p:anim>
                                  </p:childTnLst>
                                </p:cTn>
                              </p:par>
                              <p:par>
                                <p:cTn id="98" presetID="35" presetClass="entr" presetSubtype="0" fill="hold" nodeType="withEffect">
                                  <p:stCondLst>
                                    <p:cond delay="0"/>
                                  </p:stCondLst>
                                  <p:childTnLst>
                                    <p:set>
                                      <p:cBhvr>
                                        <p:cTn id="99" dur="1" fill="hold">
                                          <p:stCondLst>
                                            <p:cond delay="0"/>
                                          </p:stCondLst>
                                        </p:cTn>
                                        <p:tgtEl>
                                          <p:spTgt spid="6">
                                            <p:txEl>
                                              <p:pRg st="9" end="9"/>
                                            </p:txEl>
                                          </p:spTgt>
                                        </p:tgtEl>
                                        <p:attrNameLst>
                                          <p:attrName>style.visibility</p:attrName>
                                        </p:attrNameLst>
                                      </p:cBhvr>
                                      <p:to>
                                        <p:strVal val="visible"/>
                                      </p:to>
                                    </p:set>
                                    <p:animEffect transition="in" filter="fade">
                                      <p:cBhvr>
                                        <p:cTn id="100" dur="2000"/>
                                        <p:tgtEl>
                                          <p:spTgt spid="6">
                                            <p:txEl>
                                              <p:pRg st="9" end="9"/>
                                            </p:txEl>
                                          </p:spTgt>
                                        </p:tgtEl>
                                      </p:cBhvr>
                                    </p:animEffect>
                                    <p:anim calcmode="lin" valueType="num">
                                      <p:cBhvr>
                                        <p:cTn id="101" dur="2000" fill="hold"/>
                                        <p:tgtEl>
                                          <p:spTgt spid="6">
                                            <p:txEl>
                                              <p:pRg st="9" end="9"/>
                                            </p:txEl>
                                          </p:spTgt>
                                        </p:tgtEl>
                                        <p:attrNameLst>
                                          <p:attrName>style.rotation</p:attrName>
                                        </p:attrNameLst>
                                      </p:cBhvr>
                                      <p:tavLst>
                                        <p:tav tm="0">
                                          <p:val>
                                            <p:fltVal val="720"/>
                                          </p:val>
                                        </p:tav>
                                        <p:tav tm="100000">
                                          <p:val>
                                            <p:fltVal val="0"/>
                                          </p:val>
                                        </p:tav>
                                      </p:tavLst>
                                    </p:anim>
                                    <p:anim calcmode="lin" valueType="num">
                                      <p:cBhvr>
                                        <p:cTn id="102" dur="2000" fill="hold"/>
                                        <p:tgtEl>
                                          <p:spTgt spid="6">
                                            <p:txEl>
                                              <p:pRg st="9" end="9"/>
                                            </p:txEl>
                                          </p:spTgt>
                                        </p:tgtEl>
                                        <p:attrNameLst>
                                          <p:attrName>ppt_h</p:attrName>
                                        </p:attrNameLst>
                                      </p:cBhvr>
                                      <p:tavLst>
                                        <p:tav tm="0">
                                          <p:val>
                                            <p:fltVal val="0"/>
                                          </p:val>
                                        </p:tav>
                                        <p:tav tm="100000">
                                          <p:val>
                                            <p:strVal val="#ppt_h"/>
                                          </p:val>
                                        </p:tav>
                                      </p:tavLst>
                                    </p:anim>
                                    <p:anim calcmode="lin" valueType="num">
                                      <p:cBhvr>
                                        <p:cTn id="103" dur="2000" fill="hold"/>
                                        <p:tgtEl>
                                          <p:spTgt spid="6">
                                            <p:txEl>
                                              <p:pRg st="9" end="9"/>
                                            </p:txEl>
                                          </p:spTgt>
                                        </p:tgtEl>
                                        <p:attrNameLst>
                                          <p:attrName>ppt_w</p:attrName>
                                        </p:attrNameLst>
                                      </p:cBhvr>
                                      <p:tavLst>
                                        <p:tav tm="0">
                                          <p:val>
                                            <p:fltVal val="0"/>
                                          </p:val>
                                        </p:tav>
                                        <p:tav tm="100000">
                                          <p:val>
                                            <p:strVal val="#ppt_w"/>
                                          </p:val>
                                        </p:tav>
                                      </p:tavLst>
                                    </p:anim>
                                  </p:childTnLst>
                                </p:cTn>
                              </p:par>
                              <p:par>
                                <p:cTn id="104" presetID="35" presetClass="entr" presetSubtype="0" fill="hold" nodeType="withEffect">
                                  <p:stCondLst>
                                    <p:cond delay="0"/>
                                  </p:stCondLst>
                                  <p:childTnLst>
                                    <p:set>
                                      <p:cBhvr>
                                        <p:cTn id="105" dur="1" fill="hold">
                                          <p:stCondLst>
                                            <p:cond delay="0"/>
                                          </p:stCondLst>
                                        </p:cTn>
                                        <p:tgtEl>
                                          <p:spTgt spid="6">
                                            <p:txEl>
                                              <p:pRg st="10" end="10"/>
                                            </p:txEl>
                                          </p:spTgt>
                                        </p:tgtEl>
                                        <p:attrNameLst>
                                          <p:attrName>style.visibility</p:attrName>
                                        </p:attrNameLst>
                                      </p:cBhvr>
                                      <p:to>
                                        <p:strVal val="visible"/>
                                      </p:to>
                                    </p:set>
                                    <p:animEffect transition="in" filter="fade">
                                      <p:cBhvr>
                                        <p:cTn id="106" dur="2000"/>
                                        <p:tgtEl>
                                          <p:spTgt spid="6">
                                            <p:txEl>
                                              <p:pRg st="10" end="10"/>
                                            </p:txEl>
                                          </p:spTgt>
                                        </p:tgtEl>
                                      </p:cBhvr>
                                    </p:animEffect>
                                    <p:anim calcmode="lin" valueType="num">
                                      <p:cBhvr>
                                        <p:cTn id="107" dur="2000" fill="hold"/>
                                        <p:tgtEl>
                                          <p:spTgt spid="6">
                                            <p:txEl>
                                              <p:pRg st="10" end="10"/>
                                            </p:txEl>
                                          </p:spTgt>
                                        </p:tgtEl>
                                        <p:attrNameLst>
                                          <p:attrName>style.rotation</p:attrName>
                                        </p:attrNameLst>
                                      </p:cBhvr>
                                      <p:tavLst>
                                        <p:tav tm="0">
                                          <p:val>
                                            <p:fltVal val="720"/>
                                          </p:val>
                                        </p:tav>
                                        <p:tav tm="100000">
                                          <p:val>
                                            <p:fltVal val="0"/>
                                          </p:val>
                                        </p:tav>
                                      </p:tavLst>
                                    </p:anim>
                                    <p:anim calcmode="lin" valueType="num">
                                      <p:cBhvr>
                                        <p:cTn id="108" dur="2000" fill="hold"/>
                                        <p:tgtEl>
                                          <p:spTgt spid="6">
                                            <p:txEl>
                                              <p:pRg st="10" end="10"/>
                                            </p:txEl>
                                          </p:spTgt>
                                        </p:tgtEl>
                                        <p:attrNameLst>
                                          <p:attrName>ppt_h</p:attrName>
                                        </p:attrNameLst>
                                      </p:cBhvr>
                                      <p:tavLst>
                                        <p:tav tm="0">
                                          <p:val>
                                            <p:fltVal val="0"/>
                                          </p:val>
                                        </p:tav>
                                        <p:tav tm="100000">
                                          <p:val>
                                            <p:strVal val="#ppt_h"/>
                                          </p:val>
                                        </p:tav>
                                      </p:tavLst>
                                    </p:anim>
                                    <p:anim calcmode="lin" valueType="num">
                                      <p:cBhvr>
                                        <p:cTn id="109" dur="2000" fill="hold"/>
                                        <p:tgtEl>
                                          <p:spTgt spid="6">
                                            <p:txEl>
                                              <p:pRg st="10" end="10"/>
                                            </p:txEl>
                                          </p:spTgt>
                                        </p:tgtEl>
                                        <p:attrNameLst>
                                          <p:attrName>ppt_w</p:attrName>
                                        </p:attrNameLst>
                                      </p:cBhvr>
                                      <p:tavLst>
                                        <p:tav tm="0">
                                          <p:val>
                                            <p:fltVal val="0"/>
                                          </p:val>
                                        </p:tav>
                                        <p:tav tm="100000">
                                          <p:val>
                                            <p:strVal val="#ppt_w"/>
                                          </p:val>
                                        </p:tav>
                                      </p:tavLst>
                                    </p:anim>
                                  </p:childTnLst>
                                </p:cTn>
                              </p:par>
                              <p:par>
                                <p:cTn id="110" presetID="31" presetClass="entr" presetSubtype="0" fill="hold" nodeType="withEffect">
                                  <p:stCondLst>
                                    <p:cond delay="0"/>
                                  </p:stCondLst>
                                  <p:iterate type="lt">
                                    <p:tmPct val="5000"/>
                                  </p:iterate>
                                  <p:childTnLst>
                                    <p:set>
                                      <p:cBhvr>
                                        <p:cTn id="111" dur="1" fill="hold">
                                          <p:stCondLst>
                                            <p:cond delay="0"/>
                                          </p:stCondLst>
                                        </p:cTn>
                                        <p:tgtEl>
                                          <p:spTgt spid="1029"/>
                                        </p:tgtEl>
                                        <p:attrNameLst>
                                          <p:attrName>style.visibility</p:attrName>
                                        </p:attrNameLst>
                                      </p:cBhvr>
                                      <p:to>
                                        <p:strVal val="visible"/>
                                      </p:to>
                                    </p:set>
                                    <p:anim calcmode="lin" valueType="num">
                                      <p:cBhvr>
                                        <p:cTn id="112" dur="3000" fill="hold"/>
                                        <p:tgtEl>
                                          <p:spTgt spid="1029"/>
                                        </p:tgtEl>
                                        <p:attrNameLst>
                                          <p:attrName>ppt_w</p:attrName>
                                        </p:attrNameLst>
                                      </p:cBhvr>
                                      <p:tavLst>
                                        <p:tav tm="0">
                                          <p:val>
                                            <p:fltVal val="0"/>
                                          </p:val>
                                        </p:tav>
                                        <p:tav tm="100000">
                                          <p:val>
                                            <p:strVal val="#ppt_w"/>
                                          </p:val>
                                        </p:tav>
                                      </p:tavLst>
                                    </p:anim>
                                    <p:anim calcmode="lin" valueType="num">
                                      <p:cBhvr>
                                        <p:cTn id="113" dur="3000" fill="hold"/>
                                        <p:tgtEl>
                                          <p:spTgt spid="1029"/>
                                        </p:tgtEl>
                                        <p:attrNameLst>
                                          <p:attrName>ppt_h</p:attrName>
                                        </p:attrNameLst>
                                      </p:cBhvr>
                                      <p:tavLst>
                                        <p:tav tm="0">
                                          <p:val>
                                            <p:fltVal val="0"/>
                                          </p:val>
                                        </p:tav>
                                        <p:tav tm="100000">
                                          <p:val>
                                            <p:strVal val="#ppt_h"/>
                                          </p:val>
                                        </p:tav>
                                      </p:tavLst>
                                    </p:anim>
                                    <p:anim calcmode="lin" valueType="num">
                                      <p:cBhvr>
                                        <p:cTn id="114" dur="3000" fill="hold"/>
                                        <p:tgtEl>
                                          <p:spTgt spid="1029"/>
                                        </p:tgtEl>
                                        <p:attrNameLst>
                                          <p:attrName>style.rotation</p:attrName>
                                        </p:attrNameLst>
                                      </p:cBhvr>
                                      <p:tavLst>
                                        <p:tav tm="0">
                                          <p:val>
                                            <p:fltVal val="90"/>
                                          </p:val>
                                        </p:tav>
                                        <p:tav tm="100000">
                                          <p:val>
                                            <p:fltVal val="0"/>
                                          </p:val>
                                        </p:tav>
                                      </p:tavLst>
                                    </p:anim>
                                    <p:animEffect transition="in" filter="fade">
                                      <p:cBhvr>
                                        <p:cTn id="115" dur="3000"/>
                                        <p:tgtEl>
                                          <p:spTgt spid="1029"/>
                                        </p:tgtEl>
                                      </p:cBhvr>
                                    </p:animEffect>
                                  </p:childTnLst>
                                </p:cTn>
                              </p:par>
                              <p:par>
                                <p:cTn id="116" presetID="31" presetClass="entr" presetSubtype="0" fill="hold" nodeType="withEffect">
                                  <p:stCondLst>
                                    <p:cond delay="0"/>
                                  </p:stCondLst>
                                  <p:iterate type="lt">
                                    <p:tmPct val="5000"/>
                                  </p:iterate>
                                  <p:childTnLst>
                                    <p:set>
                                      <p:cBhvr>
                                        <p:cTn id="117" dur="1" fill="hold">
                                          <p:stCondLst>
                                            <p:cond delay="0"/>
                                          </p:stCondLst>
                                        </p:cTn>
                                        <p:tgtEl>
                                          <p:spTgt spid="1027"/>
                                        </p:tgtEl>
                                        <p:attrNameLst>
                                          <p:attrName>style.visibility</p:attrName>
                                        </p:attrNameLst>
                                      </p:cBhvr>
                                      <p:to>
                                        <p:strVal val="visible"/>
                                      </p:to>
                                    </p:set>
                                    <p:anim calcmode="lin" valueType="num">
                                      <p:cBhvr>
                                        <p:cTn id="118" dur="3000" fill="hold"/>
                                        <p:tgtEl>
                                          <p:spTgt spid="1027"/>
                                        </p:tgtEl>
                                        <p:attrNameLst>
                                          <p:attrName>ppt_w</p:attrName>
                                        </p:attrNameLst>
                                      </p:cBhvr>
                                      <p:tavLst>
                                        <p:tav tm="0">
                                          <p:val>
                                            <p:fltVal val="0"/>
                                          </p:val>
                                        </p:tav>
                                        <p:tav tm="100000">
                                          <p:val>
                                            <p:strVal val="#ppt_w"/>
                                          </p:val>
                                        </p:tav>
                                      </p:tavLst>
                                    </p:anim>
                                    <p:anim calcmode="lin" valueType="num">
                                      <p:cBhvr>
                                        <p:cTn id="119" dur="3000" fill="hold"/>
                                        <p:tgtEl>
                                          <p:spTgt spid="1027"/>
                                        </p:tgtEl>
                                        <p:attrNameLst>
                                          <p:attrName>ppt_h</p:attrName>
                                        </p:attrNameLst>
                                      </p:cBhvr>
                                      <p:tavLst>
                                        <p:tav tm="0">
                                          <p:val>
                                            <p:fltVal val="0"/>
                                          </p:val>
                                        </p:tav>
                                        <p:tav tm="100000">
                                          <p:val>
                                            <p:strVal val="#ppt_h"/>
                                          </p:val>
                                        </p:tav>
                                      </p:tavLst>
                                    </p:anim>
                                    <p:anim calcmode="lin" valueType="num">
                                      <p:cBhvr>
                                        <p:cTn id="120" dur="3000" fill="hold"/>
                                        <p:tgtEl>
                                          <p:spTgt spid="1027"/>
                                        </p:tgtEl>
                                        <p:attrNameLst>
                                          <p:attrName>style.rotation</p:attrName>
                                        </p:attrNameLst>
                                      </p:cBhvr>
                                      <p:tavLst>
                                        <p:tav tm="0">
                                          <p:val>
                                            <p:fltVal val="90"/>
                                          </p:val>
                                        </p:tav>
                                        <p:tav tm="100000">
                                          <p:val>
                                            <p:fltVal val="0"/>
                                          </p:val>
                                        </p:tav>
                                      </p:tavLst>
                                    </p:anim>
                                    <p:animEffect transition="in" filter="fade">
                                      <p:cBhvr>
                                        <p:cTn id="121" dur="3000"/>
                                        <p:tgtEl>
                                          <p:spTgt spid="1027"/>
                                        </p:tgtEl>
                                      </p:cBhvr>
                                    </p:animEffect>
                                  </p:childTnLst>
                                </p:cTn>
                              </p:par>
                              <p:par>
                                <p:cTn id="122" presetID="31" presetClass="entr" presetSubtype="0" fill="hold" nodeType="withEffect">
                                  <p:stCondLst>
                                    <p:cond delay="0"/>
                                  </p:stCondLst>
                                  <p:iterate type="lt">
                                    <p:tmPct val="5000"/>
                                  </p:iterate>
                                  <p:childTnLst>
                                    <p:set>
                                      <p:cBhvr>
                                        <p:cTn id="123" dur="1" fill="hold">
                                          <p:stCondLst>
                                            <p:cond delay="0"/>
                                          </p:stCondLst>
                                        </p:cTn>
                                        <p:tgtEl>
                                          <p:spTgt spid="1034"/>
                                        </p:tgtEl>
                                        <p:attrNameLst>
                                          <p:attrName>style.visibility</p:attrName>
                                        </p:attrNameLst>
                                      </p:cBhvr>
                                      <p:to>
                                        <p:strVal val="visible"/>
                                      </p:to>
                                    </p:set>
                                    <p:anim calcmode="lin" valueType="num">
                                      <p:cBhvr>
                                        <p:cTn id="124" dur="3000" fill="hold"/>
                                        <p:tgtEl>
                                          <p:spTgt spid="1034"/>
                                        </p:tgtEl>
                                        <p:attrNameLst>
                                          <p:attrName>ppt_w</p:attrName>
                                        </p:attrNameLst>
                                      </p:cBhvr>
                                      <p:tavLst>
                                        <p:tav tm="0">
                                          <p:val>
                                            <p:fltVal val="0"/>
                                          </p:val>
                                        </p:tav>
                                        <p:tav tm="100000">
                                          <p:val>
                                            <p:strVal val="#ppt_w"/>
                                          </p:val>
                                        </p:tav>
                                      </p:tavLst>
                                    </p:anim>
                                    <p:anim calcmode="lin" valueType="num">
                                      <p:cBhvr>
                                        <p:cTn id="125" dur="3000" fill="hold"/>
                                        <p:tgtEl>
                                          <p:spTgt spid="1034"/>
                                        </p:tgtEl>
                                        <p:attrNameLst>
                                          <p:attrName>ppt_h</p:attrName>
                                        </p:attrNameLst>
                                      </p:cBhvr>
                                      <p:tavLst>
                                        <p:tav tm="0">
                                          <p:val>
                                            <p:fltVal val="0"/>
                                          </p:val>
                                        </p:tav>
                                        <p:tav tm="100000">
                                          <p:val>
                                            <p:strVal val="#ppt_h"/>
                                          </p:val>
                                        </p:tav>
                                      </p:tavLst>
                                    </p:anim>
                                    <p:anim calcmode="lin" valueType="num">
                                      <p:cBhvr>
                                        <p:cTn id="126" dur="3000" fill="hold"/>
                                        <p:tgtEl>
                                          <p:spTgt spid="1034"/>
                                        </p:tgtEl>
                                        <p:attrNameLst>
                                          <p:attrName>style.rotation</p:attrName>
                                        </p:attrNameLst>
                                      </p:cBhvr>
                                      <p:tavLst>
                                        <p:tav tm="0">
                                          <p:val>
                                            <p:fltVal val="90"/>
                                          </p:val>
                                        </p:tav>
                                        <p:tav tm="100000">
                                          <p:val>
                                            <p:fltVal val="0"/>
                                          </p:val>
                                        </p:tav>
                                      </p:tavLst>
                                    </p:anim>
                                    <p:animEffect transition="in" filter="fade">
                                      <p:cBhvr>
                                        <p:cTn id="127" dur="3000"/>
                                        <p:tgtEl>
                                          <p:spTgt spid="1034"/>
                                        </p:tgtEl>
                                      </p:cBhvr>
                                    </p:animEffect>
                                  </p:childTnLst>
                                </p:cTn>
                              </p:par>
                              <p:par>
                                <p:cTn id="128" presetID="31" presetClass="entr" presetSubtype="0" fill="hold" nodeType="withEffect">
                                  <p:stCondLst>
                                    <p:cond delay="0"/>
                                  </p:stCondLst>
                                  <p:iterate type="lt">
                                    <p:tmPct val="5000"/>
                                  </p:iterate>
                                  <p:childTnLst>
                                    <p:set>
                                      <p:cBhvr>
                                        <p:cTn id="129" dur="1" fill="hold">
                                          <p:stCondLst>
                                            <p:cond delay="0"/>
                                          </p:stCondLst>
                                        </p:cTn>
                                        <p:tgtEl>
                                          <p:spTgt spid="2050"/>
                                        </p:tgtEl>
                                        <p:attrNameLst>
                                          <p:attrName>style.visibility</p:attrName>
                                        </p:attrNameLst>
                                      </p:cBhvr>
                                      <p:to>
                                        <p:strVal val="visible"/>
                                      </p:to>
                                    </p:set>
                                    <p:anim calcmode="lin" valueType="num">
                                      <p:cBhvr>
                                        <p:cTn id="130" dur="3000" fill="hold"/>
                                        <p:tgtEl>
                                          <p:spTgt spid="2050"/>
                                        </p:tgtEl>
                                        <p:attrNameLst>
                                          <p:attrName>ppt_w</p:attrName>
                                        </p:attrNameLst>
                                      </p:cBhvr>
                                      <p:tavLst>
                                        <p:tav tm="0">
                                          <p:val>
                                            <p:fltVal val="0"/>
                                          </p:val>
                                        </p:tav>
                                        <p:tav tm="100000">
                                          <p:val>
                                            <p:strVal val="#ppt_w"/>
                                          </p:val>
                                        </p:tav>
                                      </p:tavLst>
                                    </p:anim>
                                    <p:anim calcmode="lin" valueType="num">
                                      <p:cBhvr>
                                        <p:cTn id="131" dur="3000" fill="hold"/>
                                        <p:tgtEl>
                                          <p:spTgt spid="2050"/>
                                        </p:tgtEl>
                                        <p:attrNameLst>
                                          <p:attrName>ppt_h</p:attrName>
                                        </p:attrNameLst>
                                      </p:cBhvr>
                                      <p:tavLst>
                                        <p:tav tm="0">
                                          <p:val>
                                            <p:fltVal val="0"/>
                                          </p:val>
                                        </p:tav>
                                        <p:tav tm="100000">
                                          <p:val>
                                            <p:strVal val="#ppt_h"/>
                                          </p:val>
                                        </p:tav>
                                      </p:tavLst>
                                    </p:anim>
                                    <p:anim calcmode="lin" valueType="num">
                                      <p:cBhvr>
                                        <p:cTn id="132" dur="3000" fill="hold"/>
                                        <p:tgtEl>
                                          <p:spTgt spid="2050"/>
                                        </p:tgtEl>
                                        <p:attrNameLst>
                                          <p:attrName>style.rotation</p:attrName>
                                        </p:attrNameLst>
                                      </p:cBhvr>
                                      <p:tavLst>
                                        <p:tav tm="0">
                                          <p:val>
                                            <p:fltVal val="90"/>
                                          </p:val>
                                        </p:tav>
                                        <p:tav tm="100000">
                                          <p:val>
                                            <p:fltVal val="0"/>
                                          </p:val>
                                        </p:tav>
                                      </p:tavLst>
                                    </p:anim>
                                    <p:animEffect transition="in" filter="fade">
                                      <p:cBhvr>
                                        <p:cTn id="133" dur="3000"/>
                                        <p:tgtEl>
                                          <p:spTgt spid="2050"/>
                                        </p:tgtEl>
                                      </p:cBhvr>
                                    </p:animEffect>
                                  </p:childTnLst>
                                </p:cTn>
                              </p:par>
                              <p:par>
                                <p:cTn id="134" presetID="31" presetClass="entr" presetSubtype="0" fill="hold" nodeType="withEffect">
                                  <p:stCondLst>
                                    <p:cond delay="0"/>
                                  </p:stCondLst>
                                  <p:iterate type="lt">
                                    <p:tmPct val="5000"/>
                                  </p:iterate>
                                  <p:childTnLst>
                                    <p:set>
                                      <p:cBhvr>
                                        <p:cTn id="135" dur="1" fill="hold">
                                          <p:stCondLst>
                                            <p:cond delay="0"/>
                                          </p:stCondLst>
                                        </p:cTn>
                                        <p:tgtEl>
                                          <p:spTgt spid="2051"/>
                                        </p:tgtEl>
                                        <p:attrNameLst>
                                          <p:attrName>style.visibility</p:attrName>
                                        </p:attrNameLst>
                                      </p:cBhvr>
                                      <p:to>
                                        <p:strVal val="visible"/>
                                      </p:to>
                                    </p:set>
                                    <p:anim calcmode="lin" valueType="num">
                                      <p:cBhvr>
                                        <p:cTn id="136" dur="3000" fill="hold"/>
                                        <p:tgtEl>
                                          <p:spTgt spid="2051"/>
                                        </p:tgtEl>
                                        <p:attrNameLst>
                                          <p:attrName>ppt_w</p:attrName>
                                        </p:attrNameLst>
                                      </p:cBhvr>
                                      <p:tavLst>
                                        <p:tav tm="0">
                                          <p:val>
                                            <p:fltVal val="0"/>
                                          </p:val>
                                        </p:tav>
                                        <p:tav tm="100000">
                                          <p:val>
                                            <p:strVal val="#ppt_w"/>
                                          </p:val>
                                        </p:tav>
                                      </p:tavLst>
                                    </p:anim>
                                    <p:anim calcmode="lin" valueType="num">
                                      <p:cBhvr>
                                        <p:cTn id="137" dur="3000" fill="hold"/>
                                        <p:tgtEl>
                                          <p:spTgt spid="2051"/>
                                        </p:tgtEl>
                                        <p:attrNameLst>
                                          <p:attrName>ppt_h</p:attrName>
                                        </p:attrNameLst>
                                      </p:cBhvr>
                                      <p:tavLst>
                                        <p:tav tm="0">
                                          <p:val>
                                            <p:fltVal val="0"/>
                                          </p:val>
                                        </p:tav>
                                        <p:tav tm="100000">
                                          <p:val>
                                            <p:strVal val="#ppt_h"/>
                                          </p:val>
                                        </p:tav>
                                      </p:tavLst>
                                    </p:anim>
                                    <p:anim calcmode="lin" valueType="num">
                                      <p:cBhvr>
                                        <p:cTn id="138" dur="3000" fill="hold"/>
                                        <p:tgtEl>
                                          <p:spTgt spid="2051"/>
                                        </p:tgtEl>
                                        <p:attrNameLst>
                                          <p:attrName>style.rotation</p:attrName>
                                        </p:attrNameLst>
                                      </p:cBhvr>
                                      <p:tavLst>
                                        <p:tav tm="0">
                                          <p:val>
                                            <p:fltVal val="90"/>
                                          </p:val>
                                        </p:tav>
                                        <p:tav tm="100000">
                                          <p:val>
                                            <p:fltVal val="0"/>
                                          </p:val>
                                        </p:tav>
                                      </p:tavLst>
                                    </p:anim>
                                    <p:animEffect transition="in" filter="fade">
                                      <p:cBhvr>
                                        <p:cTn id="139" dur="3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214313" y="285750"/>
            <a:ext cx="8715375" cy="6429375"/>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8" name="Прямоугольник 7"/>
          <p:cNvSpPr/>
          <p:nvPr/>
        </p:nvSpPr>
        <p:spPr>
          <a:xfrm>
            <a:off x="327025" y="398463"/>
            <a:ext cx="4251325" cy="6215062"/>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9" name="Прямоугольник 8"/>
          <p:cNvSpPr/>
          <p:nvPr/>
        </p:nvSpPr>
        <p:spPr>
          <a:xfrm>
            <a:off x="4578350" y="398463"/>
            <a:ext cx="4249738" cy="6215062"/>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1" name="Полилиния 10">
            <a:hlinkClick r:id="" action="ppaction://hlinkshowjump?jump=previousslide"/>
            <a:hlinkHover r:id="" action="ppaction://hlinkshowjump?jump=previousslide" highlightClick="1">
              <a:snd r:embed="rId2" name="wind.wav" builtIn="1"/>
            </a:hlinkHover>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a:hlinkClick r:id="" action="ppaction://hlinkshowjump?jump=nextslide">
              <a:snd r:embed="rId2" name="wind.wav" builtIn="1"/>
            </a:hlinkClick>
            <a:hlinkHover r:id="" action="ppaction://hlinkshowjump?jump=nextslide">
              <a:snd r:embed="rId2" name="wind.wav" builtIn="1"/>
            </a:hlinkHover>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9223" name="TextBox 14"/>
          <p:cNvSpPr txBox="1">
            <a:spLocks noChangeArrowheads="1"/>
          </p:cNvSpPr>
          <p:nvPr/>
        </p:nvSpPr>
        <p:spPr bwMode="auto">
          <a:xfrm>
            <a:off x="7429500" y="428625"/>
            <a:ext cx="1060450" cy="338138"/>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sp>
        <p:nvSpPr>
          <p:cNvPr id="9224" name="Текст 2"/>
          <p:cNvSpPr>
            <a:spLocks noGrp="1"/>
          </p:cNvSpPr>
          <p:nvPr>
            <p:ph type="body" idx="1"/>
          </p:nvPr>
        </p:nvSpPr>
        <p:spPr>
          <a:xfrm>
            <a:off x="1000125" y="428625"/>
            <a:ext cx="4040188" cy="639763"/>
          </a:xfrm>
        </p:spPr>
        <p:txBody>
          <a:bodyPr/>
          <a:lstStyle/>
          <a:p>
            <a:r>
              <a:rPr lang="uk-UA" smtClean="0"/>
              <a:t>Фізичні властивості</a:t>
            </a:r>
          </a:p>
        </p:txBody>
      </p:sp>
      <p:sp>
        <p:nvSpPr>
          <p:cNvPr id="4" name="Содержимое 3"/>
          <p:cNvSpPr>
            <a:spLocks noGrp="1"/>
          </p:cNvSpPr>
          <p:nvPr>
            <p:ph sz="half" idx="2"/>
          </p:nvPr>
        </p:nvSpPr>
        <p:spPr>
          <a:xfrm>
            <a:off x="428625" y="1071563"/>
            <a:ext cx="4040188" cy="3951287"/>
          </a:xfrm>
        </p:spPr>
        <p:txBody>
          <a:bodyPr rtlCol="0">
            <a:normAutofit fontScale="62500" lnSpcReduction="20000"/>
          </a:bodyPr>
          <a:lstStyle/>
          <a:p>
            <a:pPr fontAlgn="auto">
              <a:spcAft>
                <a:spcPts val="0"/>
              </a:spcAft>
              <a:buFont typeface="Arial" pitchFamily="34" charset="0"/>
              <a:buNone/>
              <a:defRPr/>
            </a:pPr>
            <a:r>
              <a:rPr lang="uk-UA" dirty="0" smtClean="0"/>
              <a:t>		Залізо — блискучий сріблясто-білий важкий метал. Густина його 7,86 т/м3; температура плавлення 1538 °</a:t>
            </a:r>
            <a:r>
              <a:rPr lang="it-IT" dirty="0" smtClean="0"/>
              <a:t>C, </a:t>
            </a:r>
            <a:r>
              <a:rPr lang="uk-UA" dirty="0" smtClean="0"/>
              <a:t>температура кипіння 2862 °</a:t>
            </a:r>
            <a:r>
              <a:rPr lang="it-IT" dirty="0" smtClean="0"/>
              <a:t>C. </a:t>
            </a:r>
            <a:r>
              <a:rPr lang="uk-UA" dirty="0" smtClean="0"/>
              <a:t>Залізо досить пластичне. Воно легко кується, штампується, витягується в дріт і вальцюється в тонкі листи, легко намагнічується і розмагнічується. Вище температури Кюрі (770 °</a:t>
            </a:r>
            <a:r>
              <a:rPr lang="it-IT" dirty="0" smtClean="0"/>
              <a:t>C) </a:t>
            </a:r>
            <a:r>
              <a:rPr lang="uk-UA" dirty="0" smtClean="0"/>
              <a:t>втрачає феромагнітні властивості. До температури 912 °</a:t>
            </a:r>
            <a:r>
              <a:rPr lang="it-IT" dirty="0" smtClean="0"/>
              <a:t>C </a:t>
            </a:r>
            <a:r>
              <a:rPr lang="uk-UA" dirty="0" smtClean="0"/>
              <a:t>існує в алотропній модифікації </a:t>
            </a:r>
            <a:r>
              <a:rPr lang="el-GR" dirty="0" smtClean="0"/>
              <a:t>α-</a:t>
            </a:r>
            <a:r>
              <a:rPr lang="uk-UA" dirty="0" smtClean="0"/>
              <a:t>заліза з об'ємноцентрованою кубічною кристалічною ґраткою, за вищої температури — </a:t>
            </a:r>
            <a:r>
              <a:rPr lang="el-GR" dirty="0" smtClean="0"/>
              <a:t>γ-</a:t>
            </a:r>
            <a:r>
              <a:rPr lang="uk-UA" dirty="0" smtClean="0"/>
              <a:t>заліза із гранецентрованою кубічною ґраткою, вище 1394 °</a:t>
            </a:r>
            <a:r>
              <a:rPr lang="it-IT" dirty="0" smtClean="0"/>
              <a:t>C </a:t>
            </a:r>
            <a:r>
              <a:rPr lang="uk-UA" dirty="0" smtClean="0"/>
              <a:t>знову змінює тип ґратки на об'ємноцентровану кубічну (</a:t>
            </a:r>
            <a:r>
              <a:rPr lang="el-GR" dirty="0" smtClean="0"/>
              <a:t>δ-</a:t>
            </a:r>
            <a:r>
              <a:rPr lang="uk-UA" dirty="0" smtClean="0"/>
              <a:t>залізо).</a:t>
            </a:r>
          </a:p>
          <a:p>
            <a:pPr fontAlgn="auto">
              <a:spcAft>
                <a:spcPts val="0"/>
              </a:spcAft>
              <a:buFont typeface="Arial" pitchFamily="34" charset="0"/>
              <a:buNone/>
              <a:defRPr/>
            </a:pPr>
            <a:endParaRPr lang="uk-UA" dirty="0" smtClean="0"/>
          </a:p>
          <a:p>
            <a:pPr fontAlgn="auto">
              <a:spcAft>
                <a:spcPts val="0"/>
              </a:spcAft>
              <a:buFont typeface="Arial" pitchFamily="34" charset="0"/>
              <a:buNone/>
              <a:defRPr/>
            </a:pPr>
            <a:endParaRPr lang="uk-UA" dirty="0" smtClean="0"/>
          </a:p>
          <a:p>
            <a:pPr fontAlgn="auto">
              <a:spcAft>
                <a:spcPts val="0"/>
              </a:spcAft>
              <a:buFont typeface="Arial" pitchFamily="34" charset="0"/>
              <a:buNone/>
              <a:defRPr/>
            </a:pPr>
            <a:endParaRPr lang="uk-UA" dirty="0" smtClean="0"/>
          </a:p>
          <a:p>
            <a:pPr fontAlgn="auto">
              <a:spcAft>
                <a:spcPts val="0"/>
              </a:spcAft>
              <a:buFont typeface="Arial" pitchFamily="34" charset="0"/>
              <a:buNone/>
              <a:defRPr/>
            </a:pPr>
            <a:endParaRPr lang="uk-UA" dirty="0" smtClean="0"/>
          </a:p>
          <a:p>
            <a:pPr fontAlgn="auto">
              <a:spcAft>
                <a:spcPts val="0"/>
              </a:spcAft>
              <a:buFont typeface="Arial" pitchFamily="34" charset="0"/>
              <a:buNone/>
              <a:defRPr/>
            </a:pPr>
            <a:endParaRPr lang="uk-UA" dirty="0" smtClean="0"/>
          </a:p>
          <a:p>
            <a:pPr fontAlgn="auto">
              <a:spcAft>
                <a:spcPts val="0"/>
              </a:spcAft>
              <a:buFont typeface="Arial" pitchFamily="34" charset="0"/>
              <a:buNone/>
              <a:defRPr/>
            </a:pPr>
            <a:endParaRPr lang="uk-UA" dirty="0" smtClean="0"/>
          </a:p>
          <a:p>
            <a:pPr fontAlgn="auto">
              <a:spcAft>
                <a:spcPts val="0"/>
              </a:spcAft>
              <a:buFont typeface="Arial" pitchFamily="34" charset="0"/>
              <a:buNone/>
              <a:defRPr/>
            </a:pPr>
            <a:endParaRPr lang="uk-UA" dirty="0"/>
          </a:p>
        </p:txBody>
      </p:sp>
      <p:sp>
        <p:nvSpPr>
          <p:cNvPr id="9226" name="Текст 4"/>
          <p:cNvSpPr>
            <a:spLocks noGrp="1"/>
          </p:cNvSpPr>
          <p:nvPr>
            <p:ph type="body" sz="quarter" idx="3"/>
          </p:nvPr>
        </p:nvSpPr>
        <p:spPr>
          <a:xfrm>
            <a:off x="5102225" y="357188"/>
            <a:ext cx="4041775" cy="639762"/>
          </a:xfrm>
        </p:spPr>
        <p:txBody>
          <a:bodyPr/>
          <a:lstStyle/>
          <a:p>
            <a:r>
              <a:rPr lang="uk-UA" smtClean="0"/>
              <a:t>Хімічні властивості</a:t>
            </a:r>
          </a:p>
        </p:txBody>
      </p:sp>
      <p:sp>
        <p:nvSpPr>
          <p:cNvPr id="6" name="Содержимое 5"/>
          <p:cNvSpPr>
            <a:spLocks noGrp="1"/>
          </p:cNvSpPr>
          <p:nvPr>
            <p:ph sz="quarter" idx="4"/>
          </p:nvPr>
        </p:nvSpPr>
        <p:spPr>
          <a:xfrm>
            <a:off x="4714875" y="928688"/>
            <a:ext cx="4041775" cy="5500687"/>
          </a:xfrm>
        </p:spPr>
        <p:txBody>
          <a:bodyPr rtlCol="0">
            <a:normAutofit fontScale="47500" lnSpcReduction="20000"/>
          </a:bodyPr>
          <a:lstStyle/>
          <a:p>
            <a:pPr fontAlgn="auto">
              <a:spcAft>
                <a:spcPts val="0"/>
              </a:spcAft>
              <a:buFont typeface="Arial" pitchFamily="34" charset="0"/>
              <a:buNone/>
              <a:defRPr/>
            </a:pPr>
            <a:r>
              <a:rPr lang="uk-UA" dirty="0" smtClean="0"/>
              <a:t>		Ферум належить до восьмої групи періодичної системи елементів Менделєєва. Його атоми на зовнішній електронній оболонці мають по два електрони, а на передостанній — 14 електронів. Атоми феруму можуть легко втрачати два електрони і перетворюватись у двовалентні катіони </a:t>
            </a:r>
            <a:r>
              <a:rPr lang="it-IT" dirty="0" smtClean="0"/>
              <a:t>Fe2+. </a:t>
            </a:r>
            <a:r>
              <a:rPr lang="uk-UA" dirty="0" smtClean="0"/>
              <a:t>Вони можуть втрачати і три електрони (один з передостанньої оболонки) і перетворюватись у тривалентні катіони </a:t>
            </a:r>
            <a:r>
              <a:rPr lang="it-IT" dirty="0" smtClean="0"/>
              <a:t>Fe3+. </a:t>
            </a:r>
            <a:r>
              <a:rPr lang="uk-UA" dirty="0" smtClean="0"/>
              <a:t>Таким чином, залізо утворює два ряди сполук. Сполуки тривалентного феруму стійкіші.</a:t>
            </a:r>
          </a:p>
          <a:p>
            <a:pPr fontAlgn="auto">
              <a:spcAft>
                <a:spcPts val="0"/>
              </a:spcAft>
              <a:buFont typeface="Arial" pitchFamily="34" charset="0"/>
              <a:buNone/>
              <a:defRPr/>
            </a:pPr>
            <a:r>
              <a:rPr lang="uk-UA" dirty="0" smtClean="0"/>
              <a:t>		У сухому повітрі за звичайної температури залізо досить стійке, але у вологому швидко іржавіє, вкриваючись товстим шаром іржі. Іржа є сумішшю оксидів і гідроксидів феруму. Основну частину іржі складає сесквіоксид заліза </a:t>
            </a:r>
            <a:r>
              <a:rPr lang="it-IT" dirty="0" smtClean="0"/>
              <a:t>Fe2O3 </a:t>
            </a:r>
            <a:r>
              <a:rPr lang="uk-UA" dirty="0" smtClean="0"/>
              <a:t>і тригідроксид заліза </a:t>
            </a:r>
            <a:r>
              <a:rPr lang="it-IT" dirty="0" smtClean="0"/>
              <a:t>Fe(OH)3. </a:t>
            </a:r>
            <a:r>
              <a:rPr lang="uk-UA" dirty="0" smtClean="0"/>
              <a:t>Крім того, до її складу входить монооксид заліза </a:t>
            </a:r>
            <a:r>
              <a:rPr lang="it-IT" dirty="0" smtClean="0"/>
              <a:t>FeO, </a:t>
            </a:r>
            <a:r>
              <a:rPr lang="uk-UA" dirty="0" smtClean="0"/>
              <a:t>дигідроксид заліза </a:t>
            </a:r>
            <a:r>
              <a:rPr lang="it-IT" dirty="0" smtClean="0"/>
              <a:t>Fe(OH)2 </a:t>
            </a:r>
            <a:r>
              <a:rPr lang="uk-UA" dirty="0" smtClean="0"/>
              <a:t>та інші сполуки. Процес ржавіння заліза можна зобразити такими приблизними рівняннями:</a:t>
            </a:r>
          </a:p>
          <a:p>
            <a:pPr fontAlgn="auto">
              <a:spcAft>
                <a:spcPts val="0"/>
              </a:spcAft>
              <a:buFont typeface="Arial" pitchFamily="34" charset="0"/>
              <a:buNone/>
              <a:defRPr/>
            </a:pPr>
            <a:r>
              <a:rPr lang="uk-UA" b="1" i="1" dirty="0" smtClean="0"/>
              <a:t>		2</a:t>
            </a:r>
            <a:r>
              <a:rPr lang="it-IT" b="1" i="1" dirty="0" smtClean="0"/>
              <a:t>Fe + O2 + 2</a:t>
            </a:r>
            <a:r>
              <a:rPr lang="uk-UA" b="1" i="1" dirty="0" smtClean="0"/>
              <a:t>Н2О = 2</a:t>
            </a:r>
            <a:r>
              <a:rPr lang="it-IT" b="1" i="1" dirty="0" smtClean="0"/>
              <a:t>Fe(OH)2</a:t>
            </a:r>
          </a:p>
          <a:p>
            <a:pPr fontAlgn="auto">
              <a:spcAft>
                <a:spcPts val="0"/>
              </a:spcAft>
              <a:buFont typeface="Arial" pitchFamily="34" charset="0"/>
              <a:buNone/>
              <a:defRPr/>
            </a:pPr>
            <a:r>
              <a:rPr lang="uk-UA" b="1" i="1" dirty="0" smtClean="0"/>
              <a:t>		</a:t>
            </a:r>
            <a:r>
              <a:rPr lang="it-IT" b="1" i="1" dirty="0" smtClean="0"/>
              <a:t>4Fe(OH)2 + O2 + 2</a:t>
            </a:r>
            <a:r>
              <a:rPr lang="uk-UA" b="1" i="1" dirty="0" smtClean="0"/>
              <a:t>Н2О = 4</a:t>
            </a:r>
            <a:r>
              <a:rPr lang="it-IT" b="1" i="1" dirty="0" smtClean="0"/>
              <a:t>Fe(OH)3</a:t>
            </a:r>
          </a:p>
          <a:p>
            <a:pPr fontAlgn="auto">
              <a:spcAft>
                <a:spcPts val="0"/>
              </a:spcAft>
              <a:buFont typeface="Arial" pitchFamily="34" charset="0"/>
              <a:buNone/>
              <a:defRPr/>
            </a:pPr>
            <a:r>
              <a:rPr lang="uk-UA" b="1" i="1" dirty="0" smtClean="0"/>
              <a:t>		</a:t>
            </a:r>
            <a:r>
              <a:rPr lang="it-IT" b="1" i="1" dirty="0" smtClean="0"/>
              <a:t>Fe(OH)2 = FeO + H2O</a:t>
            </a:r>
          </a:p>
          <a:p>
            <a:pPr fontAlgn="auto">
              <a:spcAft>
                <a:spcPts val="0"/>
              </a:spcAft>
              <a:buFont typeface="Arial" pitchFamily="34" charset="0"/>
              <a:buNone/>
              <a:defRPr/>
            </a:pPr>
            <a:r>
              <a:rPr lang="uk-UA" b="1" i="1" dirty="0" smtClean="0"/>
              <a:t>		</a:t>
            </a:r>
            <a:r>
              <a:rPr lang="it-IT" b="1" i="1" dirty="0" smtClean="0"/>
              <a:t>2Fe(OH)3 = Fe2O3 + 3H2O</a:t>
            </a:r>
          </a:p>
          <a:p>
            <a:pPr fontAlgn="auto">
              <a:spcAft>
                <a:spcPts val="0"/>
              </a:spcAft>
              <a:buFont typeface="Arial" pitchFamily="34" charset="0"/>
              <a:buNone/>
              <a:defRPr/>
            </a:pPr>
            <a:r>
              <a:rPr lang="uk-UA" dirty="0" smtClean="0"/>
              <a:t>		Іржа досить крихка і пориста. Тому вона не може ізолювати метал від атмосфери, через що процес ржавіння відбувається безперервно. При високій температурі залізо легко сполучається з киснем, ; утворюючи окалину </a:t>
            </a:r>
            <a:r>
              <a:rPr lang="it-IT" dirty="0" smtClean="0"/>
              <a:t>Fe3O4 (FeO · Fe2O3). </a:t>
            </a:r>
            <a:r>
              <a:rPr lang="uk-UA" dirty="0" smtClean="0"/>
              <a:t>В атмосфері кисню розжарена залізна дротина горить яскравим полум'ям, утворюючи теж окалину </a:t>
            </a:r>
            <a:r>
              <a:rPr lang="it-IT" dirty="0" smtClean="0"/>
              <a:t>Fe3O4. </a:t>
            </a:r>
            <a:r>
              <a:rPr lang="uk-UA" dirty="0" smtClean="0"/>
              <a:t>При нагріванні залізо може легко реагувати з хлором, сіркою та іншими неметалами:</a:t>
            </a:r>
          </a:p>
          <a:p>
            <a:pPr fontAlgn="auto">
              <a:spcAft>
                <a:spcPts val="0"/>
              </a:spcAft>
              <a:buFont typeface="Arial" pitchFamily="34" charset="0"/>
              <a:buNone/>
              <a:defRPr/>
            </a:pPr>
            <a:r>
              <a:rPr lang="uk-UA" b="1" i="1" dirty="0" smtClean="0"/>
              <a:t>		2</a:t>
            </a:r>
            <a:r>
              <a:rPr lang="it-IT" b="1" i="1" dirty="0" smtClean="0"/>
              <a:t>Fe + 3Cl2 = 2FeCl 3</a:t>
            </a:r>
          </a:p>
          <a:p>
            <a:pPr fontAlgn="auto">
              <a:spcAft>
                <a:spcPts val="0"/>
              </a:spcAft>
              <a:buFont typeface="Arial" pitchFamily="34" charset="0"/>
              <a:buNone/>
              <a:defRPr/>
            </a:pPr>
            <a:r>
              <a:rPr lang="uk-UA" b="1" i="1" dirty="0" smtClean="0"/>
              <a:t>		</a:t>
            </a:r>
            <a:r>
              <a:rPr lang="it-IT" b="1" i="1" dirty="0" smtClean="0"/>
              <a:t>Fe + S = FeS</a:t>
            </a:r>
          </a:p>
          <a:p>
            <a:pPr fontAlgn="auto">
              <a:spcAft>
                <a:spcPts val="0"/>
              </a:spcAft>
              <a:buFont typeface="Arial" pitchFamily="34" charset="0"/>
              <a:buNone/>
              <a:defRPr/>
            </a:pPr>
            <a:r>
              <a:rPr lang="uk-UA" dirty="0" smtClean="0"/>
              <a:t>		метали з розчинів їхніх солей, наприклад: </a:t>
            </a:r>
          </a:p>
          <a:p>
            <a:pPr fontAlgn="auto">
              <a:spcAft>
                <a:spcPts val="0"/>
              </a:spcAft>
              <a:buFont typeface="Arial" pitchFamily="34" charset="0"/>
              <a:buNone/>
              <a:defRPr/>
            </a:pPr>
            <a:r>
              <a:rPr lang="uk-UA" b="1" i="1" dirty="0" smtClean="0"/>
              <a:t>		</a:t>
            </a:r>
            <a:r>
              <a:rPr lang="it-IT" b="1" i="1" dirty="0" smtClean="0"/>
              <a:t>Fe + CuSO4=FeSO4 + Cu</a:t>
            </a:r>
            <a:endParaRPr lang="uk-UA" b="1" i="1" dirty="0"/>
          </a:p>
        </p:txBody>
      </p:sp>
      <p:sp>
        <p:nvSpPr>
          <p:cNvPr id="10" name="Полилиния 9"/>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9230" name="TextBox 13"/>
          <p:cNvSpPr txBox="1">
            <a:spLocks noChangeArrowheads="1"/>
          </p:cNvSpPr>
          <p:nvPr/>
        </p:nvSpPr>
        <p:spPr bwMode="auto">
          <a:xfrm>
            <a:off x="785813" y="428625"/>
            <a:ext cx="1023937" cy="369888"/>
          </a:xfrm>
          <a:prstGeom prst="rect">
            <a:avLst/>
          </a:prstGeom>
          <a:noFill/>
          <a:ln w="9525">
            <a:noFill/>
            <a:miter lim="800000"/>
            <a:headEnd/>
            <a:tailEnd/>
          </a:ln>
        </p:spPr>
        <p:txBody>
          <a:bodyPr wrap="none">
            <a:spAutoFit/>
          </a:bodyPr>
          <a:lstStyle/>
          <a:p>
            <a:r>
              <a:rPr lang="uk-UA" i="1">
                <a:latin typeface="Calibri" pitchFamily="34" charset="0"/>
              </a:rPr>
              <a:t>← назад</a:t>
            </a:r>
          </a:p>
        </p:txBody>
      </p:sp>
      <p:pic>
        <p:nvPicPr>
          <p:cNvPr id="2050" name="Picture 2"/>
          <p:cNvPicPr>
            <a:picLocks noChangeAspect="1" noChangeArrowheads="1"/>
          </p:cNvPicPr>
          <p:nvPr/>
        </p:nvPicPr>
        <p:blipFill>
          <a:blip r:embed="rId3"/>
          <a:srcRect t="28302" b="31602"/>
          <a:stretch>
            <a:fillRect/>
          </a:stretch>
        </p:blipFill>
        <p:spPr bwMode="auto">
          <a:xfrm>
            <a:off x="357188" y="4357688"/>
            <a:ext cx="2095500" cy="1214437"/>
          </a:xfrm>
          <a:prstGeom prst="rect">
            <a:avLst/>
          </a:prstGeom>
          <a:noFill/>
          <a:ln w="9525">
            <a:noFill/>
            <a:miter lim="800000"/>
            <a:headEnd/>
            <a:tailEnd/>
          </a:ln>
        </p:spPr>
      </p:pic>
      <p:sp>
        <p:nvSpPr>
          <p:cNvPr id="17" name="TextBox 16"/>
          <p:cNvSpPr txBox="1">
            <a:spLocks noChangeArrowheads="1"/>
          </p:cNvSpPr>
          <p:nvPr/>
        </p:nvSpPr>
        <p:spPr bwMode="auto">
          <a:xfrm>
            <a:off x="500063" y="5643563"/>
            <a:ext cx="1697037" cy="461962"/>
          </a:xfrm>
          <a:prstGeom prst="rect">
            <a:avLst/>
          </a:prstGeom>
          <a:noFill/>
          <a:ln w="9525">
            <a:noFill/>
            <a:miter lim="800000"/>
            <a:headEnd/>
            <a:tailEnd/>
          </a:ln>
        </p:spPr>
        <p:txBody>
          <a:bodyPr wrap="none">
            <a:spAutoFit/>
          </a:bodyPr>
          <a:lstStyle/>
          <a:p>
            <a:r>
              <a:rPr lang="ru-RU" sz="1200">
                <a:latin typeface="Calibri" pitchFamily="34" charset="0"/>
              </a:rPr>
              <a:t>Шматок заліза високої </a:t>
            </a:r>
          </a:p>
          <a:p>
            <a:r>
              <a:rPr lang="ru-RU" sz="1200">
                <a:latin typeface="Calibri" pitchFamily="34" charset="0"/>
              </a:rPr>
              <a:t>(99,97 %) чистоти</a:t>
            </a:r>
            <a:endParaRPr lang="uk-UA" sz="1200">
              <a:latin typeface="Calibri" pitchFamily="34" charset="0"/>
            </a:endParaRPr>
          </a:p>
        </p:txBody>
      </p:sp>
      <p:pic>
        <p:nvPicPr>
          <p:cNvPr id="2051" name="Picture 3"/>
          <p:cNvPicPr>
            <a:picLocks noChangeAspect="1" noChangeArrowheads="1"/>
          </p:cNvPicPr>
          <p:nvPr/>
        </p:nvPicPr>
        <p:blipFill>
          <a:blip r:embed="rId4"/>
          <a:srcRect/>
          <a:stretch>
            <a:fillRect/>
          </a:stretch>
        </p:blipFill>
        <p:spPr bwMode="auto">
          <a:xfrm>
            <a:off x="2357438" y="4357688"/>
            <a:ext cx="2095500" cy="1214437"/>
          </a:xfrm>
          <a:prstGeom prst="rect">
            <a:avLst/>
          </a:prstGeom>
          <a:noFill/>
          <a:ln w="9525">
            <a:noFill/>
            <a:miter lim="800000"/>
            <a:headEnd/>
            <a:tailEnd/>
          </a:ln>
        </p:spPr>
      </p:pic>
      <p:sp>
        <p:nvSpPr>
          <p:cNvPr id="19" name="TextBox 18"/>
          <p:cNvSpPr txBox="1">
            <a:spLocks noChangeArrowheads="1"/>
          </p:cNvSpPr>
          <p:nvPr/>
        </p:nvSpPr>
        <p:spPr bwMode="auto">
          <a:xfrm>
            <a:off x="2357438" y="5643563"/>
            <a:ext cx="1954212" cy="461962"/>
          </a:xfrm>
          <a:prstGeom prst="rect">
            <a:avLst/>
          </a:prstGeom>
          <a:noFill/>
          <a:ln w="9525">
            <a:noFill/>
            <a:miter lim="800000"/>
            <a:headEnd/>
            <a:tailEnd/>
          </a:ln>
        </p:spPr>
        <p:txBody>
          <a:bodyPr wrap="none">
            <a:spAutoFit/>
          </a:bodyPr>
          <a:lstStyle/>
          <a:p>
            <a:r>
              <a:rPr lang="ru-RU" sz="1200">
                <a:latin typeface="Calibri" pitchFamily="34" charset="0"/>
              </a:rPr>
              <a:t>Гідротермальне джерело з</a:t>
            </a:r>
          </a:p>
          <a:p>
            <a:r>
              <a:rPr lang="ru-RU" sz="1200">
                <a:latin typeface="Calibri" pitchFamily="34" charset="0"/>
              </a:rPr>
              <a:t> високим вмістом заліза</a:t>
            </a:r>
            <a:endParaRPr lang="uk-UA" sz="1200">
              <a:latin typeface="Calibri" pitchFamily="34" charset="0"/>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 from="(-#ppt_w/2)" to="(#ppt_x)" calcmode="lin" valueType="num">
                                      <p:cBhvr>
                                        <p:cTn id="7" dur="600" fill="hold">
                                          <p:stCondLst>
                                            <p:cond delay="0"/>
                                          </p:stCondLst>
                                        </p:cTn>
                                        <p:tgtEl>
                                          <p:spTgt spid="2050"/>
                                        </p:tgtEl>
                                        <p:attrNameLst>
                                          <p:attrName>ppt_x</p:attrName>
                                        </p:attrNameLst>
                                      </p:cBhvr>
                                    </p:anim>
                                    <p:anim from="0" to="-1.0" calcmode="lin" valueType="num">
                                      <p:cBhvr>
                                        <p:cTn id="8" dur="200" decel="50000" autoRev="1" fill="hold">
                                          <p:stCondLst>
                                            <p:cond delay="600"/>
                                          </p:stCondLst>
                                        </p:cTn>
                                        <p:tgtEl>
                                          <p:spTgt spid="2050"/>
                                        </p:tgtEl>
                                        <p:attrNameLst>
                                          <p:attrName>xshear</p:attrName>
                                        </p:attrNameLst>
                                      </p:cBhvr>
                                    </p:anim>
                                    <p:animScale>
                                      <p:cBhvr>
                                        <p:cTn id="9" dur="200" decel="100000" autoRev="1" fill="hold">
                                          <p:stCondLst>
                                            <p:cond delay="600"/>
                                          </p:stCondLst>
                                        </p:cTn>
                                        <p:tgtEl>
                                          <p:spTgt spid="2050"/>
                                        </p:tgtEl>
                                      </p:cBhvr>
                                      <p:from x="100000" y="100000"/>
                                      <p:to x="80000" y="100000"/>
                                    </p:animScale>
                                    <p:anim by="(#ppt_h/3+#ppt_w*0.1)" calcmode="lin" valueType="num">
                                      <p:cBhvr additive="sum">
                                        <p:cTn id="10" dur="200" decel="100000" autoRev="1" fill="hold">
                                          <p:stCondLst>
                                            <p:cond delay="600"/>
                                          </p:stCondLst>
                                        </p:cTn>
                                        <p:tgtEl>
                                          <p:spTgt spid="2050"/>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2051"/>
                                        </p:tgtEl>
                                        <p:attrNameLst>
                                          <p:attrName>style.visibility</p:attrName>
                                        </p:attrNameLst>
                                      </p:cBhvr>
                                      <p:to>
                                        <p:strVal val="visible"/>
                                      </p:to>
                                    </p:set>
                                    <p:anim from="(-#ppt_w/2)" to="(#ppt_x)" calcmode="lin" valueType="num">
                                      <p:cBhvr>
                                        <p:cTn id="13" dur="600" fill="hold">
                                          <p:stCondLst>
                                            <p:cond delay="0"/>
                                          </p:stCondLst>
                                        </p:cTn>
                                        <p:tgtEl>
                                          <p:spTgt spid="2051"/>
                                        </p:tgtEl>
                                        <p:attrNameLst>
                                          <p:attrName>ppt_x</p:attrName>
                                        </p:attrNameLst>
                                      </p:cBhvr>
                                    </p:anim>
                                    <p:anim from="0" to="-1.0" calcmode="lin" valueType="num">
                                      <p:cBhvr>
                                        <p:cTn id="14" dur="200" decel="50000" autoRev="1" fill="hold">
                                          <p:stCondLst>
                                            <p:cond delay="600"/>
                                          </p:stCondLst>
                                        </p:cTn>
                                        <p:tgtEl>
                                          <p:spTgt spid="2051"/>
                                        </p:tgtEl>
                                        <p:attrNameLst>
                                          <p:attrName>xshear</p:attrName>
                                        </p:attrNameLst>
                                      </p:cBhvr>
                                    </p:anim>
                                    <p:animScale>
                                      <p:cBhvr>
                                        <p:cTn id="15" dur="200" decel="100000" autoRev="1" fill="hold">
                                          <p:stCondLst>
                                            <p:cond delay="600"/>
                                          </p:stCondLst>
                                        </p:cTn>
                                        <p:tgtEl>
                                          <p:spTgt spid="2051"/>
                                        </p:tgtEl>
                                      </p:cBhvr>
                                      <p:from x="100000" y="100000"/>
                                      <p:to x="80000" y="100000"/>
                                    </p:animScale>
                                    <p:anim by="(#ppt_h/3+#ppt_w*0.1)" calcmode="lin" valueType="num">
                                      <p:cBhvr additive="sum">
                                        <p:cTn id="16" dur="200" decel="100000" autoRev="1" fill="hold">
                                          <p:stCondLst>
                                            <p:cond delay="600"/>
                                          </p:stCondLst>
                                        </p:cTn>
                                        <p:tgtEl>
                                          <p:spTgt spid="2051"/>
                                        </p:tgtEl>
                                        <p:attrNameLst>
                                          <p:attrName>ppt_x</p:attrName>
                                        </p:attrNameLst>
                                      </p:cBhvr>
                                    </p:anim>
                                  </p:childTnLst>
                                </p:cTn>
                              </p:par>
                              <p:par>
                                <p:cTn id="17" presetID="34"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 from="(-#ppt_w/2)" to="(#ppt_x)" calcmode="lin" valueType="num">
                                      <p:cBhvr>
                                        <p:cTn id="19" dur="600" fill="hold">
                                          <p:stCondLst>
                                            <p:cond delay="0"/>
                                          </p:stCondLst>
                                        </p:cTn>
                                        <p:tgtEl>
                                          <p:spTgt spid="19"/>
                                        </p:tgtEl>
                                        <p:attrNameLst>
                                          <p:attrName>ppt_x</p:attrName>
                                        </p:attrNameLst>
                                      </p:cBhvr>
                                    </p:anim>
                                    <p:anim from="0" to="-1.0" calcmode="lin" valueType="num">
                                      <p:cBhvr>
                                        <p:cTn id="20" dur="200" decel="50000" autoRev="1" fill="hold">
                                          <p:stCondLst>
                                            <p:cond delay="600"/>
                                          </p:stCondLst>
                                        </p:cTn>
                                        <p:tgtEl>
                                          <p:spTgt spid="19"/>
                                        </p:tgtEl>
                                        <p:attrNameLst>
                                          <p:attrName>xshear</p:attrName>
                                        </p:attrNameLst>
                                      </p:cBhvr>
                                    </p:anim>
                                    <p:animScale>
                                      <p:cBhvr>
                                        <p:cTn id="21" dur="200" decel="100000" autoRev="1" fill="hold">
                                          <p:stCondLst>
                                            <p:cond delay="600"/>
                                          </p:stCondLst>
                                        </p:cTn>
                                        <p:tgtEl>
                                          <p:spTgt spid="19"/>
                                        </p:tgtEl>
                                      </p:cBhvr>
                                      <p:from x="100000" y="100000"/>
                                      <p:to x="80000" y="100000"/>
                                    </p:animScale>
                                    <p:anim by="(#ppt_h/3+#ppt_w*0.1)" calcmode="lin" valueType="num">
                                      <p:cBhvr additive="sum">
                                        <p:cTn id="22" dur="200" decel="100000" autoRev="1" fill="hold">
                                          <p:stCondLst>
                                            <p:cond delay="600"/>
                                          </p:stCondLst>
                                        </p:cTn>
                                        <p:tgtEl>
                                          <p:spTgt spid="19"/>
                                        </p:tgtEl>
                                        <p:attrNameLst>
                                          <p:attrName>ppt_x</p:attrName>
                                        </p:attrNameLst>
                                      </p:cBhvr>
                                    </p:anim>
                                  </p:childTnLst>
                                </p:cTn>
                              </p:par>
                              <p:par>
                                <p:cTn id="23" presetID="34"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 from="(-#ppt_w/2)" to="(#ppt_x)" calcmode="lin" valueType="num">
                                      <p:cBhvr>
                                        <p:cTn id="25" dur="600" fill="hold">
                                          <p:stCondLst>
                                            <p:cond delay="0"/>
                                          </p:stCondLst>
                                        </p:cTn>
                                        <p:tgtEl>
                                          <p:spTgt spid="17"/>
                                        </p:tgtEl>
                                        <p:attrNameLst>
                                          <p:attrName>ppt_x</p:attrName>
                                        </p:attrNameLst>
                                      </p:cBhvr>
                                    </p:anim>
                                    <p:anim from="0" to="-1.0" calcmode="lin" valueType="num">
                                      <p:cBhvr>
                                        <p:cTn id="26" dur="200" decel="50000" autoRev="1" fill="hold">
                                          <p:stCondLst>
                                            <p:cond delay="600"/>
                                          </p:stCondLst>
                                        </p:cTn>
                                        <p:tgtEl>
                                          <p:spTgt spid="17"/>
                                        </p:tgtEl>
                                        <p:attrNameLst>
                                          <p:attrName>xshear</p:attrName>
                                        </p:attrNameLst>
                                      </p:cBhvr>
                                    </p:anim>
                                    <p:animScale>
                                      <p:cBhvr>
                                        <p:cTn id="27" dur="200" decel="100000" autoRev="1" fill="hold">
                                          <p:stCondLst>
                                            <p:cond delay="600"/>
                                          </p:stCondLst>
                                        </p:cTn>
                                        <p:tgtEl>
                                          <p:spTgt spid="17"/>
                                        </p:tgtEl>
                                      </p:cBhvr>
                                      <p:from x="100000" y="100000"/>
                                      <p:to x="80000" y="100000"/>
                                    </p:animScale>
                                    <p:anim by="(#ppt_h/3+#ppt_w*0.1)" calcmode="lin" valueType="num">
                                      <p:cBhvr additive="sum">
                                        <p:cTn id="28" dur="200" decel="100000" autoRev="1" fill="hold">
                                          <p:stCondLst>
                                            <p:cond delay="600"/>
                                          </p:stCondLst>
                                        </p:cTn>
                                        <p:tgtEl>
                                          <p:spTgt spid="17"/>
                                        </p:tgtEl>
                                        <p:attrNameLst>
                                          <p:attrName>ppt_x</p:attrName>
                                        </p:attrNameLst>
                                      </p:cBhvr>
                                    </p:anim>
                                  </p:childTnLst>
                                </p:cTn>
                              </p:par>
                              <p:par>
                                <p:cTn id="29" presetID="15" presetClass="entr" presetSubtype="0" fill="hold" grpId="0" nodeType="with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p:cTn id="31"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6">
                                            <p:txEl>
                                              <p:pRg st="0" end="0"/>
                                            </p:txEl>
                                          </p:spTgt>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grpId="0" nodeType="with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 calcmode="lin" valueType="num">
                                      <p:cBhvr>
                                        <p:cTn id="37"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38"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39" dur="1000" fill="hold"/>
                                        <p:tgtEl>
                                          <p:spTgt spid="6">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6">
                                            <p:txEl>
                                              <p:pRg st="1" end="1"/>
                                            </p:txEl>
                                          </p:spTgt>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grpId="0" nodeType="with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 calcmode="lin" valueType="num">
                                      <p:cBhvr>
                                        <p:cTn id="4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4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45" dur="1000" fill="hold"/>
                                        <p:tgtEl>
                                          <p:spTgt spid="6">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6">
                                            <p:txEl>
                                              <p:pRg st="2" end="2"/>
                                            </p:txEl>
                                          </p:spTgt>
                                        </p:tgtEl>
                                        <p:attrNameLst>
                                          <p:attrName>ppt_y</p:attrName>
                                        </p:attrNameLst>
                                      </p:cBhvr>
                                      <p:tavLst>
                                        <p:tav tm="0" fmla="#ppt_y+(sin(-2*pi*(1-$))*-#ppt_x+cos(-2*pi*(1-$))*(1-#ppt_y))*(1-$)">
                                          <p:val>
                                            <p:fltVal val="0"/>
                                          </p:val>
                                        </p:tav>
                                        <p:tav tm="100000">
                                          <p:val>
                                            <p:fltVal val="1"/>
                                          </p:val>
                                        </p:tav>
                                      </p:tavLst>
                                    </p:anim>
                                  </p:childTnLst>
                                </p:cTn>
                              </p:par>
                              <p:par>
                                <p:cTn id="47" presetID="15" presetClass="entr" presetSubtype="0" fill="hold" grpId="0" nodeType="with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 calcmode="lin" valueType="num">
                                      <p:cBhvr>
                                        <p:cTn id="49"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50"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51" dur="1000" fill="hold"/>
                                        <p:tgtEl>
                                          <p:spTgt spid="6">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6">
                                            <p:txEl>
                                              <p:pRg st="3" end="3"/>
                                            </p:txEl>
                                          </p:spTgt>
                                        </p:tgtEl>
                                        <p:attrNameLst>
                                          <p:attrName>ppt_y</p:attrName>
                                        </p:attrNameLst>
                                      </p:cBhvr>
                                      <p:tavLst>
                                        <p:tav tm="0" fmla="#ppt_y+(sin(-2*pi*(1-$))*-#ppt_x+cos(-2*pi*(1-$))*(1-#ppt_y))*(1-$)">
                                          <p:val>
                                            <p:fltVal val="0"/>
                                          </p:val>
                                        </p:tav>
                                        <p:tav tm="100000">
                                          <p:val>
                                            <p:fltVal val="1"/>
                                          </p:val>
                                        </p:tav>
                                      </p:tavLst>
                                    </p:anim>
                                  </p:childTnLst>
                                </p:cTn>
                              </p:par>
                              <p:par>
                                <p:cTn id="53" presetID="15" presetClass="entr" presetSubtype="0" fill="hold" grpId="0" nodeType="with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anim calcmode="lin" valueType="num">
                                      <p:cBhvr>
                                        <p:cTn id="55"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56"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57" dur="1000" fill="hold"/>
                                        <p:tgtEl>
                                          <p:spTgt spid="6">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6">
                                            <p:txEl>
                                              <p:pRg st="4" end="4"/>
                                            </p:txEl>
                                          </p:spTgt>
                                        </p:tgtEl>
                                        <p:attrNameLst>
                                          <p:attrName>ppt_y</p:attrName>
                                        </p:attrNameLst>
                                      </p:cBhvr>
                                      <p:tavLst>
                                        <p:tav tm="0" fmla="#ppt_y+(sin(-2*pi*(1-$))*-#ppt_x+cos(-2*pi*(1-$))*(1-#ppt_y))*(1-$)">
                                          <p:val>
                                            <p:fltVal val="0"/>
                                          </p:val>
                                        </p:tav>
                                        <p:tav tm="100000">
                                          <p:val>
                                            <p:fltVal val="1"/>
                                          </p:val>
                                        </p:tav>
                                      </p:tavLst>
                                    </p:anim>
                                  </p:childTnLst>
                                </p:cTn>
                              </p:par>
                              <p:par>
                                <p:cTn id="59" presetID="15" presetClass="entr" presetSubtype="0" fill="hold" grpId="0" nodeType="withEffect">
                                  <p:stCondLst>
                                    <p:cond delay="0"/>
                                  </p:stCondLst>
                                  <p:childTnLst>
                                    <p:set>
                                      <p:cBhvr>
                                        <p:cTn id="60" dur="1" fill="hold">
                                          <p:stCondLst>
                                            <p:cond delay="0"/>
                                          </p:stCondLst>
                                        </p:cTn>
                                        <p:tgtEl>
                                          <p:spTgt spid="6">
                                            <p:txEl>
                                              <p:pRg st="5" end="5"/>
                                            </p:txEl>
                                          </p:spTgt>
                                        </p:tgtEl>
                                        <p:attrNameLst>
                                          <p:attrName>style.visibility</p:attrName>
                                        </p:attrNameLst>
                                      </p:cBhvr>
                                      <p:to>
                                        <p:strVal val="visible"/>
                                      </p:to>
                                    </p:set>
                                    <p:anim calcmode="lin" valueType="num">
                                      <p:cBhvr>
                                        <p:cTn id="61" dur="1000" fill="hold"/>
                                        <p:tgtEl>
                                          <p:spTgt spid="6">
                                            <p:txEl>
                                              <p:pRg st="5" end="5"/>
                                            </p:txEl>
                                          </p:spTgt>
                                        </p:tgtEl>
                                        <p:attrNameLst>
                                          <p:attrName>ppt_w</p:attrName>
                                        </p:attrNameLst>
                                      </p:cBhvr>
                                      <p:tavLst>
                                        <p:tav tm="0">
                                          <p:val>
                                            <p:fltVal val="0"/>
                                          </p:val>
                                        </p:tav>
                                        <p:tav tm="100000">
                                          <p:val>
                                            <p:strVal val="#ppt_w"/>
                                          </p:val>
                                        </p:tav>
                                      </p:tavLst>
                                    </p:anim>
                                    <p:anim calcmode="lin" valueType="num">
                                      <p:cBhvr>
                                        <p:cTn id="62" dur="1000" fill="hold"/>
                                        <p:tgtEl>
                                          <p:spTgt spid="6">
                                            <p:txEl>
                                              <p:pRg st="5" end="5"/>
                                            </p:txEl>
                                          </p:spTgt>
                                        </p:tgtEl>
                                        <p:attrNameLst>
                                          <p:attrName>ppt_h</p:attrName>
                                        </p:attrNameLst>
                                      </p:cBhvr>
                                      <p:tavLst>
                                        <p:tav tm="0">
                                          <p:val>
                                            <p:fltVal val="0"/>
                                          </p:val>
                                        </p:tav>
                                        <p:tav tm="100000">
                                          <p:val>
                                            <p:strVal val="#ppt_h"/>
                                          </p:val>
                                        </p:tav>
                                      </p:tavLst>
                                    </p:anim>
                                    <p:anim calcmode="lin" valueType="num">
                                      <p:cBhvr>
                                        <p:cTn id="63" dur="1000" fill="hold"/>
                                        <p:tgtEl>
                                          <p:spTgt spid="6">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64" dur="1000" fill="hold"/>
                                        <p:tgtEl>
                                          <p:spTgt spid="6">
                                            <p:txEl>
                                              <p:pRg st="5" end="5"/>
                                            </p:txEl>
                                          </p:spTgt>
                                        </p:tgtEl>
                                        <p:attrNameLst>
                                          <p:attrName>ppt_y</p:attrName>
                                        </p:attrNameLst>
                                      </p:cBhvr>
                                      <p:tavLst>
                                        <p:tav tm="0" fmla="#ppt_y+(sin(-2*pi*(1-$))*-#ppt_x+cos(-2*pi*(1-$))*(1-#ppt_y))*(1-$)">
                                          <p:val>
                                            <p:fltVal val="0"/>
                                          </p:val>
                                        </p:tav>
                                        <p:tav tm="100000">
                                          <p:val>
                                            <p:fltVal val="1"/>
                                          </p:val>
                                        </p:tav>
                                      </p:tavLst>
                                    </p:anim>
                                  </p:childTnLst>
                                </p:cTn>
                              </p:par>
                              <p:par>
                                <p:cTn id="65" presetID="15" presetClass="entr" presetSubtype="0" fill="hold" grpId="0" nodeType="withEffect">
                                  <p:stCondLst>
                                    <p:cond delay="0"/>
                                  </p:stCondLst>
                                  <p:childTnLst>
                                    <p:set>
                                      <p:cBhvr>
                                        <p:cTn id="66" dur="1" fill="hold">
                                          <p:stCondLst>
                                            <p:cond delay="0"/>
                                          </p:stCondLst>
                                        </p:cTn>
                                        <p:tgtEl>
                                          <p:spTgt spid="6">
                                            <p:txEl>
                                              <p:pRg st="6" end="6"/>
                                            </p:txEl>
                                          </p:spTgt>
                                        </p:tgtEl>
                                        <p:attrNameLst>
                                          <p:attrName>style.visibility</p:attrName>
                                        </p:attrNameLst>
                                      </p:cBhvr>
                                      <p:to>
                                        <p:strVal val="visible"/>
                                      </p:to>
                                    </p:set>
                                    <p:anim calcmode="lin" valueType="num">
                                      <p:cBhvr>
                                        <p:cTn id="67" dur="1000" fill="hold"/>
                                        <p:tgtEl>
                                          <p:spTgt spid="6">
                                            <p:txEl>
                                              <p:pRg st="6" end="6"/>
                                            </p:txEl>
                                          </p:spTgt>
                                        </p:tgtEl>
                                        <p:attrNameLst>
                                          <p:attrName>ppt_w</p:attrName>
                                        </p:attrNameLst>
                                      </p:cBhvr>
                                      <p:tavLst>
                                        <p:tav tm="0">
                                          <p:val>
                                            <p:fltVal val="0"/>
                                          </p:val>
                                        </p:tav>
                                        <p:tav tm="100000">
                                          <p:val>
                                            <p:strVal val="#ppt_w"/>
                                          </p:val>
                                        </p:tav>
                                      </p:tavLst>
                                    </p:anim>
                                    <p:anim calcmode="lin" valueType="num">
                                      <p:cBhvr>
                                        <p:cTn id="68" dur="1000" fill="hold"/>
                                        <p:tgtEl>
                                          <p:spTgt spid="6">
                                            <p:txEl>
                                              <p:pRg st="6" end="6"/>
                                            </p:txEl>
                                          </p:spTgt>
                                        </p:tgtEl>
                                        <p:attrNameLst>
                                          <p:attrName>ppt_h</p:attrName>
                                        </p:attrNameLst>
                                      </p:cBhvr>
                                      <p:tavLst>
                                        <p:tav tm="0">
                                          <p:val>
                                            <p:fltVal val="0"/>
                                          </p:val>
                                        </p:tav>
                                        <p:tav tm="100000">
                                          <p:val>
                                            <p:strVal val="#ppt_h"/>
                                          </p:val>
                                        </p:tav>
                                      </p:tavLst>
                                    </p:anim>
                                    <p:anim calcmode="lin" valueType="num">
                                      <p:cBhvr>
                                        <p:cTn id="69" dur="1000" fill="hold"/>
                                        <p:tgtEl>
                                          <p:spTgt spid="6">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70" dur="1000" fill="hold"/>
                                        <p:tgtEl>
                                          <p:spTgt spid="6">
                                            <p:txEl>
                                              <p:pRg st="6" end="6"/>
                                            </p:txEl>
                                          </p:spTgt>
                                        </p:tgtEl>
                                        <p:attrNameLst>
                                          <p:attrName>ppt_y</p:attrName>
                                        </p:attrNameLst>
                                      </p:cBhvr>
                                      <p:tavLst>
                                        <p:tav tm="0" fmla="#ppt_y+(sin(-2*pi*(1-$))*-#ppt_x+cos(-2*pi*(1-$))*(1-#ppt_y))*(1-$)">
                                          <p:val>
                                            <p:fltVal val="0"/>
                                          </p:val>
                                        </p:tav>
                                        <p:tav tm="100000">
                                          <p:val>
                                            <p:fltVal val="1"/>
                                          </p:val>
                                        </p:tav>
                                      </p:tavLst>
                                    </p:anim>
                                  </p:childTnLst>
                                </p:cTn>
                              </p:par>
                              <p:par>
                                <p:cTn id="71" presetID="15" presetClass="entr" presetSubtype="0" fill="hold" grpId="0" nodeType="withEffect">
                                  <p:stCondLst>
                                    <p:cond delay="0"/>
                                  </p:stCondLst>
                                  <p:childTnLst>
                                    <p:set>
                                      <p:cBhvr>
                                        <p:cTn id="72" dur="1" fill="hold">
                                          <p:stCondLst>
                                            <p:cond delay="0"/>
                                          </p:stCondLst>
                                        </p:cTn>
                                        <p:tgtEl>
                                          <p:spTgt spid="6">
                                            <p:txEl>
                                              <p:pRg st="7" end="7"/>
                                            </p:txEl>
                                          </p:spTgt>
                                        </p:tgtEl>
                                        <p:attrNameLst>
                                          <p:attrName>style.visibility</p:attrName>
                                        </p:attrNameLst>
                                      </p:cBhvr>
                                      <p:to>
                                        <p:strVal val="visible"/>
                                      </p:to>
                                    </p:set>
                                    <p:anim calcmode="lin" valueType="num">
                                      <p:cBhvr>
                                        <p:cTn id="73" dur="1000" fill="hold"/>
                                        <p:tgtEl>
                                          <p:spTgt spid="6">
                                            <p:txEl>
                                              <p:pRg st="7" end="7"/>
                                            </p:txEl>
                                          </p:spTgt>
                                        </p:tgtEl>
                                        <p:attrNameLst>
                                          <p:attrName>ppt_w</p:attrName>
                                        </p:attrNameLst>
                                      </p:cBhvr>
                                      <p:tavLst>
                                        <p:tav tm="0">
                                          <p:val>
                                            <p:fltVal val="0"/>
                                          </p:val>
                                        </p:tav>
                                        <p:tav tm="100000">
                                          <p:val>
                                            <p:strVal val="#ppt_w"/>
                                          </p:val>
                                        </p:tav>
                                      </p:tavLst>
                                    </p:anim>
                                    <p:anim calcmode="lin" valueType="num">
                                      <p:cBhvr>
                                        <p:cTn id="74" dur="1000" fill="hold"/>
                                        <p:tgtEl>
                                          <p:spTgt spid="6">
                                            <p:txEl>
                                              <p:pRg st="7" end="7"/>
                                            </p:txEl>
                                          </p:spTgt>
                                        </p:tgtEl>
                                        <p:attrNameLst>
                                          <p:attrName>ppt_h</p:attrName>
                                        </p:attrNameLst>
                                      </p:cBhvr>
                                      <p:tavLst>
                                        <p:tav tm="0">
                                          <p:val>
                                            <p:fltVal val="0"/>
                                          </p:val>
                                        </p:tav>
                                        <p:tav tm="100000">
                                          <p:val>
                                            <p:strVal val="#ppt_h"/>
                                          </p:val>
                                        </p:tav>
                                      </p:tavLst>
                                    </p:anim>
                                    <p:anim calcmode="lin" valueType="num">
                                      <p:cBhvr>
                                        <p:cTn id="75" dur="1000" fill="hold"/>
                                        <p:tgtEl>
                                          <p:spTgt spid="6">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76" dur="1000" fill="hold"/>
                                        <p:tgtEl>
                                          <p:spTgt spid="6">
                                            <p:txEl>
                                              <p:pRg st="7" end="7"/>
                                            </p:txEl>
                                          </p:spTgt>
                                        </p:tgtEl>
                                        <p:attrNameLst>
                                          <p:attrName>ppt_y</p:attrName>
                                        </p:attrNameLst>
                                      </p:cBhvr>
                                      <p:tavLst>
                                        <p:tav tm="0" fmla="#ppt_y+(sin(-2*pi*(1-$))*-#ppt_x+cos(-2*pi*(1-$))*(1-#ppt_y))*(1-$)">
                                          <p:val>
                                            <p:fltVal val="0"/>
                                          </p:val>
                                        </p:tav>
                                        <p:tav tm="100000">
                                          <p:val>
                                            <p:fltVal val="1"/>
                                          </p:val>
                                        </p:tav>
                                      </p:tavLst>
                                    </p:anim>
                                  </p:childTnLst>
                                </p:cTn>
                              </p:par>
                              <p:par>
                                <p:cTn id="77" presetID="15" presetClass="entr" presetSubtype="0" fill="hold" grpId="0" nodeType="withEffect">
                                  <p:stCondLst>
                                    <p:cond delay="0"/>
                                  </p:stCondLst>
                                  <p:childTnLst>
                                    <p:set>
                                      <p:cBhvr>
                                        <p:cTn id="78" dur="1" fill="hold">
                                          <p:stCondLst>
                                            <p:cond delay="0"/>
                                          </p:stCondLst>
                                        </p:cTn>
                                        <p:tgtEl>
                                          <p:spTgt spid="6">
                                            <p:txEl>
                                              <p:pRg st="8" end="8"/>
                                            </p:txEl>
                                          </p:spTgt>
                                        </p:tgtEl>
                                        <p:attrNameLst>
                                          <p:attrName>style.visibility</p:attrName>
                                        </p:attrNameLst>
                                      </p:cBhvr>
                                      <p:to>
                                        <p:strVal val="visible"/>
                                      </p:to>
                                    </p:set>
                                    <p:anim calcmode="lin" valueType="num">
                                      <p:cBhvr>
                                        <p:cTn id="79" dur="1000" fill="hold"/>
                                        <p:tgtEl>
                                          <p:spTgt spid="6">
                                            <p:txEl>
                                              <p:pRg st="8" end="8"/>
                                            </p:txEl>
                                          </p:spTgt>
                                        </p:tgtEl>
                                        <p:attrNameLst>
                                          <p:attrName>ppt_w</p:attrName>
                                        </p:attrNameLst>
                                      </p:cBhvr>
                                      <p:tavLst>
                                        <p:tav tm="0">
                                          <p:val>
                                            <p:fltVal val="0"/>
                                          </p:val>
                                        </p:tav>
                                        <p:tav tm="100000">
                                          <p:val>
                                            <p:strVal val="#ppt_w"/>
                                          </p:val>
                                        </p:tav>
                                      </p:tavLst>
                                    </p:anim>
                                    <p:anim calcmode="lin" valueType="num">
                                      <p:cBhvr>
                                        <p:cTn id="80" dur="1000" fill="hold"/>
                                        <p:tgtEl>
                                          <p:spTgt spid="6">
                                            <p:txEl>
                                              <p:pRg st="8" end="8"/>
                                            </p:txEl>
                                          </p:spTgt>
                                        </p:tgtEl>
                                        <p:attrNameLst>
                                          <p:attrName>ppt_h</p:attrName>
                                        </p:attrNameLst>
                                      </p:cBhvr>
                                      <p:tavLst>
                                        <p:tav tm="0">
                                          <p:val>
                                            <p:fltVal val="0"/>
                                          </p:val>
                                        </p:tav>
                                        <p:tav tm="100000">
                                          <p:val>
                                            <p:strVal val="#ppt_h"/>
                                          </p:val>
                                        </p:tav>
                                      </p:tavLst>
                                    </p:anim>
                                    <p:anim calcmode="lin" valueType="num">
                                      <p:cBhvr>
                                        <p:cTn id="81" dur="1000" fill="hold"/>
                                        <p:tgtEl>
                                          <p:spTgt spid="6">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82" dur="1000" fill="hold"/>
                                        <p:tgtEl>
                                          <p:spTgt spid="6">
                                            <p:txEl>
                                              <p:pRg st="8" end="8"/>
                                            </p:txEl>
                                          </p:spTgt>
                                        </p:tgtEl>
                                        <p:attrNameLst>
                                          <p:attrName>ppt_y</p:attrName>
                                        </p:attrNameLst>
                                      </p:cBhvr>
                                      <p:tavLst>
                                        <p:tav tm="0" fmla="#ppt_y+(sin(-2*pi*(1-$))*-#ppt_x+cos(-2*pi*(1-$))*(1-#ppt_y))*(1-$)">
                                          <p:val>
                                            <p:fltVal val="0"/>
                                          </p:val>
                                        </p:tav>
                                        <p:tav tm="100000">
                                          <p:val>
                                            <p:fltVal val="1"/>
                                          </p:val>
                                        </p:tav>
                                      </p:tavLst>
                                    </p:anim>
                                  </p:childTnLst>
                                </p:cTn>
                              </p:par>
                              <p:par>
                                <p:cTn id="83" presetID="15" presetClass="entr" presetSubtype="0" fill="hold" grpId="0" nodeType="withEffect">
                                  <p:stCondLst>
                                    <p:cond delay="0"/>
                                  </p:stCondLst>
                                  <p:childTnLst>
                                    <p:set>
                                      <p:cBhvr>
                                        <p:cTn id="84" dur="1" fill="hold">
                                          <p:stCondLst>
                                            <p:cond delay="0"/>
                                          </p:stCondLst>
                                        </p:cTn>
                                        <p:tgtEl>
                                          <p:spTgt spid="6">
                                            <p:txEl>
                                              <p:pRg st="9" end="9"/>
                                            </p:txEl>
                                          </p:spTgt>
                                        </p:tgtEl>
                                        <p:attrNameLst>
                                          <p:attrName>style.visibility</p:attrName>
                                        </p:attrNameLst>
                                      </p:cBhvr>
                                      <p:to>
                                        <p:strVal val="visible"/>
                                      </p:to>
                                    </p:set>
                                    <p:anim calcmode="lin" valueType="num">
                                      <p:cBhvr>
                                        <p:cTn id="85" dur="1000" fill="hold"/>
                                        <p:tgtEl>
                                          <p:spTgt spid="6">
                                            <p:txEl>
                                              <p:pRg st="9" end="9"/>
                                            </p:txEl>
                                          </p:spTgt>
                                        </p:tgtEl>
                                        <p:attrNameLst>
                                          <p:attrName>ppt_w</p:attrName>
                                        </p:attrNameLst>
                                      </p:cBhvr>
                                      <p:tavLst>
                                        <p:tav tm="0">
                                          <p:val>
                                            <p:fltVal val="0"/>
                                          </p:val>
                                        </p:tav>
                                        <p:tav tm="100000">
                                          <p:val>
                                            <p:strVal val="#ppt_w"/>
                                          </p:val>
                                        </p:tav>
                                      </p:tavLst>
                                    </p:anim>
                                    <p:anim calcmode="lin" valueType="num">
                                      <p:cBhvr>
                                        <p:cTn id="86" dur="1000" fill="hold"/>
                                        <p:tgtEl>
                                          <p:spTgt spid="6">
                                            <p:txEl>
                                              <p:pRg st="9" end="9"/>
                                            </p:txEl>
                                          </p:spTgt>
                                        </p:tgtEl>
                                        <p:attrNameLst>
                                          <p:attrName>ppt_h</p:attrName>
                                        </p:attrNameLst>
                                      </p:cBhvr>
                                      <p:tavLst>
                                        <p:tav tm="0">
                                          <p:val>
                                            <p:fltVal val="0"/>
                                          </p:val>
                                        </p:tav>
                                        <p:tav tm="100000">
                                          <p:val>
                                            <p:strVal val="#ppt_h"/>
                                          </p:val>
                                        </p:tav>
                                      </p:tavLst>
                                    </p:anim>
                                    <p:anim calcmode="lin" valueType="num">
                                      <p:cBhvr>
                                        <p:cTn id="87" dur="1000" fill="hold"/>
                                        <p:tgtEl>
                                          <p:spTgt spid="6">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88" dur="1000" fill="hold"/>
                                        <p:tgtEl>
                                          <p:spTgt spid="6">
                                            <p:txEl>
                                              <p:pRg st="9" end="9"/>
                                            </p:txEl>
                                          </p:spTgt>
                                        </p:tgtEl>
                                        <p:attrNameLst>
                                          <p:attrName>ppt_y</p:attrName>
                                        </p:attrNameLst>
                                      </p:cBhvr>
                                      <p:tavLst>
                                        <p:tav tm="0" fmla="#ppt_y+(sin(-2*pi*(1-$))*-#ppt_x+cos(-2*pi*(1-$))*(1-#ppt_y))*(1-$)">
                                          <p:val>
                                            <p:fltVal val="0"/>
                                          </p:val>
                                        </p:tav>
                                        <p:tav tm="100000">
                                          <p:val>
                                            <p:fltVal val="1"/>
                                          </p:val>
                                        </p:tav>
                                      </p:tavLst>
                                    </p:anim>
                                  </p:childTnLst>
                                </p:cTn>
                              </p:par>
                              <p:par>
                                <p:cTn id="89" presetID="15" presetClass="entr" presetSubtype="0" fill="hold" grpId="0" nodeType="withEffect">
                                  <p:stCondLst>
                                    <p:cond delay="0"/>
                                  </p:stCondLst>
                                  <p:childTnLst>
                                    <p:set>
                                      <p:cBhvr>
                                        <p:cTn id="90" dur="1" fill="hold">
                                          <p:stCondLst>
                                            <p:cond delay="0"/>
                                          </p:stCondLst>
                                        </p:cTn>
                                        <p:tgtEl>
                                          <p:spTgt spid="6">
                                            <p:txEl>
                                              <p:pRg st="10" end="10"/>
                                            </p:txEl>
                                          </p:spTgt>
                                        </p:tgtEl>
                                        <p:attrNameLst>
                                          <p:attrName>style.visibility</p:attrName>
                                        </p:attrNameLst>
                                      </p:cBhvr>
                                      <p:to>
                                        <p:strVal val="visible"/>
                                      </p:to>
                                    </p:set>
                                    <p:anim calcmode="lin" valueType="num">
                                      <p:cBhvr>
                                        <p:cTn id="91" dur="1000" fill="hold"/>
                                        <p:tgtEl>
                                          <p:spTgt spid="6">
                                            <p:txEl>
                                              <p:pRg st="10" end="10"/>
                                            </p:txEl>
                                          </p:spTgt>
                                        </p:tgtEl>
                                        <p:attrNameLst>
                                          <p:attrName>ppt_w</p:attrName>
                                        </p:attrNameLst>
                                      </p:cBhvr>
                                      <p:tavLst>
                                        <p:tav tm="0">
                                          <p:val>
                                            <p:fltVal val="0"/>
                                          </p:val>
                                        </p:tav>
                                        <p:tav tm="100000">
                                          <p:val>
                                            <p:strVal val="#ppt_w"/>
                                          </p:val>
                                        </p:tav>
                                      </p:tavLst>
                                    </p:anim>
                                    <p:anim calcmode="lin" valueType="num">
                                      <p:cBhvr>
                                        <p:cTn id="92" dur="1000" fill="hold"/>
                                        <p:tgtEl>
                                          <p:spTgt spid="6">
                                            <p:txEl>
                                              <p:pRg st="10" end="10"/>
                                            </p:txEl>
                                          </p:spTgt>
                                        </p:tgtEl>
                                        <p:attrNameLst>
                                          <p:attrName>ppt_h</p:attrName>
                                        </p:attrNameLst>
                                      </p:cBhvr>
                                      <p:tavLst>
                                        <p:tav tm="0">
                                          <p:val>
                                            <p:fltVal val="0"/>
                                          </p:val>
                                        </p:tav>
                                        <p:tav tm="100000">
                                          <p:val>
                                            <p:strVal val="#ppt_h"/>
                                          </p:val>
                                        </p:tav>
                                      </p:tavLst>
                                    </p:anim>
                                    <p:anim calcmode="lin" valueType="num">
                                      <p:cBhvr>
                                        <p:cTn id="93" dur="1000" fill="hold"/>
                                        <p:tgtEl>
                                          <p:spTgt spid="6">
                                            <p:txEl>
                                              <p:pRg st="10" end="10"/>
                                            </p:txEl>
                                          </p:spTgt>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6">
                                            <p:txEl>
                                              <p:pRg st="10" end="1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17"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Скругленный прямоугольник 6"/>
          <p:cNvSpPr/>
          <p:nvPr/>
        </p:nvSpPr>
        <p:spPr>
          <a:xfrm>
            <a:off x="214313" y="285750"/>
            <a:ext cx="8715375" cy="6429375"/>
          </a:xfrm>
          <a:prstGeom prst="roundRect">
            <a:avLst>
              <a:gd name="adj" fmla="val 2118"/>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8" name="Прямоугольник 7"/>
          <p:cNvSpPr/>
          <p:nvPr/>
        </p:nvSpPr>
        <p:spPr>
          <a:xfrm>
            <a:off x="327025" y="398463"/>
            <a:ext cx="4251325" cy="6215062"/>
          </a:xfrm>
          <a:prstGeom prst="rect">
            <a:avLst/>
          </a:prstGeom>
          <a:gradFill flip="none" rotWithShape="1">
            <a:gsLst>
              <a:gs pos="0">
                <a:schemeClr val="bg1"/>
              </a:gs>
              <a:gs pos="82000">
                <a:schemeClr val="bg1"/>
              </a:gs>
              <a:gs pos="100000">
                <a:srgbClr val="F0EBE0"/>
              </a:gs>
            </a:gsLst>
            <a:lin ang="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9" name="Прямоугольник 8"/>
          <p:cNvSpPr/>
          <p:nvPr/>
        </p:nvSpPr>
        <p:spPr>
          <a:xfrm>
            <a:off x="4578350" y="398463"/>
            <a:ext cx="4249738" cy="6215062"/>
          </a:xfrm>
          <a:prstGeom prst="rect">
            <a:avLst/>
          </a:prstGeom>
          <a:gradFill flip="none" rotWithShape="1">
            <a:gsLst>
              <a:gs pos="0">
                <a:schemeClr val="bg1"/>
              </a:gs>
              <a:gs pos="82000">
                <a:schemeClr val="bg1"/>
              </a:gs>
              <a:gs pos="100000">
                <a:srgbClr val="F0EBE0"/>
              </a:gs>
            </a:gsLst>
            <a:lin ang="108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1" name="Полилиния 10">
            <a:hlinkClick r:id="" action="ppaction://hlinkshowjump?jump=previousslide"/>
            <a:hlinkHover r:id="" action="ppaction://hlinkshowjump?jump=previousslide" highlightClick="1">
              <a:snd r:embed="rId2" name="wind.wav" builtIn="1"/>
            </a:hlinkHover>
          </p:cNvPr>
          <p:cNvSpPr/>
          <p:nvPr/>
        </p:nvSpPr>
        <p:spPr>
          <a:xfrm flipH="1">
            <a:off x="354013" y="414338"/>
            <a:ext cx="500062"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3" name="Полилиния 12">
            <a:hlinkClick r:id="" action="ppaction://hlinkshowjump?jump=nextslide">
              <a:snd r:embed="rId2" name="wind.wav" builtIn="1"/>
            </a:hlinkClick>
            <a:hlinkHover r:id="" action="ppaction://hlinkshowjump?jump=nextslide">
              <a:snd r:embed="rId2" name="wind.wav" builtIn="1"/>
            </a:hlinkHover>
          </p:cNvPr>
          <p:cNvSpPr/>
          <p:nvPr/>
        </p:nvSpPr>
        <p:spPr>
          <a:xfrm>
            <a:off x="8366125" y="417513"/>
            <a:ext cx="500063" cy="571500"/>
          </a:xfrm>
          <a:custGeom>
            <a:avLst/>
            <a:gdLst>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271752"/>
              <a:gd name="connsiteY0" fmla="*/ 536028 h 1166648"/>
              <a:gd name="connsiteX1" fmla="*/ 1271752 w 1271752"/>
              <a:gd name="connsiteY1" fmla="*/ 1166648 h 1166648"/>
              <a:gd name="connsiteX2" fmla="*/ 283779 w 1271752"/>
              <a:gd name="connsiteY2" fmla="*/ 0 h 1166648"/>
              <a:gd name="connsiteX3" fmla="*/ 0 w 1271752"/>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593697"/>
              <a:gd name="connsiteY0" fmla="*/ 536028 h 1166648"/>
              <a:gd name="connsiteX1" fmla="*/ 1593697 w 1593697"/>
              <a:gd name="connsiteY1" fmla="*/ 1166648 h 1166648"/>
              <a:gd name="connsiteX2" fmla="*/ 605724 w 1593697"/>
              <a:gd name="connsiteY2" fmla="*/ 0 h 1166648"/>
              <a:gd name="connsiteX3" fmla="*/ 0 w 1593697"/>
              <a:gd name="connsiteY3" fmla="*/ 5360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 name="connsiteX0" fmla="*/ 0 w 1841752"/>
              <a:gd name="connsiteY0" fmla="*/ 393128 h 1166648"/>
              <a:gd name="connsiteX1" fmla="*/ 1841752 w 1841752"/>
              <a:gd name="connsiteY1" fmla="*/ 1166648 h 1166648"/>
              <a:gd name="connsiteX2" fmla="*/ 853779 w 1841752"/>
              <a:gd name="connsiteY2" fmla="*/ 0 h 1166648"/>
              <a:gd name="connsiteX3" fmla="*/ 0 w 1841752"/>
              <a:gd name="connsiteY3" fmla="*/ 393128 h 1166648"/>
            </a:gdLst>
            <a:ahLst/>
            <a:cxnLst>
              <a:cxn ang="0">
                <a:pos x="connsiteX0" y="connsiteY0"/>
              </a:cxn>
              <a:cxn ang="0">
                <a:pos x="connsiteX1" y="connsiteY1"/>
              </a:cxn>
              <a:cxn ang="0">
                <a:pos x="connsiteX2" y="connsiteY2"/>
              </a:cxn>
              <a:cxn ang="0">
                <a:pos x="connsiteX3" y="connsiteY3"/>
              </a:cxn>
            </a:cxnLst>
            <a:rect l="l" t="t" r="r" b="b"/>
            <a:pathLst>
              <a:path w="1841752" h="1166648">
                <a:moveTo>
                  <a:pt x="0" y="393128"/>
                </a:moveTo>
                <a:cubicBezTo>
                  <a:pt x="669063" y="673495"/>
                  <a:pt x="1417835" y="956441"/>
                  <a:pt x="1841752" y="1166648"/>
                </a:cubicBezTo>
                <a:lnTo>
                  <a:pt x="853779" y="0"/>
                </a:lnTo>
                <a:cubicBezTo>
                  <a:pt x="800710" y="372155"/>
                  <a:pt x="408264" y="307282"/>
                  <a:pt x="0" y="393128"/>
                </a:cubicBezTo>
                <a:close/>
              </a:path>
            </a:pathLst>
          </a:custGeom>
          <a:gradFill flip="none" rotWithShape="1">
            <a:gsLst>
              <a:gs pos="12000">
                <a:schemeClr val="bg1"/>
              </a:gs>
              <a:gs pos="65000">
                <a:schemeClr val="bg1"/>
              </a:gs>
              <a:gs pos="40000">
                <a:srgbClr val="F0EBE0"/>
              </a:gs>
            </a:gsLst>
            <a:lin ang="81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0247" name="Текст 2"/>
          <p:cNvSpPr>
            <a:spLocks noGrp="1"/>
          </p:cNvSpPr>
          <p:nvPr>
            <p:ph type="body" idx="1"/>
          </p:nvPr>
        </p:nvSpPr>
        <p:spPr>
          <a:xfrm>
            <a:off x="1214438" y="500063"/>
            <a:ext cx="4040187" cy="639762"/>
          </a:xfrm>
        </p:spPr>
        <p:txBody>
          <a:bodyPr/>
          <a:lstStyle/>
          <a:p>
            <a:r>
              <a:rPr lang="uk-UA" smtClean="0"/>
              <a:t>Застосування</a:t>
            </a:r>
          </a:p>
        </p:txBody>
      </p:sp>
      <p:sp>
        <p:nvSpPr>
          <p:cNvPr id="4" name="Содержимое 3"/>
          <p:cNvSpPr>
            <a:spLocks noGrp="1"/>
          </p:cNvSpPr>
          <p:nvPr>
            <p:ph sz="half" idx="2"/>
          </p:nvPr>
        </p:nvSpPr>
        <p:spPr>
          <a:xfrm>
            <a:off x="357188" y="1071563"/>
            <a:ext cx="4040187" cy="5357812"/>
          </a:xfrm>
        </p:spPr>
        <p:txBody>
          <a:bodyPr rtlCol="0">
            <a:normAutofit fontScale="25000" lnSpcReduction="20000"/>
          </a:bodyPr>
          <a:lstStyle/>
          <a:p>
            <a:pPr fontAlgn="auto">
              <a:spcAft>
                <a:spcPts val="0"/>
              </a:spcAft>
              <a:buFont typeface="Arial" pitchFamily="34" charset="0"/>
              <a:buNone/>
              <a:defRPr/>
            </a:pPr>
            <a:r>
              <a:rPr lang="uk-UA" dirty="0" smtClean="0"/>
              <a:t>	</a:t>
            </a:r>
            <a:r>
              <a:rPr lang="uk-UA" sz="5600" dirty="0" smtClean="0"/>
              <a:t>	Чисте залізо має досить обмежене застосування. Його використовують при виготовленні сердечників електромагнітів та якорів електромашин, як каталізатор хімічних процесів, для виготовлення анодних пластин залізо-нікелевих акумуляторів. Карбонільне залізо використовують для нанесення найтонших плівок і шарів на магнітофонні стрічки та диски носіїв постійної пам'яті, як антианемічний засіб та ін. Залізний порошок використовують при зварюванні, а також для цементації міді.</a:t>
            </a:r>
          </a:p>
          <a:p>
            <a:pPr fontAlgn="auto">
              <a:spcAft>
                <a:spcPts val="0"/>
              </a:spcAft>
              <a:buFont typeface="Arial" pitchFamily="34" charset="0"/>
              <a:buNone/>
              <a:defRPr/>
            </a:pPr>
            <a:r>
              <a:rPr lang="uk-UA" sz="5600" dirty="0" smtClean="0"/>
              <a:t>		Залізовуглецеві сплави чавун і сталь — основний конструкційний матеріал, що застосовується у всіх галузях промисловості. Виробництво заліза та його сплавів складає більше 90 % виробництва всіх металів і утворює окрему галузь промисловості — чорну металургію.</a:t>
            </a:r>
          </a:p>
          <a:p>
            <a:pPr fontAlgn="auto">
              <a:spcAft>
                <a:spcPts val="0"/>
              </a:spcAft>
              <a:buFont typeface="Arial" pitchFamily="34" charset="0"/>
              <a:buNone/>
              <a:defRPr/>
            </a:pPr>
            <a:r>
              <a:rPr lang="uk-UA" sz="5600" dirty="0" smtClean="0"/>
              <a:t>		Сталі містять до 2,14 % карбону, чавун — понад 2,14 %. Фундаментом науки про сталь і чавун, як сплави заліза з вуглецем є діаграма стану сплавів залізо-вуглець — графічне відображення фазового стану сплавів заліза з вуглецем в залежності від їх хімічного складу і температури.</a:t>
            </a:r>
          </a:p>
          <a:p>
            <a:pPr algn="ctr" fontAlgn="auto">
              <a:spcAft>
                <a:spcPts val="0"/>
              </a:spcAft>
              <a:buFont typeface="Arial" pitchFamily="34" charset="0"/>
              <a:buNone/>
              <a:defRPr/>
            </a:pPr>
            <a:endParaRPr lang="uk-UA" sz="5600" b="1" i="1" dirty="0" smtClean="0"/>
          </a:p>
        </p:txBody>
      </p:sp>
      <p:sp>
        <p:nvSpPr>
          <p:cNvPr id="10249" name="Текст 4"/>
          <p:cNvSpPr>
            <a:spLocks noGrp="1"/>
          </p:cNvSpPr>
          <p:nvPr>
            <p:ph type="body" sz="quarter" idx="3"/>
          </p:nvPr>
        </p:nvSpPr>
        <p:spPr>
          <a:xfrm>
            <a:off x="6215063" y="714375"/>
            <a:ext cx="4041775" cy="639763"/>
          </a:xfrm>
        </p:spPr>
        <p:txBody>
          <a:bodyPr/>
          <a:lstStyle/>
          <a:p>
            <a:r>
              <a:rPr lang="uk-UA" i="1" smtClean="0"/>
              <a:t>Чавуни</a:t>
            </a:r>
          </a:p>
          <a:p>
            <a:endParaRPr lang="uk-UA" smtClean="0"/>
          </a:p>
        </p:txBody>
      </p:sp>
      <p:sp>
        <p:nvSpPr>
          <p:cNvPr id="6" name="Содержимое 5"/>
          <p:cNvSpPr>
            <a:spLocks noGrp="1"/>
          </p:cNvSpPr>
          <p:nvPr>
            <p:ph sz="quarter" idx="4"/>
          </p:nvPr>
        </p:nvSpPr>
        <p:spPr>
          <a:xfrm>
            <a:off x="4643438" y="928688"/>
            <a:ext cx="4041775" cy="3951287"/>
          </a:xfrm>
        </p:spPr>
        <p:txBody>
          <a:bodyPr rtlCol="0">
            <a:normAutofit fontScale="55000" lnSpcReduction="20000"/>
          </a:bodyPr>
          <a:lstStyle/>
          <a:p>
            <a:pPr fontAlgn="auto">
              <a:spcAft>
                <a:spcPts val="0"/>
              </a:spcAft>
              <a:buFont typeface="Arial" pitchFamily="34" charset="0"/>
              <a:buNone/>
              <a:defRPr/>
            </a:pPr>
            <a:r>
              <a:rPr lang="uk-UA" dirty="0" smtClean="0"/>
              <a:t>		</a:t>
            </a:r>
            <a:r>
              <a:rPr lang="uk-UA" sz="2500" dirty="0" smtClean="0"/>
              <a:t>Розрізняють сірий чавун (містить 2-3,5 % </a:t>
            </a:r>
            <a:r>
              <a:rPr lang="it-IT" sz="2500" dirty="0" smtClean="0"/>
              <a:t>C, </a:t>
            </a:r>
            <a:r>
              <a:rPr lang="uk-UA" sz="2500" dirty="0" smtClean="0"/>
              <a:t>а також, </a:t>
            </a:r>
            <a:r>
              <a:rPr lang="it-IT" sz="2500" dirty="0" smtClean="0"/>
              <a:t>Si </a:t>
            </a:r>
            <a:r>
              <a:rPr lang="uk-UA" sz="2500" dirty="0" smtClean="0"/>
              <a:t>і </a:t>
            </a:r>
            <a:r>
              <a:rPr lang="it-IT" sz="2500" dirty="0" smtClean="0"/>
              <a:t>Mn) — </a:t>
            </a:r>
            <a:r>
              <a:rPr lang="uk-UA" sz="2500" dirty="0" smtClean="0"/>
              <a:t>він не дуже твердий, добре відливається у форми, крихкий і при ударі легко розколюється. Графіт у ньому має пластинчасту форму. Сірий чавун йде на виливок машинних станин, махових коліс, каналізаційних труб, плит тощо Чавуни з кулястим графітом порівняно з іншими чавунами мають вищу пластичність, ударну в'язкість й одночасно міцність (за що їх називають високоміцними), що насамперед зумовлено кулястою формою графіту, яка забезпечується сфероїдизуванням. </a:t>
            </a:r>
          </a:p>
          <a:p>
            <a:pPr fontAlgn="auto">
              <a:spcAft>
                <a:spcPts val="0"/>
              </a:spcAft>
              <a:buFont typeface="Arial" pitchFamily="34" charset="0"/>
              <a:buNone/>
              <a:defRPr/>
            </a:pPr>
            <a:r>
              <a:rPr lang="uk-UA" sz="2500" dirty="0" smtClean="0"/>
              <a:t>		Чавун, в якому майже весь вуглець міститься у вигляді цементиту (</a:t>
            </a:r>
            <a:r>
              <a:rPr lang="it-IT" sz="2500" dirty="0" smtClean="0"/>
              <a:t>Fe3C), </a:t>
            </a:r>
            <a:r>
              <a:rPr lang="uk-UA" sz="2500" dirty="0" smtClean="0"/>
              <a:t>твердіший (450…550 НВ), має назву білий чавун (містить 2-3,5 % </a:t>
            </a:r>
            <a:r>
              <a:rPr lang="it-IT" sz="2500" dirty="0" smtClean="0"/>
              <a:t>C, Si&gt; 1 %, Mn-1-1,5 %). </a:t>
            </a:r>
            <a:r>
              <a:rPr lang="uk-UA" sz="2500" dirty="0" smtClean="0"/>
              <a:t>Білий чавун використовується для подальшої переробки: при виплавці сталі та отримання шляхом </a:t>
            </a:r>
            <a:r>
              <a:rPr lang="uk-UA" sz="2500" dirty="0" err="1" smtClean="0"/>
              <a:t>графітизувального</a:t>
            </a:r>
            <a:r>
              <a:rPr lang="uk-UA" sz="2500" dirty="0" smtClean="0"/>
              <a:t> відпалу ковкого чавуну.</a:t>
            </a:r>
          </a:p>
          <a:p>
            <a:pPr fontAlgn="auto">
              <a:spcAft>
                <a:spcPts val="0"/>
              </a:spcAft>
              <a:buFont typeface="Arial" pitchFamily="34" charset="0"/>
              <a:buNone/>
              <a:defRPr/>
            </a:pPr>
            <a:r>
              <a:rPr lang="uk-UA" sz="2500" dirty="0" smtClean="0"/>
              <a:t>		</a:t>
            </a:r>
            <a:endParaRPr lang="uk-UA" sz="2500" dirty="0"/>
          </a:p>
        </p:txBody>
      </p:sp>
      <p:sp>
        <p:nvSpPr>
          <p:cNvPr id="10" name="Полилиния 9"/>
          <p:cNvSpPr/>
          <p:nvPr/>
        </p:nvSpPr>
        <p:spPr>
          <a:xfrm flipH="1">
            <a:off x="357188" y="417513"/>
            <a:ext cx="261937"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2" name="Полилиния 11"/>
          <p:cNvSpPr/>
          <p:nvPr/>
        </p:nvSpPr>
        <p:spPr>
          <a:xfrm>
            <a:off x="8599488" y="417513"/>
            <a:ext cx="260350" cy="555625"/>
          </a:xfrm>
          <a:custGeom>
            <a:avLst/>
            <a:gdLst>
              <a:gd name="connsiteX0" fmla="*/ 0 w 261937"/>
              <a:gd name="connsiteY0" fmla="*/ 0 h 554831"/>
              <a:gd name="connsiteX1" fmla="*/ 259556 w 261937"/>
              <a:gd name="connsiteY1" fmla="*/ 554831 h 554831"/>
              <a:gd name="connsiteX2" fmla="*/ 261937 w 261937"/>
              <a:gd name="connsiteY2" fmla="*/ 0 h 554831"/>
              <a:gd name="connsiteX3" fmla="*/ 0 w 261937"/>
              <a:gd name="connsiteY3" fmla="*/ 0 h 554831"/>
            </a:gdLst>
            <a:ahLst/>
            <a:cxnLst>
              <a:cxn ang="0">
                <a:pos x="connsiteX0" y="connsiteY0"/>
              </a:cxn>
              <a:cxn ang="0">
                <a:pos x="connsiteX1" y="connsiteY1"/>
              </a:cxn>
              <a:cxn ang="0">
                <a:pos x="connsiteX2" y="connsiteY2"/>
              </a:cxn>
              <a:cxn ang="0">
                <a:pos x="connsiteX3" y="connsiteY3"/>
              </a:cxn>
            </a:cxnLst>
            <a:rect l="l" t="t" r="r" b="b"/>
            <a:pathLst>
              <a:path w="261937" h="554831">
                <a:moveTo>
                  <a:pt x="0" y="0"/>
                </a:moveTo>
                <a:lnTo>
                  <a:pt x="259556" y="554831"/>
                </a:lnTo>
                <a:cubicBezTo>
                  <a:pt x="260350" y="369887"/>
                  <a:pt x="261143" y="184944"/>
                  <a:pt x="261937" y="0"/>
                </a:cubicBezTo>
                <a:lnTo>
                  <a:pt x="0" y="0"/>
                </a:lnTo>
                <a:close/>
              </a:path>
            </a:pathLst>
          </a:custGeom>
          <a:gradFill flip="none" rotWithShape="1">
            <a:gsLst>
              <a:gs pos="0">
                <a:schemeClr val="bg1"/>
              </a:gs>
              <a:gs pos="65000">
                <a:schemeClr val="bg1"/>
              </a:gs>
              <a:gs pos="57000">
                <a:srgbClr val="F0EBE0"/>
              </a:gs>
            </a:gsLst>
            <a:lin ang="18900000" scaled="1"/>
            <a:tileRect/>
          </a:gradFill>
          <a:ln w="63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10253" name="TextBox 13"/>
          <p:cNvSpPr txBox="1">
            <a:spLocks noChangeArrowheads="1"/>
          </p:cNvSpPr>
          <p:nvPr/>
        </p:nvSpPr>
        <p:spPr bwMode="auto">
          <a:xfrm>
            <a:off x="785813" y="428625"/>
            <a:ext cx="1023937" cy="369888"/>
          </a:xfrm>
          <a:prstGeom prst="rect">
            <a:avLst/>
          </a:prstGeom>
          <a:noFill/>
          <a:ln w="9525">
            <a:noFill/>
            <a:miter lim="800000"/>
            <a:headEnd/>
            <a:tailEnd/>
          </a:ln>
        </p:spPr>
        <p:txBody>
          <a:bodyPr wrap="none">
            <a:spAutoFit/>
          </a:bodyPr>
          <a:lstStyle/>
          <a:p>
            <a:r>
              <a:rPr lang="uk-UA" i="1">
                <a:latin typeface="Calibri" pitchFamily="34" charset="0"/>
              </a:rPr>
              <a:t>← назад</a:t>
            </a:r>
          </a:p>
        </p:txBody>
      </p:sp>
      <p:sp>
        <p:nvSpPr>
          <p:cNvPr id="10254" name="TextBox 14"/>
          <p:cNvSpPr txBox="1">
            <a:spLocks noChangeArrowheads="1"/>
          </p:cNvSpPr>
          <p:nvPr/>
        </p:nvSpPr>
        <p:spPr bwMode="auto">
          <a:xfrm>
            <a:off x="7429500" y="428625"/>
            <a:ext cx="1060450" cy="338138"/>
          </a:xfrm>
          <a:prstGeom prst="rect">
            <a:avLst/>
          </a:prstGeom>
          <a:noFill/>
          <a:ln w="9525">
            <a:noFill/>
            <a:miter lim="800000"/>
            <a:headEnd/>
            <a:tailEnd/>
          </a:ln>
        </p:spPr>
        <p:txBody>
          <a:bodyPr wrap="none">
            <a:spAutoFit/>
          </a:bodyPr>
          <a:lstStyle/>
          <a:p>
            <a:r>
              <a:rPr lang="uk-UA" sz="1600">
                <a:latin typeface="Calibri" pitchFamily="34" charset="0"/>
              </a:rPr>
              <a:t>Вперед →</a:t>
            </a:r>
          </a:p>
        </p:txBody>
      </p:sp>
      <p:pic>
        <p:nvPicPr>
          <p:cNvPr id="3075" name="Picture 3"/>
          <p:cNvPicPr>
            <a:picLocks noChangeAspect="1" noChangeArrowheads="1"/>
          </p:cNvPicPr>
          <p:nvPr/>
        </p:nvPicPr>
        <p:blipFill>
          <a:blip r:embed="rId3"/>
          <a:srcRect/>
          <a:stretch>
            <a:fillRect/>
          </a:stretch>
        </p:blipFill>
        <p:spPr bwMode="auto">
          <a:xfrm>
            <a:off x="5715000" y="4500563"/>
            <a:ext cx="2095500" cy="1381125"/>
          </a:xfrm>
          <a:prstGeom prst="rect">
            <a:avLst/>
          </a:prstGeom>
          <a:noFill/>
          <a:ln w="9525">
            <a:noFill/>
            <a:miter lim="800000"/>
            <a:headEnd/>
            <a:tailEnd/>
          </a:ln>
        </p:spPr>
      </p:pic>
      <p:sp>
        <p:nvSpPr>
          <p:cNvPr id="18" name="TextBox 17"/>
          <p:cNvSpPr txBox="1">
            <a:spLocks noChangeArrowheads="1"/>
          </p:cNvSpPr>
          <p:nvPr/>
        </p:nvSpPr>
        <p:spPr bwMode="auto">
          <a:xfrm>
            <a:off x="5643563" y="5857875"/>
            <a:ext cx="2208212" cy="369888"/>
          </a:xfrm>
          <a:prstGeom prst="rect">
            <a:avLst/>
          </a:prstGeom>
          <a:noFill/>
          <a:ln w="9525">
            <a:noFill/>
            <a:miter lim="800000"/>
            <a:headEnd/>
            <a:tailEnd/>
          </a:ln>
        </p:spPr>
        <p:txBody>
          <a:bodyPr wrap="none">
            <a:spAutoFit/>
          </a:bodyPr>
          <a:lstStyle/>
          <a:p>
            <a:r>
              <a:rPr lang="uk-UA">
                <a:latin typeface="Calibri" pitchFamily="34" charset="0"/>
              </a:rPr>
              <a:t>Виробництво чавуну</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800" decel="100000"/>
                                        <p:tgtEl>
                                          <p:spTgt spid="3075"/>
                                        </p:tgtEl>
                                      </p:cBhvr>
                                    </p:animEffect>
                                    <p:anim calcmode="lin" valueType="num">
                                      <p:cBhvr>
                                        <p:cTn id="8" dur="800" decel="100000" fill="hold"/>
                                        <p:tgtEl>
                                          <p:spTgt spid="3075"/>
                                        </p:tgtEl>
                                        <p:attrNameLst>
                                          <p:attrName>style.rotation</p:attrName>
                                        </p:attrNameLst>
                                      </p:cBhvr>
                                      <p:tavLst>
                                        <p:tav tm="0">
                                          <p:val>
                                            <p:fltVal val="-90"/>
                                          </p:val>
                                        </p:tav>
                                        <p:tav tm="100000">
                                          <p:val>
                                            <p:fltVal val="0"/>
                                          </p:val>
                                        </p:tav>
                                      </p:tavLst>
                                    </p:anim>
                                    <p:anim calcmode="lin" valueType="num">
                                      <p:cBhvr>
                                        <p:cTn id="9" dur="800" decel="100000" fill="hold"/>
                                        <p:tgtEl>
                                          <p:spTgt spid="3075"/>
                                        </p:tgtEl>
                                        <p:attrNameLst>
                                          <p:attrName>ppt_x</p:attrName>
                                        </p:attrNameLst>
                                      </p:cBhvr>
                                      <p:tavLst>
                                        <p:tav tm="0">
                                          <p:val>
                                            <p:strVal val="#ppt_x+0.4"/>
                                          </p:val>
                                        </p:tav>
                                        <p:tav tm="100000">
                                          <p:val>
                                            <p:strVal val="#ppt_x-0.05"/>
                                          </p:val>
                                        </p:tav>
                                      </p:tavLst>
                                    </p:anim>
                                    <p:anim calcmode="lin" valueType="num">
                                      <p:cBhvr>
                                        <p:cTn id="10" dur="800" decel="100000" fill="hold"/>
                                        <p:tgtEl>
                                          <p:spTgt spid="307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7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75"/>
                                        </p:tgtEl>
                                        <p:attrNameLst>
                                          <p:attrName>ppt_y</p:attrName>
                                        </p:attrNameLst>
                                      </p:cBhvr>
                                      <p:tavLst>
                                        <p:tav tm="0">
                                          <p:val>
                                            <p:strVal val="#ppt_y+0.1"/>
                                          </p:val>
                                        </p:tav>
                                        <p:tav tm="100000">
                                          <p:val>
                                            <p:strVal val="#ppt_y"/>
                                          </p:val>
                                        </p:tav>
                                      </p:tavLst>
                                    </p:anim>
                                  </p:childTnLst>
                                </p:cTn>
                              </p:par>
                              <p:par>
                                <p:cTn id="13" presetID="30"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800" decel="100000"/>
                                        <p:tgtEl>
                                          <p:spTgt spid="18"/>
                                        </p:tgtEl>
                                      </p:cBhvr>
                                    </p:animEffect>
                                    <p:anim calcmode="lin" valueType="num">
                                      <p:cBhvr>
                                        <p:cTn id="16" dur="800" decel="100000" fill="hold"/>
                                        <p:tgtEl>
                                          <p:spTgt spid="18"/>
                                        </p:tgtEl>
                                        <p:attrNameLst>
                                          <p:attrName>style.rotation</p:attrName>
                                        </p:attrNameLst>
                                      </p:cBhvr>
                                      <p:tavLst>
                                        <p:tav tm="0">
                                          <p:val>
                                            <p:fltVal val="-90"/>
                                          </p:val>
                                        </p:tav>
                                        <p:tav tm="100000">
                                          <p:val>
                                            <p:fltVal val="0"/>
                                          </p:val>
                                        </p:tav>
                                      </p:tavLst>
                                    </p:anim>
                                    <p:anim calcmode="lin" valueType="num">
                                      <p:cBhvr>
                                        <p:cTn id="17" dur="800" decel="100000" fill="hold"/>
                                        <p:tgtEl>
                                          <p:spTgt spid="18"/>
                                        </p:tgtEl>
                                        <p:attrNameLst>
                                          <p:attrName>ppt_x</p:attrName>
                                        </p:attrNameLst>
                                      </p:cBhvr>
                                      <p:tavLst>
                                        <p:tav tm="0">
                                          <p:val>
                                            <p:strVal val="#ppt_x+0.4"/>
                                          </p:val>
                                        </p:tav>
                                        <p:tav tm="100000">
                                          <p:val>
                                            <p:strVal val="#ppt_x-0.05"/>
                                          </p:val>
                                        </p:tav>
                                      </p:tavLst>
                                    </p:anim>
                                    <p:anim calcmode="lin" valueType="num">
                                      <p:cBhvr>
                                        <p:cTn id="18" dur="800" decel="100000" fill="hold"/>
                                        <p:tgtEl>
                                          <p:spTgt spid="18"/>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18"/>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18"/>
                                        </p:tgtEl>
                                        <p:attrNameLst>
                                          <p:attrName>ppt_y</p:attrName>
                                        </p:attrNameLst>
                                      </p:cBhvr>
                                      <p:tavLst>
                                        <p:tav tm="0">
                                          <p:val>
                                            <p:strVal val="#ppt_y+0.1"/>
                                          </p:val>
                                        </p:tav>
                                        <p:tav tm="100000">
                                          <p:val>
                                            <p:strVal val="#ppt_y"/>
                                          </p:val>
                                        </p:tav>
                                      </p:tavLst>
                                    </p:anim>
                                  </p:childTnLst>
                                </p:cTn>
                              </p:par>
                              <p:par>
                                <p:cTn id="21" presetID="30" presetClass="entr" presetSubtype="0" fill="hold"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800" decel="100000"/>
                                        <p:tgtEl>
                                          <p:spTgt spid="6">
                                            <p:txEl>
                                              <p:pRg st="0" end="0"/>
                                            </p:txEl>
                                          </p:spTgt>
                                        </p:tgtEl>
                                      </p:cBhvr>
                                    </p:animEffect>
                                    <p:anim calcmode="lin" valueType="num">
                                      <p:cBhvr>
                                        <p:cTn id="24" dur="800" decel="100000" fill="hold"/>
                                        <p:tgtEl>
                                          <p:spTgt spid="6">
                                            <p:txEl>
                                              <p:pRg st="0" end="0"/>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6">
                                            <p:txEl>
                                              <p:pRg st="0" end="0"/>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6">
                                            <p:txEl>
                                              <p:pRg st="0" end="0"/>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6">
                                            <p:txEl>
                                              <p:pRg st="0" end="0"/>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6">
                                            <p:txEl>
                                              <p:pRg st="0" end="0"/>
                                            </p:txEl>
                                          </p:spTgt>
                                        </p:tgtEl>
                                        <p:attrNameLst>
                                          <p:attrName>ppt_y</p:attrName>
                                        </p:attrNameLst>
                                      </p:cBhvr>
                                      <p:tavLst>
                                        <p:tav tm="0">
                                          <p:val>
                                            <p:strVal val="#ppt_y+0.1"/>
                                          </p:val>
                                        </p:tav>
                                        <p:tav tm="100000">
                                          <p:val>
                                            <p:strVal val="#ppt_y"/>
                                          </p:val>
                                        </p:tav>
                                      </p:tavLst>
                                    </p:anim>
                                  </p:childTnLst>
                                </p:cTn>
                              </p:par>
                              <p:par>
                                <p:cTn id="29" presetID="30" presetClass="entr" presetSubtype="0" fill="hold" nodeType="with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Effect transition="in" filter="fade">
                                      <p:cBhvr>
                                        <p:cTn id="31" dur="800" decel="100000"/>
                                        <p:tgtEl>
                                          <p:spTgt spid="6">
                                            <p:txEl>
                                              <p:pRg st="1" end="1"/>
                                            </p:txEl>
                                          </p:spTgt>
                                        </p:tgtEl>
                                      </p:cBhvr>
                                    </p:animEffect>
                                    <p:anim calcmode="lin" valueType="num">
                                      <p:cBhvr>
                                        <p:cTn id="32" dur="800" decel="100000" fill="hold"/>
                                        <p:tgtEl>
                                          <p:spTgt spid="6">
                                            <p:txEl>
                                              <p:pRg st="1" end="1"/>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6">
                                            <p:txEl>
                                              <p:pRg st="1" end="1"/>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6">
                                            <p:txEl>
                                              <p:pRg st="1" end="1"/>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6">
                                            <p:txEl>
                                              <p:pRg st="1" end="1"/>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6">
                                            <p:txEl>
                                              <p:pRg st="1" end="1"/>
                                            </p:txEl>
                                          </p:spTgt>
                                        </p:tgtEl>
                                        <p:attrNameLst>
                                          <p:attrName>ppt_y</p:attrName>
                                        </p:attrNameLst>
                                      </p:cBhvr>
                                      <p:tavLst>
                                        <p:tav tm="0">
                                          <p:val>
                                            <p:strVal val="#ppt_y+0.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animEffect transition="in" filter="fade">
                                      <p:cBhvr>
                                        <p:cTn id="39" dur="1000"/>
                                        <p:tgtEl>
                                          <p:spTgt spid="4">
                                            <p:txEl>
                                              <p:pRg st="0" end="0"/>
                                            </p:txEl>
                                          </p:spTgt>
                                        </p:tgtEl>
                                      </p:cBhvr>
                                    </p:animEffect>
                                    <p:anim calcmode="lin" valueType="num">
                                      <p:cBhvr>
                                        <p:cTn id="4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0" end="0"/>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1" end="1"/>
                                            </p:txEl>
                                          </p:spTgt>
                                        </p:tgtEl>
                                        <p:attrNameLst>
                                          <p:attrName>style.visibility</p:attrName>
                                        </p:attrNameLst>
                                      </p:cBhvr>
                                      <p:to>
                                        <p:strVal val="visible"/>
                                      </p:to>
                                    </p:set>
                                    <p:animEffect transition="in" filter="fade">
                                      <p:cBhvr>
                                        <p:cTn id="44" dur="1000"/>
                                        <p:tgtEl>
                                          <p:spTgt spid="4">
                                            <p:txEl>
                                              <p:pRg st="1" end="1"/>
                                            </p:txEl>
                                          </p:spTgt>
                                        </p:tgtEl>
                                      </p:cBhvr>
                                    </p:animEffect>
                                    <p:anim calcmode="lin" valueType="num">
                                      <p:cBhvr>
                                        <p:cTn id="4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2" end="2"/>
                                            </p:txEl>
                                          </p:spTgt>
                                        </p:tgtEl>
                                        <p:attrNameLst>
                                          <p:attrName>style.visibility</p:attrName>
                                        </p:attrNameLst>
                                      </p:cBhvr>
                                      <p:to>
                                        <p:strVal val="visible"/>
                                      </p:to>
                                    </p:set>
                                    <p:animEffect transition="in" filter="fade">
                                      <p:cBhvr>
                                        <p:cTn id="49" dur="1000"/>
                                        <p:tgtEl>
                                          <p:spTgt spid="4">
                                            <p:txEl>
                                              <p:pRg st="2" end="2"/>
                                            </p:txEl>
                                          </p:spTgt>
                                        </p:tgtEl>
                                      </p:cBhvr>
                                    </p:animEffect>
                                    <p:anim calcmode="lin" valueType="num">
                                      <p:cBhvr>
                                        <p:cTn id="5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heme/theme1.xml><?xml version="1.0" encoding="utf-8"?>
<a:theme xmlns:a="http://schemas.openxmlformats.org/drawingml/2006/main" name="CSC(2)">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BCB18F9-059F-4C8B-A8FB-49CB299752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CSC(2)</Template>
  <TotalTime>163</TotalTime>
  <Words>1307</Words>
  <Application>Microsoft Office PowerPoint</Application>
  <PresentationFormat>Экран (4:3)</PresentationFormat>
  <Paragraphs>203</Paragraphs>
  <Slides>11</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CSC(2)</vt:lpstr>
      <vt:lpstr>Всі відомості</vt:lpstr>
      <vt:lpstr>Загальні відомості</vt:lpstr>
      <vt:lpstr>Залізо — хімічна речовина, яка складається з феруму — хімічного елемента з атомним номером 26, що позначається в хімічних формулах символом Fe (від англійської Ferrum).</vt:lpstr>
      <vt:lpstr> </vt:lpstr>
      <vt:lpstr>Поширення в природі</vt:lpstr>
      <vt:lpstr>Слайд 6</vt:lpstr>
      <vt:lpstr>Слайд 7</vt:lpstr>
      <vt:lpstr>Слайд 8</vt:lpstr>
      <vt:lpstr>Слайд 9</vt:lpstr>
      <vt:lpstr>Слайд 10</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Всі відомості</dc:title>
  <dc:subject/>
  <dc:creator>Admin</dc:creator>
  <cp:keywords/>
  <dc:description/>
  <cp:lastModifiedBy>Admin</cp:lastModifiedBy>
  <cp:revision>10</cp:revision>
  <dcterms:created xsi:type="dcterms:W3CDTF">2012-05-13T19:57:11Z</dcterms:created>
  <dcterms:modified xsi:type="dcterms:W3CDTF">2013-10-31T08:38:59Z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TC030009628</vt:lpwstr>
  </property>
</Properties>
</file>