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D6CF-2DCA-4764-9FC2-2044901073B9}" type="datetimeFigureOut">
              <a:rPr lang="ru-RU" smtClean="0"/>
              <a:pPr/>
              <a:t>20.01.2014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ECAD-02C4-42D1-A5ED-F037E86E0FA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64;&#1077;&#1074;&#1095;&#1077;&#1085;&#1082;&#1086;-&#1087;&#1080;&#1089;&#1100;&#1084;&#1077;&#1085;&#1085;&#1080;&#1082;\Spokojnaya_-_Bez_slov.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liiby.com/images/_original/t9kacfsh3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58579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Планета </a:t>
            </a:r>
            <a:r>
              <a:rPr lang="uk-UA" sz="8000" b="1" cap="all" dirty="0" smtClean="0">
                <a:ln w="0"/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Марс</a:t>
            </a:r>
            <a:r>
              <a:rPr lang="uk-UA" sz="5400" b="1" cap="all" dirty="0" smtClean="0">
                <a:ln w="0"/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b="1" cap="all" spc="0" dirty="0">
              <a:ln w="0"/>
              <a:solidFill>
                <a:srgbClr val="FFC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5042118"/>
            <a:ext cx="3071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u="sng" dirty="0" smtClean="0">
                <a:solidFill>
                  <a:schemeClr val="bg1"/>
                </a:solidFill>
              </a:rPr>
              <a:t>Виконала</a:t>
            </a:r>
          </a:p>
          <a:p>
            <a:pPr algn="r"/>
            <a:r>
              <a:rPr lang="uk-UA" sz="2800" b="1" i="1" u="sng" dirty="0" smtClean="0">
                <a:solidFill>
                  <a:schemeClr val="bg1"/>
                </a:solidFill>
              </a:rPr>
              <a:t>Учениця 11-Б класу</a:t>
            </a:r>
          </a:p>
          <a:p>
            <a:pPr algn="r"/>
            <a:r>
              <a:rPr lang="uk-UA" sz="2800" b="1" i="1" u="sng" dirty="0" smtClean="0">
                <a:solidFill>
                  <a:schemeClr val="bg1"/>
                </a:solidFill>
              </a:rPr>
              <a:t>Калініна Лілія </a:t>
            </a:r>
          </a:p>
        </p:txBody>
      </p:sp>
      <p:pic>
        <p:nvPicPr>
          <p:cNvPr id="7" name="Spokojnaya_-_Bez_slov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357354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heblaze.com/wp-content/uploads/2012/09/600x4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0"/>
            <a:ext cx="4214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Марсіанський  грунт  – це дрібнодисперсний матеріал (реголіт), в якому міститься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15-20  %  кремнію,  </a:t>
            </a:r>
            <a:r>
              <a:rPr lang="uk-UA" b="1" i="1" dirty="0" smtClean="0"/>
              <a:t>12-16  %  заліза,  близько  10  %  фосфору</a:t>
            </a:r>
            <a:r>
              <a:rPr lang="uk-UA" b="1" i="1" dirty="0" smtClean="0">
                <a:solidFill>
                  <a:schemeClr val="bg1"/>
                </a:solidFill>
              </a:rPr>
              <a:t>,  </a:t>
            </a:r>
            <a:r>
              <a:rPr lang="uk-UA" b="1" i="1" dirty="0" smtClean="0"/>
              <a:t>7 % марганцю та</a:t>
            </a: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кобальту,  а  </a:t>
            </a:r>
            <a:r>
              <a:rPr lang="uk-UA" b="1" i="1" dirty="0" smtClean="0"/>
              <a:t>також кальцій</a:t>
            </a:r>
            <a:r>
              <a:rPr lang="uk-UA" b="1" i="1" dirty="0" smtClean="0">
                <a:solidFill>
                  <a:schemeClr val="bg1"/>
                </a:solidFill>
              </a:rPr>
              <a:t>, хром, нікель</a:t>
            </a:r>
            <a:r>
              <a:rPr lang="uk-UA" b="1" i="1" dirty="0" smtClean="0"/>
              <a:t>, ванадій, титан, молібден</a:t>
            </a:r>
            <a:r>
              <a:rPr lang="uk-UA" b="1" i="1" dirty="0" smtClean="0">
                <a:solidFill>
                  <a:schemeClr val="bg1"/>
                </a:solidFill>
              </a:rPr>
              <a:t>, цирконій та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ін.   Жодна  з  відомих  земних  гірських  порід  не  збігається  за  складом  з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марсіанськими.  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smos-x.ru/flagi/ttt/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000240"/>
            <a:ext cx="6357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Температурні  умови  на Марсі визначаються його </a:t>
            </a:r>
            <a:r>
              <a:rPr lang="uk-UA" b="1" i="1" dirty="0" smtClean="0"/>
              <a:t>відстанню від Сонця, густиною та</a:t>
            </a:r>
            <a:br>
              <a:rPr lang="uk-UA" b="1" i="1" dirty="0" smtClean="0"/>
            </a:br>
            <a:r>
              <a:rPr lang="uk-UA" b="1" i="1" dirty="0" smtClean="0"/>
              <a:t>складом  атмосфери, а також оптичними властивостями грунту. Найвища температура,</a:t>
            </a:r>
            <a:br>
              <a:rPr lang="uk-UA" b="1" i="1" dirty="0" smtClean="0"/>
            </a:br>
            <a:r>
              <a:rPr lang="uk-UA" b="1" i="1" dirty="0" smtClean="0"/>
              <a:t>зареєстрована  на  поверхні Марса, становить 300 К, але вона різна для світлих і</a:t>
            </a:r>
            <a:br>
              <a:rPr lang="uk-UA" b="1" i="1" dirty="0" smtClean="0"/>
            </a:br>
            <a:r>
              <a:rPr lang="uk-UA" b="1" i="1" dirty="0" smtClean="0"/>
              <a:t>темних  ділянок,  що  лежать </a:t>
            </a:r>
            <a:r>
              <a:rPr lang="uk-UA" b="1" i="1" dirty="0" smtClean="0">
                <a:solidFill>
                  <a:schemeClr val="bg1"/>
                </a:solidFill>
              </a:rPr>
              <a:t>поряд. Тому говорять про середню температуру 230 К.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На  екваторі  вона  встановлюється  приблизно  через годину після полудня. Уночі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температура  навіть в екваторіальних районах знижується до 170 К, а в полярних –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до  140  К.  Такий великий перепад температур пояснюється малою теплопровідністю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грунту. 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rystalinks.com/dustdevilmars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0"/>
            <a:ext cx="60721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Найсильніші  пилові бурі можуть тривати по декілька місяців і повністю закривати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поверхню.  Через  невелику  силу  тяжіння навіть після закінчення пилової бурі в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повітрі зависає значна </a:t>
            </a:r>
            <a:r>
              <a:rPr lang="uk-UA" b="1" i="1" dirty="0" smtClean="0"/>
              <a:t>кількість пилинок, забарвлюючи небо у рожевий колір. </a:t>
            </a:r>
            <a:br>
              <a:rPr lang="uk-UA" b="1" i="1" dirty="0" smtClean="0"/>
            </a:br>
            <a:r>
              <a:rPr lang="uk-UA" b="1" i="1" dirty="0" smtClean="0"/>
              <a:t>Полярні  шапки,  які  змінюють  свої  розміри в залежності від марсіанської </a:t>
            </a:r>
            <a:r>
              <a:rPr lang="uk-UA" b="1" i="1" dirty="0" smtClean="0">
                <a:solidFill>
                  <a:schemeClr val="bg1"/>
                </a:solidFill>
              </a:rPr>
              <a:t>пори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року,  складаються  з твердої вуглекислоти. Улітку вона випаровується, залишаючи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невелику  ділянку  водяного  льоду завтовшки в кількасот метрів. Вважається, що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вся  вода  на  Марсі  знаходиться у зв’язаному стані на полярних шапках і в шарі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вічної мерзлоти. 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mop.su/images/83/Sojourner_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54" y="857232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Багато  цінної  інформації  отримали  астрономи  від марсохода „ Соджорнер ”, який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працював  на  поверхні  Марса  у другій половині 1997 р. Зокрема, він передав на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Землю  близько  40  стереоскопічних знімків поверхні планети. Життя на Марсі він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не виявив.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hayadan.org.il/images/content1/332471604-L-ke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23556" name="Picture 4" descr="http://www.nndb.com/people/130/000099830/edwin-hal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285728"/>
            <a:ext cx="32147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В  існуванні  двох супутників Марса не сумнівався свого часу Кеплер, як це видно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з  його  листа  до  Галілея:  „Я...  шалено хочу мати телескоп, щоб, якщо зможу,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випередити вас у відкритті двох супутників, які обертаються навколо Марса ”. 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Під  час  протистояння  Марса у серпні 1877 р. американець А. Холл, </a:t>
            </a:r>
            <a:r>
              <a:rPr lang="uk-UA" b="1" i="1" dirty="0" smtClean="0"/>
              <a:t>випробовуючи</a:t>
            </a:r>
            <a:br>
              <a:rPr lang="uk-UA" b="1" i="1" dirty="0" smtClean="0"/>
            </a:br>
            <a:r>
              <a:rPr lang="uk-UA" b="1" i="1" dirty="0" smtClean="0"/>
              <a:t>новий  66-сантиметровий</a:t>
            </a:r>
            <a:r>
              <a:rPr lang="uk-UA" b="1" i="1" dirty="0" smtClean="0">
                <a:solidFill>
                  <a:srgbClr val="FFFF00"/>
                </a:solidFill>
              </a:rPr>
              <a:t>  </a:t>
            </a:r>
            <a:r>
              <a:rPr lang="uk-UA" b="1" i="1" dirty="0" smtClean="0"/>
              <a:t>рефрактор</a:t>
            </a:r>
            <a:r>
              <a:rPr lang="uk-UA" b="1" i="1" dirty="0" smtClean="0">
                <a:solidFill>
                  <a:srgbClr val="FFFF00"/>
                </a:solidFill>
              </a:rPr>
              <a:t>,  узявся відкрити ці супутники. </a:t>
            </a:r>
            <a:r>
              <a:rPr lang="uk-UA" b="1" i="1" dirty="0" smtClean="0"/>
              <a:t>2 серпня Холл</a:t>
            </a:r>
            <a:br>
              <a:rPr lang="uk-UA" b="1" i="1" dirty="0" smtClean="0"/>
            </a:br>
            <a:r>
              <a:rPr lang="uk-UA" b="1" i="1" dirty="0" smtClean="0"/>
              <a:t>уперше  побачив  супутник</a:t>
            </a:r>
            <a:r>
              <a:rPr lang="uk-UA" b="1" i="1" dirty="0" smtClean="0">
                <a:solidFill>
                  <a:srgbClr val="FFFF00"/>
                </a:solidFill>
              </a:rPr>
              <a:t>,  згодом  наз</a:t>
            </a:r>
            <a:r>
              <a:rPr lang="uk-UA" b="1" i="1" dirty="0" smtClean="0"/>
              <a:t>ваний</a:t>
            </a:r>
            <a:r>
              <a:rPr lang="uk-UA" b="1" i="1" dirty="0" smtClean="0">
                <a:solidFill>
                  <a:srgbClr val="FFFF00"/>
                </a:solidFill>
              </a:rPr>
              <a:t> Дейм</a:t>
            </a:r>
            <a:r>
              <a:rPr lang="uk-UA" b="1" i="1" dirty="0" smtClean="0"/>
              <a:t>осом</a:t>
            </a:r>
            <a:r>
              <a:rPr lang="uk-UA" b="1" i="1" dirty="0" smtClean="0">
                <a:solidFill>
                  <a:srgbClr val="FFFF00"/>
                </a:solidFill>
              </a:rPr>
              <a:t> (грец. „ жах ”), а 17 серп</a:t>
            </a:r>
            <a:r>
              <a:rPr lang="uk-UA" b="1" i="1" dirty="0" smtClean="0"/>
              <a:t>ня</a:t>
            </a:r>
            <a:r>
              <a:rPr lang="uk-UA" b="1" i="1" dirty="0" smtClean="0">
                <a:solidFill>
                  <a:srgbClr val="FFFF00"/>
                </a:solidFill>
              </a:rPr>
              <a:t/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він відкрив Фобос 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ainy.net/wp-content/uploads/2010/09/tardigrades_04-600x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27654" name="Picture 6" descr="http://cs410230.userapi.com/v410230508/8c45/l2cYkeQd0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610683"/>
            <a:ext cx="6000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Учені, шляхом експериментів, визначили, які живі організми зможуть достатньо довго прожити на Марсі. Ними виявилися трихоходки, а також деякі види архей. Дослідження в камері, яка максимально імітує середовище проживання на Марсі, показали, що ці «живчики» проживуть в атмосфері Червоної планети кілька сотень днів. 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/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Учені досить давно припускали, що земні апарати можуть проти своєї волі «доставити» на Марс живих істот. З цієї причини кожному старту передувала особлива процедура стерилізації. Але, як показало дане дослідження, на нашій планеті живуть такі істоти, які можуть легко пережити вплив жорстких хімікатів і випромінювання. 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nnatural.ru/wp-content/uploads/2012/03/032812_2030_myst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3571876"/>
            <a:ext cx="5643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Марс  –  четверта  планета  Сонячної  системи,  яка  з  періодом  687 земних діб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рухається  навколо  Сонця  на  середній  відстані 228 млн. км. За розмірами Марс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майже  вдвічі,  а  за  масою – в дев’ять разів менший від Землі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datai/astronomija/Urok-Planety-Solnechnoj-sistemy/0017-025-M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 Вісь його обертання нахилена до площини орбіти під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кутом  25°, завдяки чому на Марсі відбувається зміна пір року, а тривалість доби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лише  на  20  хв.  менша за земну. Напрямок на точку перигелію Марса близький до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напрямку  на  точку афелію Землі. Тому коли обидві планети у своєму русі навколо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Сонця   опиняються   поблизу   цих   точок  водночас,  тобто  Марс  перебуває  у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протистоянні  до  Землі,  віддаль  між  ними  стає  найменшою – 56 млн. км. Таке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взаємне положення Землі та Марса називається великим протистоянням. 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vfl.ru/ii/1376294718/5e01501d/2875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358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Великі  протистояння  повторюються через кожні 15 років і трапляються у серпні –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на  початку  вересня.  У  цей  час Марс повернутий до Землі південним полюсом, і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тому його південна півкуля вивчена краще, ніж північна. 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Марс  має  розріджену атмосферу. Це дозволяє вивчати його поверхню безпосередньо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з  Землі. Дві третини поверхні Марса займають світлі ділянки, які отримали назву</a:t>
            </a:r>
            <a:br>
              <a:rPr lang="uk-UA" sz="2000" b="1" i="1" dirty="0" smtClean="0">
                <a:solidFill>
                  <a:schemeClr val="bg1"/>
                </a:solidFill>
              </a:rPr>
            </a:br>
            <a:r>
              <a:rPr lang="uk-UA" sz="2000" b="1" i="1" dirty="0" smtClean="0">
                <a:solidFill>
                  <a:schemeClr val="bg1"/>
                </a:solidFill>
              </a:rPr>
              <a:t>материків,  близько  третини  –  темні  ділянки, названі морями.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arsmobile.jpl.nasa.gov/images/PIA001611-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214422"/>
            <a:ext cx="2285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 Вони зберігають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свою  форму  в  часі, що дозволило скласти точні карти поверхні. Поблизу пол</a:t>
            </a:r>
            <a:r>
              <a:rPr lang="uk-UA" b="1" i="1" dirty="0" smtClean="0"/>
              <a:t>юсів</a:t>
            </a: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восени  у</a:t>
            </a:r>
            <a:r>
              <a:rPr lang="uk-UA" b="1" i="1" dirty="0" smtClean="0"/>
              <a:t>творюють</a:t>
            </a:r>
            <a:r>
              <a:rPr lang="uk-UA" b="1" i="1" dirty="0" smtClean="0">
                <a:solidFill>
                  <a:schemeClr val="bg1"/>
                </a:solidFill>
              </a:rPr>
              <a:t>ся білі плями – полярні шапки, які зникають повністю або значно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зменшуються в розмірах на початку літа.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9.radikal.ru/i124/0904/87/0c38a4b1ff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  <p:pic>
        <p:nvPicPr>
          <p:cNvPr id="2052" name="Picture 4" descr="http://www.newscientist.com/data/images/ns/cms/dn20816/dn20816-1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3995678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Підчас  великого  протистояння  1877  року  італійський </a:t>
            </a:r>
            <a:r>
              <a:rPr lang="uk-UA" b="1" i="1" dirty="0" smtClean="0"/>
              <a:t>астроном Дж. Скіапареллі</a:t>
            </a: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повідомив   про   відкриття  ним  на  поверхні  Марса  чітких  ліній,  які  ніби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/>
              <a:t>перетинають  марсіанські </a:t>
            </a:r>
            <a:r>
              <a:rPr lang="uk-UA" b="1" i="1" dirty="0" smtClean="0">
                <a:solidFill>
                  <a:schemeClr val="bg1"/>
                </a:solidFill>
              </a:rPr>
              <a:t> пустелі, і дав їм назву канали. </a:t>
            </a:r>
            <a:r>
              <a:rPr lang="uk-UA" b="1" i="1" dirty="0" smtClean="0"/>
              <a:t>Було навіть висловлено</a:t>
            </a: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припущення,  що це споруди, створені розумними істотами для транспортування води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від полюсів планети у зневоднені при екваторіальні райони. 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newsru.ua/pict/id/large/3261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00562" cy="3161108"/>
          </a:xfrm>
          <a:prstGeom prst="rect">
            <a:avLst/>
          </a:prstGeom>
          <a:noFill/>
        </p:spPr>
      </p:pic>
      <p:pic>
        <p:nvPicPr>
          <p:cNvPr id="1028" name="Picture 4" descr="http://www.astronews.ru/news/2013/5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8" cy="3143248"/>
          </a:xfrm>
          <a:prstGeom prst="rect">
            <a:avLst/>
          </a:prstGeom>
          <a:noFill/>
        </p:spPr>
      </p:pic>
      <p:pic>
        <p:nvPicPr>
          <p:cNvPr id="1030" name="Picture 6" descr="http://storage.surfingbird.ru/s/13/2/11/4/r2_cg335D611_220_d56df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4500562" cy="3714752"/>
          </a:xfrm>
          <a:prstGeom prst="rect">
            <a:avLst/>
          </a:prstGeom>
          <a:noFill/>
        </p:spPr>
      </p:pic>
      <p:pic>
        <p:nvPicPr>
          <p:cNvPr id="1032" name="Picture 8" descr="http://www.astronews.ru/foto/b/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143248"/>
            <a:ext cx="4643438" cy="371475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1071562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1432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0364" y="571480"/>
            <a:ext cx="2857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Виявилося, що Марс, як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і  Місяць,  укритий  кратерами.  Але,  наприклад.  така  ділянка,  як  Еллада  –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величезна  чаша  діаметром  1700 км., що лежить нижче навколишнього ландшафту на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5,5  км., – практично позбавлена кратерів. Є на Марсі також безладно розташовані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пагорби  і  провалля,  різного  роду  утворення,  схожі на русла висохлих річок,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>
                <a:solidFill>
                  <a:srgbClr val="FFFF00"/>
                </a:solidFill>
              </a:rPr>
              <a:t>системи вузьких тріщин, гірські райони і окремі гори вулканічного походження. 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m.img.com.ua/img/prikol/images/large/6/2/223926_509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00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Біля  екватора  планети  розташована  головна  геологічна  особливість  Марса  –</a:t>
            </a:r>
            <a:br>
              <a:rPr lang="uk-UA" b="1" i="1" dirty="0" smtClean="0"/>
            </a:br>
            <a:r>
              <a:rPr lang="uk-UA" b="1" i="1" dirty="0" smtClean="0"/>
              <a:t>вулкано-тектонічний   регіон   Фарсіда,   який,   окрім  того,  є  найважливішим</a:t>
            </a:r>
            <a:br>
              <a:rPr lang="uk-UA" b="1" i="1" dirty="0" smtClean="0"/>
            </a:br>
            <a:r>
              <a:rPr lang="uk-UA" b="1" i="1" dirty="0" smtClean="0"/>
              <a:t>погодотворчим  фактором  на  планеті.  Це  вулканічне плато, яке здіймається над</a:t>
            </a:r>
            <a:br>
              <a:rPr lang="uk-UA" b="1" i="1" dirty="0" smtClean="0"/>
            </a:br>
            <a:r>
              <a:rPr lang="uk-UA" b="1" i="1" dirty="0" smtClean="0"/>
              <a:t>навколишньою  територією  на висоту до 4-5 км., а третина його площі – навіть на</a:t>
            </a:r>
            <a:br>
              <a:rPr lang="uk-UA" b="1" i="1" dirty="0" smtClean="0"/>
            </a:br>
            <a:r>
              <a:rPr lang="uk-UA" b="1" i="1" dirty="0" smtClean="0"/>
              <a:t>8-9  км,  є  п’єдесталом  для  велетенських  і  давно згаслих вулканів 19-27 км.</a:t>
            </a:r>
            <a:br>
              <a:rPr lang="uk-UA" b="1" i="1" dirty="0" smtClean="0"/>
            </a:br>
            <a:r>
              <a:rPr lang="uk-UA" b="1" i="1" dirty="0" smtClean="0">
                <a:solidFill>
                  <a:schemeClr val="bg1"/>
                </a:solidFill>
              </a:rPr>
              <a:t>заввишки.  Три  з  них  розташовані  в  одну  лінію,  яка  перетинає  екватор. А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четвертий, феноменальний у своїй грандіозності, знаходиться осторонь від них. 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Цей  найбільший  у  Сонячній  системі  вулкан носить назву Олімп.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nfuture.ru/filemanager/Perspective_view_of_Melas_Chasma_node_full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14324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На  особливу  увагу заслуговує рифтова долина Маринер понад 4000 км. завдовжки і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до  200  км. завширшки. Основою цієї рифтової долини є величезний (2500 Ч 75-150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Ч  6  км.)  каньйон  Титоніус  Часма,  що означає “ величезна безодня ” . На крутих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схилах  каньйону  –  зсуви  та осипи, глибокі яруги. Його дно несе на собі сліди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бурхливої  діяльності  потоків  води. Оскільки зараз рідкої води на Марсі немає,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то  існує  припущення,  що в минулому клімат планети був значно теплішим, так що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на ній існували моря і протікали річки. 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79</Words>
  <Application>Microsoft Office PowerPoint</Application>
  <PresentationFormat>Экран (4:3)</PresentationFormat>
  <Paragraphs>18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2014-01-15T18:14:24Z</dcterms:created>
  <dcterms:modified xsi:type="dcterms:W3CDTF">2014-01-20T18:24:47Z</dcterms:modified>
</cp:coreProperties>
</file>