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71" r:id="rId6"/>
    <p:sldId id="261" r:id="rId7"/>
    <p:sldId id="267" r:id="rId8"/>
    <p:sldId id="262" r:id="rId9"/>
    <p:sldId id="263" r:id="rId10"/>
    <p:sldId id="273" r:id="rId11"/>
    <p:sldId id="266" r:id="rId12"/>
    <p:sldId id="268" r:id="rId13"/>
    <p:sldId id="269" r:id="rId14"/>
    <p:sldId id="264" r:id="rId15"/>
    <p:sldId id="265" r:id="rId16"/>
    <p:sldId id="272" r:id="rId17"/>
    <p:sldId id="274" r:id="rId18"/>
    <p:sldId id="275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506A75-3217-4336-89EB-48E99D80C596}">
          <p14:sldIdLst>
            <p14:sldId id="257"/>
            <p14:sldId id="258"/>
            <p14:sldId id="259"/>
            <p14:sldId id="260"/>
            <p14:sldId id="271"/>
            <p14:sldId id="261"/>
            <p14:sldId id="267"/>
            <p14:sldId id="262"/>
            <p14:sldId id="263"/>
            <p14:sldId id="273"/>
            <p14:sldId id="266"/>
            <p14:sldId id="268"/>
            <p14:sldId id="269"/>
            <p14:sldId id="264"/>
            <p14:sldId id="265"/>
            <p14:sldId id="272"/>
            <p14:sldId id="274"/>
            <p14:sldId id="275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>
        <p:scale>
          <a:sx n="52" d="100"/>
          <a:sy n="52" d="100"/>
        </p:scale>
        <p:origin x="-1404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354" y="400987"/>
            <a:ext cx="6820523" cy="3331564"/>
          </a:xfrm>
          <a:gradFill>
            <a:gsLst>
              <a:gs pos="56000">
                <a:schemeClr val="accent2">
                  <a:tint val="62000"/>
                  <a:hueMod val="94000"/>
                  <a:satMod val="140000"/>
                  <a:lumMod val="110000"/>
                </a:schemeClr>
              </a:gs>
              <a:gs pos="100000">
                <a:schemeClr val="accent2">
                  <a:tint val="84000"/>
                  <a:satMod val="160000"/>
                </a:schemeClr>
              </a:gs>
            </a:gsLst>
          </a:gradFill>
          <a:ln w="146050" cap="flat" cmpd="thickThin">
            <a:gradFill>
              <a:gsLst>
                <a:gs pos="5700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82000"/>
                    <a:lumOff val="18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  <a:bevel/>
          </a:ln>
          <a:effectLst>
            <a:glow rad="254000">
              <a:schemeClr val="accent1">
                <a:alpha val="40000"/>
              </a:schemeClr>
            </a:glow>
            <a:outerShdw blurRad="203200" dist="546100" dir="21540000" algn="ctr" rotWithShape="0">
              <a:srgbClr val="000000">
                <a:alpha val="33000"/>
              </a:srgbClr>
            </a:outerShdw>
            <a:reflection stA="23000" endPos="65000" dist="50800" dir="5400000" sy="-100000" algn="bl" rotWithShape="0"/>
            <a:softEdge rad="0"/>
          </a:effectLst>
          <a:scene3d>
            <a:camera prst="perspectiveFront"/>
            <a:lightRig rig="threePt" dir="t"/>
          </a:scene3d>
          <a:sp3d extrusionH="76200" prstMaterial="translucentPowder">
            <a:bevelT w="114300" prst="artDeco"/>
            <a:bevelB w="139700" h="139700" prst="divot"/>
            <a:extrusionClr>
              <a:schemeClr val="tx1">
                <a:lumMod val="65000"/>
              </a:schemeClr>
            </a:extrusion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rmAutofit/>
          </a:bodyPr>
          <a:lstStyle/>
          <a:p>
            <a:r>
              <a:rPr lang="uk-UA" dirty="0" smtClean="0"/>
              <a:t>Контроль</a:t>
            </a:r>
            <a:r>
              <a:rPr lang="ru-RU" dirty="0" smtClean="0"/>
              <a:t> </a:t>
            </a:r>
            <a:r>
              <a:rPr lang="uk-UA" dirty="0" smtClean="0"/>
              <a:t>хімічного</a:t>
            </a:r>
            <a:r>
              <a:rPr lang="ru-RU" dirty="0" smtClean="0"/>
              <a:t> </a:t>
            </a:r>
            <a:r>
              <a:rPr lang="ru-RU" dirty="0"/>
              <a:t>складу </a:t>
            </a:r>
            <a:r>
              <a:rPr lang="ru-RU" dirty="0" smtClean="0"/>
              <a:t>їжі та води </a:t>
            </a:r>
            <a:endParaRPr lang="ru-RU" dirty="0">
              <a:ln w="3175" cmpd="sng">
                <a:gradFill flip="none" rotWithShape="1">
                  <a:gsLst>
                    <a:gs pos="61000">
                      <a:schemeClr val="accent2">
                        <a:lumMod val="60000"/>
                        <a:lumOff val="40000"/>
                      </a:schemeClr>
                    </a:gs>
                    <a:gs pos="30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outerShdw blurRad="419100" dist="419100" dir="10560000" algn="ctr" rotWithShape="0">
                  <a:srgbClr val="000000">
                    <a:alpha val="43137"/>
                  </a:srgbClr>
                </a:outerShdw>
                <a:reflection stA="1000" endPos="65000" dist="508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 rot="10800000" flipV="1">
            <a:off x="8379501" y="3732551"/>
            <a:ext cx="3627619" cy="2833140"/>
          </a:xfrm>
          <a:blipFill>
            <a:blip r:embed="rId4">
              <a:alphaModFix amt="2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colorTemperature colorTemp="10422"/>
                      </a14:imgEffect>
                      <a14:imgEffect>
                        <a14:saturation sat="259000"/>
                      </a14:imgEffect>
                      <a14:imgEffect>
                        <a14:brightnessContrast bright="-66000" contrast="61000"/>
                      </a14:imgEffect>
                    </a14:imgLayer>
                  </a14:imgProps>
                </a:ext>
              </a:extLst>
            </a:blip>
            <a:tile tx="0" ty="0" sx="100000" sy="100000" flip="x" algn="ctr"/>
          </a:blipFill>
          <a:effectLst>
            <a:glow rad="1016000">
              <a:schemeClr val="accent1">
                <a:alpha val="34000"/>
              </a:schemeClr>
            </a:glow>
            <a:outerShdw blurRad="330200" dir="17160000" sx="124000" sy="124000" algn="ctr" rotWithShape="0">
              <a:srgbClr val="000000">
                <a:alpha val="26000"/>
              </a:srgbClr>
            </a:outerShdw>
            <a:reflection endPos="0" dist="50800" dir="5400000" sy="-100000" algn="bl" rotWithShape="0"/>
          </a:effectLst>
          <a:scene3d>
            <a:camera prst="perspectiveFront"/>
            <a:lightRig rig="sunrise" dir="t"/>
          </a:scene3d>
          <a:sp3d prstMaterial="dkEdge">
            <a:bevelT/>
          </a:sp3d>
        </p:spPr>
        <p:txBody>
          <a:bodyPr/>
          <a:lstStyle/>
          <a:p>
            <a:pPr marL="0" indent="0">
              <a:buNone/>
            </a:pPr>
            <a:r>
              <a:rPr lang="uk-UA" b="1" i="1" u="sng" dirty="0" smtClean="0">
                <a:solidFill>
                  <a:schemeClr val="tx1"/>
                </a:solidFill>
              </a:rPr>
              <a:t>Презентація учнів 10-Б класу</a:t>
            </a:r>
            <a:r>
              <a:rPr lang="en-US" b="1" i="1" u="sng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uk-UA" b="1" i="1" u="sng" dirty="0" smtClean="0">
                <a:solidFill>
                  <a:schemeClr val="tx1"/>
                </a:solidFill>
              </a:rPr>
              <a:t/>
            </a:r>
            <a:br>
              <a:rPr lang="uk-UA" b="1" i="1" u="sng" dirty="0" smtClean="0">
                <a:solidFill>
                  <a:schemeClr val="tx1"/>
                </a:solidFill>
              </a:rPr>
            </a:br>
            <a:r>
              <a:rPr lang="uk-UA" b="1" i="1" dirty="0" err="1" smtClean="0">
                <a:solidFill>
                  <a:schemeClr val="tx1"/>
                </a:solidFill>
              </a:rPr>
              <a:t>Сухенка</a:t>
            </a:r>
            <a:r>
              <a:rPr lang="uk-UA" b="1" i="1" dirty="0" smtClean="0">
                <a:solidFill>
                  <a:schemeClr val="tx1"/>
                </a:solidFill>
              </a:rPr>
              <a:t> </a:t>
            </a:r>
            <a:r>
              <a:rPr lang="uk-UA" b="1" i="1" dirty="0" err="1" smtClean="0">
                <a:solidFill>
                  <a:schemeClr val="tx1"/>
                </a:solidFill>
              </a:rPr>
              <a:t>Евгенія</a:t>
            </a:r>
            <a:r>
              <a:rPr lang="en-US" b="1" i="1" dirty="0" smtClean="0">
                <a:solidFill>
                  <a:schemeClr val="tx1"/>
                </a:solidFill>
              </a:rPr>
              <a:t>;</a:t>
            </a:r>
            <a:endParaRPr lang="uk-UA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b="1" i="1" dirty="0" smtClean="0"/>
              <a:t>Кім </a:t>
            </a:r>
            <a:r>
              <a:rPr lang="uk-UA" b="1" i="1" dirty="0" err="1" smtClean="0"/>
              <a:t>Регіни</a:t>
            </a:r>
            <a:r>
              <a:rPr lang="en-US" b="1" i="1" dirty="0" smtClean="0"/>
              <a:t>;</a:t>
            </a:r>
            <a:endParaRPr lang="uk-UA" b="1" i="1" dirty="0" smtClean="0"/>
          </a:p>
          <a:p>
            <a:pPr marL="0" indent="0">
              <a:buNone/>
            </a:pPr>
            <a:r>
              <a:rPr lang="uk-UA" b="1" i="1" dirty="0" smtClean="0">
                <a:solidFill>
                  <a:schemeClr val="tx1"/>
                </a:solidFill>
              </a:rPr>
              <a:t>Павлової </a:t>
            </a:r>
            <a:r>
              <a:rPr lang="uk-UA" b="1" i="1" dirty="0" err="1" smtClean="0">
                <a:solidFill>
                  <a:schemeClr val="tx1"/>
                </a:solidFill>
              </a:rPr>
              <a:t>Крістіни</a:t>
            </a:r>
            <a:r>
              <a:rPr lang="en-US" b="1" i="1" dirty="0"/>
              <a:t>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Пятни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824" y="6992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0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2901761" cy="5710338"/>
          </a:xfrm>
        </p:spPr>
        <p:txBody>
          <a:bodyPr/>
          <a:lstStyle/>
          <a:p>
            <a:r>
              <a:rPr lang="uk-UA" dirty="0" smtClean="0"/>
              <a:t>Фенол</a:t>
            </a:r>
            <a:br>
              <a:rPr lang="uk-UA" dirty="0" smtClean="0"/>
            </a:br>
            <a:r>
              <a:rPr lang="uk-UA" sz="2000" dirty="0" smtClean="0"/>
              <a:t>Е230, Е232 використовується при обробці фруктів (апельсини, банани).</a:t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Потрапляючи в наш організм в малих дозах, провокує рак,а у великих – чиста отрута.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9388" y="822960"/>
            <a:ext cx="5451348" cy="504748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91" y="774956"/>
            <a:ext cx="3950970" cy="23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43" y="2231137"/>
            <a:ext cx="3341509" cy="27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61" y="4027941"/>
            <a:ext cx="1449528" cy="205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07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31" y="292608"/>
            <a:ext cx="8881913" cy="590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23632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2" y="344774"/>
            <a:ext cx="9188971" cy="604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15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15" y="529155"/>
            <a:ext cx="8484433" cy="559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1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9450"/>
            <a:ext cx="5245023" cy="5530518"/>
          </a:xfrm>
        </p:spPr>
        <p:txBody>
          <a:bodyPr/>
          <a:lstStyle/>
          <a:p>
            <a:r>
              <a:rPr lang="uk-UA" sz="2800" dirty="0" smtClean="0"/>
              <a:t>БАД</a:t>
            </a:r>
            <a:r>
              <a:rPr lang="uk-UA" dirty="0" smtClean="0"/>
              <a:t>- </a:t>
            </a:r>
            <a:r>
              <a:rPr lang="uk-UA" sz="2400" dirty="0" smtClean="0"/>
              <a:t>спеціальний харчовий продукт, призначений для вживання або введення в межах фізіологічних норм до раціонів харчування чи харчових продуктів з метою надання їм дієтичних, оздоровчих, лікувально-профілактичних властивостей для забезпечення нормальних та відновлення порушених функцій організму людини.</a:t>
            </a:r>
            <a:endParaRPr lang="uk-UA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75" y="1229193"/>
            <a:ext cx="6590167" cy="3909735"/>
          </a:xfrm>
        </p:spPr>
      </p:pic>
    </p:spTree>
    <p:extLst>
      <p:ext uri="{BB962C8B-B14F-4D97-AF65-F5344CB8AC3E}">
        <p14:creationId xmlns:p14="http://schemas.microsoft.com/office/powerpoint/2010/main" val="42844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765" y="452718"/>
            <a:ext cx="5831174" cy="5795682"/>
          </a:xfrm>
        </p:spPr>
        <p:txBody>
          <a:bodyPr/>
          <a:lstStyle/>
          <a:p>
            <a:r>
              <a:rPr lang="uk-UA" sz="2400" b="1" dirty="0" smtClean="0"/>
              <a:t>Види</a:t>
            </a:r>
            <a:r>
              <a:rPr lang="ru-RU" sz="2400" b="1" dirty="0" smtClean="0"/>
              <a:t> </a:t>
            </a:r>
            <a:r>
              <a:rPr lang="uk-UA" sz="2400" b="1" dirty="0" err="1" smtClean="0"/>
              <a:t>БАДів</a:t>
            </a:r>
            <a:r>
              <a:rPr lang="en-US" sz="2000" dirty="0" smtClean="0"/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u="sng" dirty="0" smtClean="0"/>
              <a:t>Нутрицевтики</a:t>
            </a:r>
            <a:r>
              <a:rPr lang="en-US" sz="2000" dirty="0" smtClean="0"/>
              <a:t>-</a:t>
            </a:r>
            <a:r>
              <a:rPr lang="ru-RU" sz="2000" dirty="0" smtClean="0"/>
              <a:t>есенціальні </a:t>
            </a:r>
            <a:r>
              <a:rPr lang="ru-RU" sz="2000" dirty="0"/>
              <a:t>біологічно активні речовини, які застосовуються для корекції хімічного складу раціону </a:t>
            </a:r>
            <a:r>
              <a:rPr lang="ru-RU" sz="2000" dirty="0" smtClean="0"/>
              <a:t>людини.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u="sng" dirty="0" err="1" smtClean="0"/>
              <a:t>Парафармацевтики</a:t>
            </a:r>
            <a:r>
              <a:rPr lang="en-US" sz="2000" dirty="0" smtClean="0"/>
              <a:t>-</a:t>
            </a:r>
            <a:r>
              <a:rPr lang="ru-RU" sz="2000" dirty="0" smtClean="0"/>
              <a:t>біологічно </a:t>
            </a:r>
            <a:r>
              <a:rPr lang="ru-RU" sz="2000" dirty="0"/>
              <a:t>активні речовини, які володіють певною фармакологічною активністю та застосовуються для підтримки у фізіологічних межах функціональної активності органів та систем, профілактики патологічних станів та допоміжної терапії</a:t>
            </a:r>
            <a:r>
              <a:rPr lang="ru-RU" sz="2000" dirty="0" smtClean="0"/>
              <a:t>.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u="sng" dirty="0" smtClean="0"/>
              <a:t>Еубіотики(пробіотики</a:t>
            </a:r>
            <a:r>
              <a:rPr lang="ru-RU" sz="2000" dirty="0" smtClean="0"/>
              <a:t>)</a:t>
            </a:r>
            <a:r>
              <a:rPr lang="en-US" sz="2000" dirty="0" smtClean="0"/>
              <a:t>-</a:t>
            </a:r>
            <a:r>
              <a:rPr lang="ru-RU" sz="2000" dirty="0" smtClean="0"/>
              <a:t>біологічно </a:t>
            </a:r>
            <a:r>
              <a:rPr lang="ru-RU" sz="2000" dirty="0"/>
              <a:t>активні добавки, які містять живі мікроорганізми та нормалізують мікрофлору </a:t>
            </a:r>
            <a:r>
              <a:rPr lang="ru-RU" sz="2000" dirty="0" smtClean="0"/>
              <a:t>кишківника.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16" y="1319134"/>
            <a:ext cx="5517982" cy="3186837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388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464" y="342990"/>
            <a:ext cx="8679234" cy="918882"/>
          </a:xfrm>
        </p:spPr>
        <p:txBody>
          <a:bodyPr/>
          <a:lstStyle/>
          <a:p>
            <a:pPr algn="ctr"/>
            <a:r>
              <a:rPr lang="uk-UA" dirty="0" smtClean="0"/>
              <a:t>Хімічний склад води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877824"/>
            <a:ext cx="5114608" cy="5413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sz="2400" dirty="0"/>
          </a:p>
          <a:p>
            <a:r>
              <a:rPr lang="uk-UA" sz="2400" dirty="0"/>
              <a:t>Вода - найголовніша складова щоденного меню людини. Вона дуже важлива в обміні речовин, терморегуляції організму, для хорошого травлення, вона виводить солі та інші продукти обміну речовин з організму</a:t>
            </a:r>
          </a:p>
          <a:p>
            <a:r>
              <a:rPr lang="uk-UA" sz="2400" dirty="0" smtClean="0"/>
              <a:t>Використання питної води з порушенням гігієнічних норм щодо її хімічного складу спричиняє розвиток у людини різних захворювання</a:t>
            </a:r>
            <a:endParaRPr lang="uk-U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1234440"/>
            <a:ext cx="3363847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3900729"/>
            <a:ext cx="3363847" cy="22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4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4608576"/>
            <a:ext cx="10351008" cy="1463040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uk-UA" sz="3100" dirty="0" smtClean="0"/>
              <a:t>Середнє значення добової норми чистої води - 2,5 - 3 літри</a:t>
            </a:r>
            <a:r>
              <a:rPr lang="uk-UA" sz="4400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4016" y="1426464"/>
            <a:ext cx="6437375" cy="32552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6" y="402336"/>
            <a:ext cx="7150608" cy="45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9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39" y="1854192"/>
            <a:ext cx="2954973" cy="1556520"/>
          </a:xfrm>
        </p:spPr>
        <p:txBody>
          <a:bodyPr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29087" y="100584"/>
            <a:ext cx="7929266" cy="45720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0160" y="5010912"/>
            <a:ext cx="8686800" cy="1371600"/>
          </a:xfrm>
        </p:spPr>
        <p:txBody>
          <a:bodyPr>
            <a:normAutofit/>
          </a:bodyPr>
          <a:lstStyle/>
          <a:p>
            <a:r>
              <a:rPr lang="uk-UA" sz="2000" dirty="0"/>
              <a:t>Вода розчиняє в собі </a:t>
            </a:r>
            <a:r>
              <a:rPr lang="uk-UA" sz="2000" dirty="0" smtClean="0"/>
              <a:t>все </a:t>
            </a:r>
            <a:r>
              <a:rPr lang="uk-UA" sz="2000" dirty="0"/>
              <a:t>і зберігає слід </a:t>
            </a:r>
            <a:r>
              <a:rPr lang="uk-UA" sz="2000" dirty="0" smtClean="0"/>
              <a:t>всього, </a:t>
            </a:r>
            <a:r>
              <a:rPr lang="uk-UA" sz="2000" dirty="0"/>
              <a:t>з чим стикається. 70 000 речовин зустрічаються у воді в якості домішок. Є й ті, що надзвичайно небезпечні для здоров'я.</a:t>
            </a:r>
          </a:p>
        </p:txBody>
      </p:sp>
      <p:sp>
        <p:nvSpPr>
          <p:cNvPr id="5" name="Рисунок 2"/>
          <p:cNvSpPr txBox="1">
            <a:spLocks/>
          </p:cNvSpPr>
          <p:nvPr/>
        </p:nvSpPr>
        <p:spPr>
          <a:xfrm>
            <a:off x="6949546" y="1124712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233114"/>
            <a:ext cx="7790688" cy="447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5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7206" y="2686252"/>
            <a:ext cx="3717561" cy="1958899"/>
          </a:xfrm>
        </p:spPr>
        <p:txBody>
          <a:bodyPr/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Fangsong Std R" panose="02020400000000000000" pitchFamily="18" charset="-128"/>
              </a:rPr>
              <a:t>Дякуємо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Fangsong Std R" panose="02020400000000000000" pitchFamily="18" charset="-128"/>
              </a:rPr>
              <a:t> за </a:t>
            </a:r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Fangsong Std R" panose="02020400000000000000" pitchFamily="18" charset="-128"/>
              </a:rPr>
              <a:t>увагу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Fangsong Std R" panose="02020400000000000000" pitchFamily="18" charset="-128"/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Fangsong Std R" panose="02020400000000000000" pitchFamily="18" charset="-128"/>
              </a:rPr>
            </a:b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632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511663" y="5375779"/>
            <a:ext cx="8937423" cy="1211764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Харчування — одна із основних життєво необхідних умов існування людини. Їжа є джерелом енергії. Харчування впливає на стан здоров'я,працездатність, настрій та тривалість життя людини.</a:t>
            </a:r>
            <a:r>
              <a:rPr lang="uk-UA" sz="2000" dirty="0" smtClean="0"/>
              <a:t> </a:t>
            </a:r>
            <a:endParaRPr lang="uk-UA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3194" y="206062"/>
            <a:ext cx="7688688" cy="5066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1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356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8359" y="475578"/>
            <a:ext cx="9260585" cy="1462950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Ї́жа</a:t>
            </a:r>
            <a:r>
              <a:rPr lang="ru-RU" sz="2000" dirty="0"/>
              <a:t> — все, що споживає людина й інші живі істоти для підтримки життя; харчі. Речовини, що їх організм отримує з навколишнього </a:t>
            </a:r>
            <a:r>
              <a:rPr lang="ru-RU" sz="2000" dirty="0" smtClean="0"/>
              <a:t>середовища</a:t>
            </a:r>
            <a:r>
              <a:rPr lang="en-US" sz="2000" dirty="0" smtClean="0"/>
              <a:t> </a:t>
            </a:r>
            <a:r>
              <a:rPr lang="ru-RU" sz="2000" dirty="0" smtClean="0"/>
              <a:t>є </a:t>
            </a:r>
            <a:r>
              <a:rPr lang="ru-RU" sz="2000" dirty="0"/>
              <a:t>для нього будівельним матеріалом і джерелом енергії</a:t>
            </a:r>
            <a:r>
              <a:rPr lang="ru-RU" dirty="0"/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31" y="2212847"/>
            <a:ext cx="6564421" cy="398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0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10941286" cy="1945709"/>
          </a:xfrm>
        </p:spPr>
        <p:txBody>
          <a:bodyPr/>
          <a:lstStyle/>
          <a:p>
            <a:r>
              <a:rPr lang="uk-UA" sz="2400" dirty="0" smtClean="0"/>
              <a:t>Складовими</a:t>
            </a:r>
            <a:r>
              <a:rPr lang="ru-RU" sz="2400" dirty="0" smtClean="0"/>
              <a:t> </a:t>
            </a:r>
            <a:r>
              <a:rPr lang="uk-UA" sz="2400" dirty="0" smtClean="0"/>
              <a:t>елементами</a:t>
            </a:r>
            <a:r>
              <a:rPr lang="ru-RU" sz="2400" dirty="0" smtClean="0"/>
              <a:t> </a:t>
            </a:r>
            <a:r>
              <a:rPr lang="ru-RU" sz="2400" dirty="0"/>
              <a:t>їжі </a:t>
            </a:r>
            <a:r>
              <a:rPr lang="ru-RU" sz="2400" dirty="0" smtClean="0"/>
              <a:t>є</a:t>
            </a:r>
            <a:r>
              <a:rPr lang="uk-UA" sz="2400" dirty="0" smtClean="0"/>
              <a:t> поживні речовини. Хімічний склад більшості харчових продуктів складний і різноманітний. Речовини, які містяться у продуктах, називають харчовими і поділяють на неорганічні (мінеральні речовини, вода) і органічні (вуглеводи, жири, білки та інші)</a:t>
            </a:r>
            <a:endParaRPr lang="uk-UA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76" y="2203552"/>
            <a:ext cx="8326965" cy="341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74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76" y="437198"/>
            <a:ext cx="8156448" cy="4116514"/>
          </a:xfrm>
        </p:spPr>
      </p:sp>
      <p:sp>
        <p:nvSpPr>
          <p:cNvPr id="5" name="Заголовок 1"/>
          <p:cNvSpPr>
            <a:spLocks noGrp="1"/>
          </p:cNvSpPr>
          <p:nvPr>
            <p:ph type="body" sz="half" idx="2"/>
          </p:nvPr>
        </p:nvSpPr>
        <p:spPr>
          <a:xfrm>
            <a:off x="1408176" y="4773168"/>
            <a:ext cx="8288148" cy="1682496"/>
          </a:xfrm>
        </p:spPr>
        <p:txBody>
          <a:bodyPr>
            <a:normAutofit fontScale="97500"/>
          </a:bodyPr>
          <a:lstStyle/>
          <a:p>
            <a:r>
              <a:rPr lang="ru-RU" sz="2000" dirty="0"/>
              <a:t>Все, окрім кисню, людина отримує для своєї життєдіяльності із їжі.</a:t>
            </a:r>
            <a:endParaRPr lang="en-US" sz="2000" dirty="0" smtClean="0"/>
          </a:p>
          <a:p>
            <a:r>
              <a:rPr lang="ru-RU" sz="2000" dirty="0" smtClean="0"/>
              <a:t>Тому </a:t>
            </a:r>
            <a:r>
              <a:rPr lang="ru-RU" sz="2000" dirty="0"/>
              <a:t>за добу людина має споживати 15-20% жирів, 30-35% білків, 45-50% вуглеводів.</a:t>
            </a:r>
          </a:p>
          <a:p>
            <a:endParaRPr lang="uk-U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76" y="309182"/>
            <a:ext cx="8288148" cy="424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01481" y="452718"/>
            <a:ext cx="5140092" cy="1400530"/>
          </a:xfrm>
        </p:spPr>
        <p:txBody>
          <a:bodyPr/>
          <a:lstStyle/>
          <a:p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Харчові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добавки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94480" y="1259175"/>
            <a:ext cx="4705172" cy="499716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У продукти з технологічних міркувань, щоб зберегти і підвищити смак, подовжити термін зберігання, щоб продукти не змінили колір і консистенцію, зовнішній вигляд, — додають речовини — харчові добавки, для яких для використання в Європейському Союзі були введені Е-номери.</a:t>
            </a:r>
            <a:endParaRPr lang="uk-UA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46" y="1259175"/>
            <a:ext cx="6084771" cy="499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1" y="273220"/>
            <a:ext cx="8539992" cy="5816684"/>
          </a:xfrm>
          <a:effectLst>
            <a:glow rad="4953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3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bg1">
              <a:lumMod val="75000"/>
              <a:lumOff val="2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80825" y="227865"/>
            <a:ext cx="9032439" cy="1363191"/>
          </a:xfrm>
        </p:spPr>
        <p:txBody>
          <a:bodyPr/>
          <a:lstStyle/>
          <a:p>
            <a:r>
              <a:rPr lang="uk-UA" sz="2400" dirty="0" smtClean="0"/>
              <a:t>Харчовими</a:t>
            </a:r>
            <a:r>
              <a:rPr lang="ru-RU" sz="2400" dirty="0" smtClean="0"/>
              <a:t> </a:t>
            </a:r>
            <a:r>
              <a:rPr lang="ru-RU" sz="2400" dirty="0"/>
              <a:t>добавками </a:t>
            </a:r>
            <a:r>
              <a:rPr lang="uk-UA" sz="2400" dirty="0" smtClean="0"/>
              <a:t>можуть</a:t>
            </a:r>
            <a:r>
              <a:rPr lang="ru-RU" sz="2400" dirty="0" smtClean="0"/>
              <a:t> </a:t>
            </a:r>
            <a:r>
              <a:rPr lang="ru-RU" sz="2400" dirty="0"/>
              <a:t>бути </a:t>
            </a:r>
            <a:r>
              <a:rPr lang="uk-UA" sz="2400" dirty="0" smtClean="0"/>
              <a:t>природного походження, генетично модифіковані та хімічні.</a:t>
            </a:r>
            <a:endParaRPr lang="uk-UA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047"/>
            <a:ext cx="12192000" cy="540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9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75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Деякі з них можуть бути </a:t>
            </a:r>
            <a:r>
              <a:rPr lang="uk-UA" sz="2400" dirty="0" err="1" smtClean="0"/>
              <a:t>непезпечними</a:t>
            </a:r>
            <a:r>
              <a:rPr lang="uk-UA" sz="2400" dirty="0" smtClean="0"/>
              <a:t> и мати вплив на життєдіяльність організму людини</a:t>
            </a:r>
            <a:endParaRPr lang="uk-UA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10" y="1678898"/>
            <a:ext cx="6166762" cy="4839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prstDash val="sysDot"/>
            <a:miter lim="800000"/>
          </a:ln>
          <a:effectLst>
            <a:glow rad="558800">
              <a:schemeClr val="accent1">
                <a:satMod val="175000"/>
                <a:alpha val="47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  <a:softEdge rad="3175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81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376</TotalTime>
  <Words>356</Words>
  <Application>Microsoft Office PowerPoint</Application>
  <PresentationFormat>Произвольный</PresentationFormat>
  <Paragraphs>24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Ион</vt:lpstr>
      <vt:lpstr>Контроль хімічного складу їжі та води </vt:lpstr>
      <vt:lpstr>Презентация PowerPoint</vt:lpstr>
      <vt:lpstr>Ї́жа — все, що споживає людина й інші живі істоти для підтримки життя; харчі. Речовини, що їх організм отримує з навколишнього середовища є для нього будівельним матеріалом і джерелом енергії.</vt:lpstr>
      <vt:lpstr>Складовими елементами їжі є поживні речовини. Хімічний склад більшості харчових продуктів складний і різноманітний. Речовини, які містяться у продуктах, називають харчовими і поділяють на неорганічні (мінеральні речовини, вода) і органічні (вуглеводи, жири, білки та інші)</vt:lpstr>
      <vt:lpstr>Презентация PowerPoint</vt:lpstr>
      <vt:lpstr>Харчові добавки</vt:lpstr>
      <vt:lpstr>Презентация PowerPoint</vt:lpstr>
      <vt:lpstr>Харчовими добавками можуть бути природного походження, генетично модифіковані та хімічні.</vt:lpstr>
      <vt:lpstr>Деякі з них можуть бути непезпечними и мати вплив на життєдіяльність організму людини</vt:lpstr>
      <vt:lpstr>Фенол Е230, Е232 використовується при обробці фруктів (апельсини, банани).  Потрапляючи в наш організм в малих дозах, провокує рак,а у великих – чиста отрута.</vt:lpstr>
      <vt:lpstr>Презентация PowerPoint</vt:lpstr>
      <vt:lpstr>Презентация PowerPoint</vt:lpstr>
      <vt:lpstr>Презентация PowerPoint</vt:lpstr>
      <vt:lpstr>БАД- спеціальний харчовий продукт, призначений для вживання або введення в межах фізіологічних норм до раціонів харчування чи харчових продуктів з метою надання їм дієтичних, оздоровчих, лікувально-профілактичних властивостей для забезпечення нормальних та відновлення порушених функцій організму людини.</vt:lpstr>
      <vt:lpstr>Види БАДів: Нутрицевтики-есенціальні біологічно активні речовини, які застосовуються для корекції хімічного складу раціону людини.   Парафармацевтики-біологічно активні речовини, які володіють певною фармакологічною активністю та застосовуються для підтримки у фізіологічних межах функціональної активності органів та систем, профілактики патологічних станів та допоміжної терапії.   Еубіотики(пробіотики)-біологічно активні добавки, які містять живі мікроорганізми та нормалізують мікрофлору кишківника.</vt:lpstr>
      <vt:lpstr>Хімічний склад води</vt:lpstr>
      <vt:lpstr> Середнє значення добової норми чистої води - 2,5 - 3 літри.  </vt:lpstr>
      <vt:lpstr>Презентация PowerPoint</vt:lpstr>
      <vt:lpstr>Дякуємо за увагу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Українська література XIX-початку XX століть</dc:title>
  <dc:creator>Евгений Сухенко</dc:creator>
  <cp:lastModifiedBy>ASTRA</cp:lastModifiedBy>
  <cp:revision>33</cp:revision>
  <dcterms:created xsi:type="dcterms:W3CDTF">2014-10-06T16:19:43Z</dcterms:created>
  <dcterms:modified xsi:type="dcterms:W3CDTF">2014-10-20T20:22:31Z</dcterms:modified>
</cp:coreProperties>
</file>