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8288"/>
            <a:ext cx="9144000" cy="68762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Вищі карбонові кислоти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3501008"/>
            <a:ext cx="4248472" cy="144016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</a:t>
            </a:r>
            <a:r>
              <a:rPr lang="en-US" sz="2000" b="1" dirty="0" smtClean="0">
                <a:solidFill>
                  <a:schemeClr val="bg1"/>
                </a:solidFill>
              </a:rPr>
              <a:t>17</a:t>
            </a:r>
            <a:r>
              <a:rPr lang="en-US" b="1" dirty="0" smtClean="0">
                <a:solidFill>
                  <a:schemeClr val="bg1"/>
                </a:solidFill>
              </a:rPr>
              <a:t>H</a:t>
            </a:r>
            <a:r>
              <a:rPr lang="en-US" sz="2000" b="1" dirty="0" smtClean="0">
                <a:solidFill>
                  <a:schemeClr val="bg1"/>
                </a:solidFill>
              </a:rPr>
              <a:t>33</a:t>
            </a:r>
            <a:r>
              <a:rPr lang="en-US" b="1" dirty="0" smtClean="0">
                <a:solidFill>
                  <a:schemeClr val="bg1"/>
                </a:solidFill>
              </a:rPr>
              <a:t>COOH </a:t>
            </a:r>
            <a:r>
              <a:rPr lang="uk-UA" b="1" dirty="0" smtClean="0">
                <a:solidFill>
                  <a:schemeClr val="bg1"/>
                </a:solidFill>
              </a:rPr>
              <a:t>олеїнова</a:t>
            </a: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2132856"/>
            <a:ext cx="129614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насичені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206084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2132856"/>
            <a:ext cx="128112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ненасичені</a:t>
            </a: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2123728" y="1412776"/>
            <a:ext cx="288032" cy="688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низ 8"/>
          <p:cNvSpPr/>
          <p:nvPr/>
        </p:nvSpPr>
        <p:spPr>
          <a:xfrm>
            <a:off x="5364088" y="1340768"/>
            <a:ext cx="288032" cy="688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>
            <a:off x="5364088" y="2564904"/>
            <a:ext cx="288032" cy="688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елка вниз 10"/>
          <p:cNvSpPr/>
          <p:nvPr/>
        </p:nvSpPr>
        <p:spPr>
          <a:xfrm>
            <a:off x="2123728" y="2564904"/>
            <a:ext cx="288032" cy="688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3356993"/>
            <a:ext cx="295232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/>
              <a:t>C</a:t>
            </a:r>
            <a:r>
              <a:rPr lang="en-US" sz="1200" b="1" dirty="0" smtClean="0"/>
              <a:t>15</a:t>
            </a:r>
            <a:r>
              <a:rPr lang="en-US" b="1" dirty="0" smtClean="0"/>
              <a:t>H</a:t>
            </a:r>
            <a:r>
              <a:rPr lang="en-US" sz="1200" b="1" dirty="0" smtClean="0"/>
              <a:t>31</a:t>
            </a:r>
            <a:r>
              <a:rPr lang="en-US" b="1" dirty="0" smtClean="0"/>
              <a:t>COOH</a:t>
            </a:r>
            <a:r>
              <a:rPr lang="uk-UA" b="1" dirty="0" smtClean="0"/>
              <a:t> </a:t>
            </a:r>
            <a:r>
              <a:rPr lang="uk-UA" b="1" dirty="0" smtClean="0"/>
              <a:t>пальмітинова</a:t>
            </a:r>
            <a:endParaRPr lang="en-US" b="1" dirty="0" smtClean="0"/>
          </a:p>
          <a:p>
            <a:r>
              <a:rPr lang="en-US" b="1" dirty="0" smtClean="0"/>
              <a:t>C</a:t>
            </a:r>
            <a:r>
              <a:rPr lang="en-US" sz="1200" b="1" dirty="0" smtClean="0"/>
              <a:t>17</a:t>
            </a:r>
            <a:r>
              <a:rPr lang="en-US" b="1" dirty="0" smtClean="0"/>
              <a:t>H</a:t>
            </a:r>
            <a:r>
              <a:rPr lang="en-US" sz="1200" b="1" dirty="0" smtClean="0"/>
              <a:t>35</a:t>
            </a:r>
            <a:r>
              <a:rPr lang="en-US" b="1" dirty="0" smtClean="0"/>
              <a:t>COOH</a:t>
            </a:r>
            <a:r>
              <a:rPr lang="uk-UA" b="1" dirty="0" smtClean="0"/>
              <a:t> стеаринова</a:t>
            </a:r>
            <a:endParaRPr lang="en-US" b="1" dirty="0" smtClean="0"/>
          </a:p>
          <a:p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16016" y="3429000"/>
            <a:ext cx="2286973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dirty="0" smtClean="0"/>
              <a:t>C</a:t>
            </a:r>
            <a:r>
              <a:rPr lang="en-US" sz="1200" b="1" dirty="0" smtClean="0"/>
              <a:t>17</a:t>
            </a:r>
            <a:r>
              <a:rPr lang="en-US" b="1" dirty="0" smtClean="0"/>
              <a:t>H</a:t>
            </a:r>
            <a:r>
              <a:rPr lang="en-US" sz="1200" b="1" dirty="0" smtClean="0"/>
              <a:t>33</a:t>
            </a:r>
            <a:r>
              <a:rPr lang="en-US" b="1" dirty="0" smtClean="0"/>
              <a:t>COOH </a:t>
            </a:r>
            <a:r>
              <a:rPr lang="uk-UA" b="1" dirty="0" smtClean="0"/>
              <a:t>олеїнова</a:t>
            </a:r>
            <a:endParaRPr lang="uk-UA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115616" y="4797152"/>
            <a:ext cx="5688632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Вищі карбонові кислоти раніше добували тільки з рослинних і тваринних жирів, тому їх ще називають</a:t>
            </a:r>
          </a:p>
          <a:p>
            <a:r>
              <a:rPr lang="uk-UA" dirty="0" smtClean="0"/>
              <a:t>Жирними кислотами</a:t>
            </a:r>
            <a:endParaRPr lang="uk-UA" dirty="0"/>
          </a:p>
        </p:txBody>
      </p:sp>
      <p:pic>
        <p:nvPicPr>
          <p:cNvPr id="16" name="Рисунок 15" descr="72871657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548680"/>
            <a:ext cx="628650" cy="1143000"/>
          </a:xfrm>
          <a:prstGeom prst="rect">
            <a:avLst/>
          </a:prstGeom>
        </p:spPr>
      </p:pic>
      <p:pic>
        <p:nvPicPr>
          <p:cNvPr id="17" name="Рисунок 16" descr="61248617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4941168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3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968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Пальмітинова кислота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5" name="Рисунок 4" descr="799px-Palmitic-acid-3D-ball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5445224"/>
            <a:ext cx="4860032" cy="122261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9512" y="1628800"/>
            <a:ext cx="45720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err="1" smtClean="0"/>
              <a:t>Пальмітинова</a:t>
            </a:r>
            <a:r>
              <a:rPr lang="ru-RU" dirty="0" smtClean="0"/>
              <a:t> кислота -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поширена</a:t>
            </a:r>
            <a:r>
              <a:rPr lang="ru-RU" dirty="0" smtClean="0"/>
              <a:t> в </a:t>
            </a:r>
            <a:r>
              <a:rPr lang="ru-RU" dirty="0" err="1" smtClean="0"/>
              <a:t>природі</a:t>
            </a:r>
            <a:r>
              <a:rPr lang="ru-RU" dirty="0" smtClean="0"/>
              <a:t> одноосновна </a:t>
            </a:r>
            <a:r>
              <a:rPr lang="ru-RU" dirty="0" err="1" smtClean="0"/>
              <a:t>насичена</a:t>
            </a:r>
            <a:r>
              <a:rPr lang="ru-RU" dirty="0" smtClean="0"/>
              <a:t> </a:t>
            </a:r>
            <a:r>
              <a:rPr lang="ru-RU" dirty="0" err="1" smtClean="0"/>
              <a:t>карбонова</a:t>
            </a:r>
            <a:r>
              <a:rPr lang="ru-RU" dirty="0" smtClean="0"/>
              <a:t> кислота.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44008" y="2132856"/>
            <a:ext cx="4248472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безбарвні</a:t>
            </a:r>
            <a:r>
              <a:rPr lang="ru-RU" dirty="0" smtClean="0"/>
              <a:t> </a:t>
            </a:r>
            <a:r>
              <a:rPr lang="ru-RU" dirty="0" err="1" smtClean="0"/>
              <a:t>кристали</a:t>
            </a:r>
            <a:r>
              <a:rPr lang="ru-RU" dirty="0" smtClean="0"/>
              <a:t>; </a:t>
            </a:r>
            <a:r>
              <a:rPr lang="en-US" i="1" dirty="0" smtClean="0"/>
              <a:t>t </a:t>
            </a:r>
            <a:r>
              <a:rPr lang="ru-RU" baseline="-25000" dirty="0" err="1" smtClean="0"/>
              <a:t>пл</a:t>
            </a:r>
            <a:r>
              <a:rPr lang="ru-RU" baseline="-25000" dirty="0" smtClean="0"/>
              <a:t> </a:t>
            </a:r>
            <a:r>
              <a:rPr lang="ru-RU" dirty="0" smtClean="0"/>
              <a:t>63,1°, </a:t>
            </a:r>
            <a:r>
              <a:rPr lang="en-US" i="1" dirty="0" smtClean="0"/>
              <a:t>t </a:t>
            </a:r>
            <a:r>
              <a:rPr lang="ru-RU" baseline="-25000" dirty="0" smtClean="0"/>
              <a:t>кіп</a:t>
            </a:r>
            <a:r>
              <a:rPr lang="ru-RU" dirty="0" smtClean="0"/>
              <a:t>351,5° ; </a:t>
            </a:r>
            <a:r>
              <a:rPr lang="ru-RU" dirty="0" err="1" smtClean="0"/>
              <a:t>нерозчинна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, </a:t>
            </a:r>
            <a:r>
              <a:rPr lang="ru-RU" dirty="0" err="1" smtClean="0"/>
              <a:t>помірно</a:t>
            </a:r>
            <a:r>
              <a:rPr lang="ru-RU" dirty="0" smtClean="0"/>
              <a:t> </a:t>
            </a:r>
            <a:r>
              <a:rPr lang="ru-RU" dirty="0" err="1" smtClean="0"/>
              <a:t>розчинна</a:t>
            </a:r>
            <a:r>
              <a:rPr lang="ru-RU" dirty="0" smtClean="0"/>
              <a:t> в </a:t>
            </a:r>
            <a:r>
              <a:rPr lang="ru-RU" dirty="0" err="1" smtClean="0"/>
              <a:t>спирті</a:t>
            </a:r>
            <a:r>
              <a:rPr lang="ru-RU" dirty="0" smtClean="0"/>
              <a:t>, </a:t>
            </a:r>
            <a:r>
              <a:rPr lang="ru-RU" dirty="0" err="1" smtClean="0"/>
              <a:t>бензолі</a:t>
            </a:r>
            <a:r>
              <a:rPr lang="ru-RU" dirty="0" smtClean="0"/>
              <a:t>, </a:t>
            </a:r>
            <a:r>
              <a:rPr lang="ru-RU" dirty="0" err="1" smtClean="0"/>
              <a:t>ацетоні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40152" y="1268760"/>
            <a:ext cx="1872208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Фізичні та хімічні властивості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47664" y="2996952"/>
            <a:ext cx="151216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Застосування</a:t>
            </a:r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3429001"/>
            <a:ext cx="4032448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Пальмітинову</a:t>
            </a:r>
            <a:r>
              <a:rPr lang="ru-RU" dirty="0" smtClean="0"/>
              <a:t> кислоту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у </a:t>
            </a:r>
            <a:r>
              <a:rPr lang="ru-RU" dirty="0" err="1" smtClean="0"/>
              <a:t>виробництві</a:t>
            </a:r>
            <a:r>
              <a:rPr lang="ru-RU" dirty="0" smtClean="0"/>
              <a:t> стеарину, напалму, </a:t>
            </a:r>
            <a:r>
              <a:rPr lang="ru-RU" dirty="0" err="1" smtClean="0"/>
              <a:t>миючих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косметичних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, </a:t>
            </a:r>
            <a:r>
              <a:rPr lang="ru-RU" dirty="0" err="1" smtClean="0"/>
              <a:t>мастил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652120" y="3356992"/>
            <a:ext cx="252028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Знаходження</a:t>
            </a:r>
            <a:r>
              <a:rPr lang="ru-RU" dirty="0" smtClean="0"/>
              <a:t> в </a:t>
            </a:r>
            <a:r>
              <a:rPr lang="ru-RU" dirty="0" err="1" smtClean="0"/>
              <a:t>природі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427984" y="3933056"/>
            <a:ext cx="45720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err="1" smtClean="0"/>
              <a:t>Пальмітинова</a:t>
            </a:r>
            <a:r>
              <a:rPr lang="ru-RU" dirty="0" smtClean="0"/>
              <a:t> кислота входить до складу </a:t>
            </a:r>
            <a:r>
              <a:rPr lang="ru-RU" dirty="0" err="1" smtClean="0"/>
              <a:t>гліцеридів</a:t>
            </a:r>
            <a:r>
              <a:rPr lang="ru-RU" dirty="0" smtClean="0"/>
              <a:t>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тваринних</a:t>
            </a:r>
            <a:r>
              <a:rPr lang="ru-RU" dirty="0" smtClean="0"/>
              <a:t> </a:t>
            </a:r>
            <a:r>
              <a:rPr lang="ru-RU" dirty="0" err="1" smtClean="0"/>
              <a:t>жирів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рослинних</a:t>
            </a:r>
            <a:r>
              <a:rPr lang="ru-RU" dirty="0" smtClean="0"/>
              <a:t> </a:t>
            </a:r>
            <a:r>
              <a:rPr lang="ru-RU" dirty="0" err="1" smtClean="0"/>
              <a:t>олій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коров'яче</a:t>
            </a:r>
            <a:r>
              <a:rPr lang="ru-RU" dirty="0" smtClean="0"/>
              <a:t> масло </a:t>
            </a:r>
            <a:r>
              <a:rPr lang="ru-RU" dirty="0" err="1" smtClean="0"/>
              <a:t>містить</a:t>
            </a:r>
            <a:r>
              <a:rPr lang="ru-RU" dirty="0" smtClean="0"/>
              <a:t> 25%, </a:t>
            </a:r>
            <a:r>
              <a:rPr lang="ru-RU" dirty="0" err="1" smtClean="0"/>
              <a:t>свиняче</a:t>
            </a:r>
            <a:r>
              <a:rPr lang="ru-RU" dirty="0" smtClean="0"/>
              <a:t> сало - 30%)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452320" y="404664"/>
            <a:ext cx="134357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dirty="0" smtClean="0"/>
              <a:t>C</a:t>
            </a:r>
            <a:r>
              <a:rPr lang="en-US" sz="1200" b="1" dirty="0" smtClean="0"/>
              <a:t>15</a:t>
            </a:r>
            <a:r>
              <a:rPr lang="en-US" b="1" dirty="0" smtClean="0"/>
              <a:t>H</a:t>
            </a:r>
            <a:r>
              <a:rPr lang="en-US" sz="1200" b="1" dirty="0" smtClean="0"/>
              <a:t>31</a:t>
            </a:r>
            <a:r>
              <a:rPr lang="en-US" b="1" dirty="0" smtClean="0"/>
              <a:t>COOH</a:t>
            </a:r>
            <a:endParaRPr lang="ru-RU" dirty="0"/>
          </a:p>
        </p:txBody>
      </p:sp>
      <p:pic>
        <p:nvPicPr>
          <p:cNvPr id="14" name="Рисунок 13" descr="72871657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332656"/>
            <a:ext cx="628650" cy="1143000"/>
          </a:xfrm>
          <a:prstGeom prst="rect">
            <a:avLst/>
          </a:prstGeom>
        </p:spPr>
      </p:pic>
      <p:pic>
        <p:nvPicPr>
          <p:cNvPr id="15" name="Рисунок 14" descr="J0076135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1560" y="4581128"/>
            <a:ext cx="2664296" cy="19354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Стеаринова кислота</a:t>
            </a: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412776"/>
            <a:ext cx="4968552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err="1" smtClean="0"/>
              <a:t>Стеаринова</a:t>
            </a:r>
            <a:r>
              <a:rPr lang="ru-RU" b="1" dirty="0" smtClean="0"/>
              <a:t> кислота</a:t>
            </a:r>
            <a:r>
              <a:rPr lang="ru-RU" dirty="0" smtClean="0"/>
              <a:t> — одноосновна </a:t>
            </a:r>
            <a:r>
              <a:rPr lang="ru-RU" dirty="0" err="1" smtClean="0"/>
              <a:t>карбонова</a:t>
            </a:r>
            <a:r>
              <a:rPr lang="ru-RU" dirty="0" smtClean="0"/>
              <a:t> кислота </a:t>
            </a:r>
            <a:r>
              <a:rPr lang="ru-RU" dirty="0" err="1" smtClean="0"/>
              <a:t>аліфатичного</a:t>
            </a:r>
            <a:r>
              <a:rPr lang="ru-RU" dirty="0" smtClean="0"/>
              <a:t> ряду. </a:t>
            </a:r>
            <a:r>
              <a:rPr lang="ru-RU" dirty="0" err="1" smtClean="0"/>
              <a:t>Назва</a:t>
            </a:r>
            <a:r>
              <a:rPr lang="ru-RU" dirty="0" smtClean="0"/>
              <a:t> походить </a:t>
            </a:r>
            <a:r>
              <a:rPr lang="ru-RU" dirty="0" err="1" smtClean="0"/>
              <a:t>від</a:t>
            </a:r>
            <a:r>
              <a:rPr lang="ru-RU" dirty="0" smtClean="0"/>
              <a:t> </a:t>
            </a:r>
            <a:r>
              <a:rPr lang="ru-RU" dirty="0" err="1" smtClean="0"/>
              <a:t>грецького</a:t>
            </a:r>
            <a:r>
              <a:rPr lang="ru-RU" dirty="0" smtClean="0"/>
              <a:t> слова </a:t>
            </a:r>
            <a:r>
              <a:rPr lang="ru-RU" i="1" dirty="0" err="1" smtClean="0"/>
              <a:t>stéar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 сало.</a:t>
            </a:r>
          </a:p>
          <a:p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відкрита</a:t>
            </a:r>
            <a:r>
              <a:rPr lang="ru-RU" dirty="0" smtClean="0"/>
              <a:t> у </a:t>
            </a:r>
            <a:r>
              <a:rPr lang="ru-RU" dirty="0" err="1" smtClean="0"/>
              <a:t>свинячому</a:t>
            </a:r>
            <a:r>
              <a:rPr lang="ru-RU" dirty="0" smtClean="0"/>
              <a:t> </a:t>
            </a:r>
            <a:r>
              <a:rPr lang="ru-RU" dirty="0" err="1" smtClean="0"/>
              <a:t>салі</a:t>
            </a:r>
            <a:r>
              <a:rPr lang="ru-RU" dirty="0" smtClean="0"/>
              <a:t> в 1816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французьким</a:t>
            </a:r>
            <a:r>
              <a:rPr lang="ru-RU" dirty="0" smtClean="0"/>
              <a:t> </a:t>
            </a:r>
            <a:r>
              <a:rPr lang="ru-RU" dirty="0" err="1" smtClean="0"/>
              <a:t>хіміком</a:t>
            </a:r>
            <a:r>
              <a:rPr lang="ru-RU" dirty="0" smtClean="0"/>
              <a:t> </a:t>
            </a:r>
            <a:r>
              <a:rPr lang="ru-RU" dirty="0" err="1" smtClean="0"/>
              <a:t>Шеврелем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3212976"/>
            <a:ext cx="3032753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uk-UA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Фізичні та хімічні властивості</a:t>
            </a:r>
            <a:endParaRPr lang="uk-UA" dirty="0"/>
          </a:p>
        </p:txBody>
      </p:sp>
      <p:pic>
        <p:nvPicPr>
          <p:cNvPr id="9" name="Рисунок 8" descr="Octadecanoic_acid_(stearic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4392618"/>
            <a:ext cx="3804887" cy="246538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79512" y="3717032"/>
            <a:ext cx="45720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err="1" smtClean="0"/>
              <a:t>Білі</a:t>
            </a:r>
            <a:r>
              <a:rPr lang="ru-RU" dirty="0" smtClean="0"/>
              <a:t> </a:t>
            </a:r>
            <a:r>
              <a:rPr lang="ru-RU" dirty="0" err="1" smtClean="0"/>
              <a:t>кристали</a:t>
            </a:r>
            <a:r>
              <a:rPr lang="ru-RU" dirty="0" smtClean="0"/>
              <a:t>, </a:t>
            </a:r>
            <a:r>
              <a:rPr lang="ru-RU" dirty="0" err="1" smtClean="0"/>
              <a:t>нерозчинні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розчинні</a:t>
            </a:r>
            <a:r>
              <a:rPr lang="ru-RU" dirty="0" smtClean="0"/>
              <a:t> в </a:t>
            </a:r>
            <a:r>
              <a:rPr lang="ru-RU" dirty="0" err="1" smtClean="0"/>
              <a:t>діетиловому</a:t>
            </a:r>
            <a:r>
              <a:rPr lang="ru-RU" dirty="0" smtClean="0"/>
              <a:t> </a:t>
            </a:r>
            <a:r>
              <a:rPr lang="ru-RU" dirty="0" err="1" smtClean="0"/>
              <a:t>ефірі</a:t>
            </a:r>
            <a:r>
              <a:rPr lang="ru-RU" dirty="0" smtClean="0"/>
              <a:t>.</a:t>
            </a:r>
            <a:r>
              <a:rPr lang="en-US" i="1" dirty="0" smtClean="0"/>
              <a:t> t </a:t>
            </a:r>
            <a:r>
              <a:rPr lang="ru-RU" baseline="-25000" dirty="0" err="1" smtClean="0"/>
              <a:t>пл</a:t>
            </a:r>
            <a:r>
              <a:rPr lang="ru-RU" baseline="-25000" dirty="0" smtClean="0"/>
              <a:t> </a:t>
            </a:r>
            <a:r>
              <a:rPr lang="en-US" dirty="0" smtClean="0"/>
              <a:t> 69,6 °C </a:t>
            </a:r>
            <a:r>
              <a:rPr lang="ru-RU" dirty="0" smtClean="0"/>
              <a:t>, </a:t>
            </a:r>
            <a:r>
              <a:rPr lang="en-US" i="1" dirty="0" smtClean="0"/>
              <a:t>t </a:t>
            </a:r>
            <a:r>
              <a:rPr lang="ru-RU" baseline="-25000" dirty="0" err="1" smtClean="0"/>
              <a:t>кіп</a:t>
            </a:r>
            <a:r>
              <a:rPr lang="en-US" dirty="0" smtClean="0"/>
              <a:t> 383 °C</a:t>
            </a:r>
            <a:r>
              <a:rPr lang="ru-RU" dirty="0" smtClean="0"/>
              <a:t>;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372200" y="1340768"/>
            <a:ext cx="151216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Застосування</a:t>
            </a: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364088" y="1844824"/>
            <a:ext cx="3563888" cy="28623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Стеаринова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кислота широко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нафтохімічній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паперової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гумової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галузях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спиртів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Стеаринова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кислота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харчовій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виготовленні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маргаринів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додаванні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тісто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кремова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випічки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59632" y="4725144"/>
            <a:ext cx="199003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dirty="0" smtClean="0"/>
              <a:t>Синтез в організмі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372200" y="476672"/>
            <a:ext cx="134357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dirty="0" smtClean="0"/>
              <a:t>C</a:t>
            </a:r>
            <a:r>
              <a:rPr lang="en-US" sz="1200" b="1" dirty="0" smtClean="0"/>
              <a:t>17</a:t>
            </a:r>
            <a:r>
              <a:rPr lang="en-US" b="1" dirty="0" smtClean="0"/>
              <a:t>H</a:t>
            </a:r>
            <a:r>
              <a:rPr lang="en-US" sz="1200" b="1" dirty="0" smtClean="0"/>
              <a:t>35</a:t>
            </a:r>
            <a:r>
              <a:rPr lang="en-US" b="1" dirty="0" smtClean="0"/>
              <a:t>COOH</a:t>
            </a:r>
            <a:endParaRPr lang="ru-RU" dirty="0"/>
          </a:p>
        </p:txBody>
      </p:sp>
      <p:pic>
        <p:nvPicPr>
          <p:cNvPr id="16" name="Рисунок 15" descr="72871657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188640"/>
            <a:ext cx="628650" cy="11430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51520" y="5229200"/>
            <a:ext cx="4572000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err="1" smtClean="0"/>
              <a:t>Синтезується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пальмітинової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 - </a:t>
            </a:r>
            <a:r>
              <a:rPr lang="ru-RU" dirty="0" err="1" smtClean="0"/>
              <a:t>елонгаз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за </a:t>
            </a:r>
            <a:r>
              <a:rPr lang="ru-RU" dirty="0" err="1" smtClean="0"/>
              <a:t>подовження</a:t>
            </a:r>
            <a:r>
              <a:rPr lang="ru-RU" dirty="0" smtClean="0"/>
              <a:t> алифатической </a:t>
            </a:r>
            <a:r>
              <a:rPr lang="ru-RU" dirty="0" err="1" smtClean="0"/>
              <a:t>ланцюга</a:t>
            </a:r>
            <a:r>
              <a:rPr lang="ru-RU" dirty="0" smtClean="0"/>
              <a:t> </a:t>
            </a:r>
            <a:r>
              <a:rPr lang="ru-RU" dirty="0" err="1" smtClean="0"/>
              <a:t>жирних</a:t>
            </a:r>
            <a:r>
              <a:rPr lang="ru-RU" dirty="0" smtClean="0"/>
              <a:t> кислот.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2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18288"/>
            <a:ext cx="9144000" cy="687628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олеїнова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кислота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365104"/>
            <a:ext cx="45720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err="1" smtClean="0"/>
              <a:t>Безбарвна</a:t>
            </a:r>
            <a:r>
              <a:rPr lang="ru-RU" dirty="0" smtClean="0"/>
              <a:t> </a:t>
            </a:r>
            <a:r>
              <a:rPr lang="ru-RU" dirty="0" err="1" smtClean="0"/>
              <a:t>в'язка</a:t>
            </a:r>
            <a:r>
              <a:rPr lang="ru-RU" dirty="0" smtClean="0"/>
              <a:t> </a:t>
            </a:r>
            <a:r>
              <a:rPr lang="ru-RU" dirty="0" err="1" smtClean="0"/>
              <a:t>рідина</a:t>
            </a:r>
            <a:r>
              <a:rPr lang="ru-RU" dirty="0" smtClean="0"/>
              <a:t>, </a:t>
            </a:r>
            <a:r>
              <a:rPr lang="en-US" dirty="0" smtClean="0"/>
              <a:t>t</a:t>
            </a:r>
            <a:r>
              <a:rPr lang="ru-RU" dirty="0" err="1" smtClean="0"/>
              <a:t>пл</a:t>
            </a:r>
            <a:r>
              <a:rPr lang="ru-RU" dirty="0" smtClean="0"/>
              <a:t> 13,4 °</a:t>
            </a:r>
            <a:r>
              <a:rPr lang="en-US" dirty="0" smtClean="0"/>
              <a:t>C</a:t>
            </a:r>
            <a:r>
              <a:rPr lang="uk-UA" dirty="0" smtClean="0"/>
              <a:t>,</a:t>
            </a:r>
            <a:r>
              <a:rPr lang="en-US" dirty="0" smtClean="0"/>
              <a:t>t</a:t>
            </a:r>
            <a:r>
              <a:rPr lang="ru-RU" dirty="0" smtClean="0"/>
              <a:t>кип 286 °</a:t>
            </a:r>
            <a:r>
              <a:rPr lang="en-US" dirty="0" smtClean="0"/>
              <a:t>C</a:t>
            </a:r>
            <a:r>
              <a:rPr lang="uk-UA" dirty="0" smtClean="0"/>
              <a:t>. </a:t>
            </a:r>
            <a:r>
              <a:rPr lang="ru-RU" dirty="0" err="1" smtClean="0"/>
              <a:t>Окислюється</a:t>
            </a:r>
            <a:r>
              <a:rPr lang="ru-RU" dirty="0" smtClean="0"/>
              <a:t> перманганатом </a:t>
            </a:r>
            <a:r>
              <a:rPr lang="ru-RU" dirty="0" err="1" smtClean="0"/>
              <a:t>калія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розщеплюванням</a:t>
            </a:r>
            <a:r>
              <a:rPr lang="ru-RU" dirty="0" smtClean="0"/>
              <a:t> </a:t>
            </a:r>
            <a:r>
              <a:rPr lang="ru-RU" dirty="0" err="1" smtClean="0"/>
              <a:t>подвійного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,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3861048"/>
            <a:ext cx="132279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err="1" smtClean="0"/>
              <a:t>Властивості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3933056"/>
            <a:ext cx="249555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err="1" smtClean="0"/>
              <a:t>Знаходження</a:t>
            </a:r>
            <a:r>
              <a:rPr lang="ru-RU" dirty="0" smtClean="0"/>
              <a:t> в </a:t>
            </a:r>
            <a:r>
              <a:rPr lang="ru-RU" dirty="0" err="1" smtClean="0"/>
              <a:t>природі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32040" y="4437112"/>
            <a:ext cx="3923928" cy="210333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Міститься</a:t>
            </a:r>
            <a:r>
              <a:rPr lang="ru-RU" dirty="0" smtClean="0"/>
              <a:t> в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тваринних</a:t>
            </a:r>
            <a:r>
              <a:rPr lang="ru-RU" dirty="0" smtClean="0"/>
              <a:t> жирах у </a:t>
            </a:r>
            <a:r>
              <a:rPr lang="ru-RU" dirty="0" err="1" smtClean="0"/>
              <a:t>вигляді</a:t>
            </a:r>
            <a:r>
              <a:rPr lang="ru-RU" dirty="0" smtClean="0"/>
              <a:t> 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ефірів</a:t>
            </a:r>
            <a:r>
              <a:rPr lang="ru-RU" dirty="0" smtClean="0"/>
              <a:t> — </a:t>
            </a:r>
            <a:r>
              <a:rPr lang="ru-RU" dirty="0" err="1" smtClean="0"/>
              <a:t>гліцеридів</a:t>
            </a:r>
            <a:r>
              <a:rPr lang="ru-RU" dirty="0" smtClean="0"/>
              <a:t>: </a:t>
            </a:r>
            <a:r>
              <a:rPr lang="ru-RU" dirty="0" err="1" smtClean="0"/>
              <a:t>яловичому</a:t>
            </a:r>
            <a:r>
              <a:rPr lang="ru-RU" dirty="0" smtClean="0"/>
              <a:t> </a:t>
            </a:r>
            <a:r>
              <a:rPr lang="ru-RU" dirty="0" err="1" smtClean="0"/>
              <a:t>жирі</a:t>
            </a:r>
            <a:r>
              <a:rPr lang="ru-RU" dirty="0" smtClean="0"/>
              <a:t> (41-42%), в </a:t>
            </a:r>
            <a:r>
              <a:rPr lang="ru-RU" dirty="0" err="1" smtClean="0"/>
              <a:t>свинячому</a:t>
            </a:r>
            <a:r>
              <a:rPr lang="ru-RU" dirty="0" smtClean="0"/>
              <a:t> (37-44%),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в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рослинних</a:t>
            </a:r>
            <a:r>
              <a:rPr lang="ru-RU" dirty="0" smtClean="0"/>
              <a:t> </a:t>
            </a:r>
            <a:r>
              <a:rPr lang="ru-RU" dirty="0" err="1" smtClean="0"/>
              <a:t>оліях</a:t>
            </a:r>
            <a:r>
              <a:rPr lang="ru-RU" dirty="0" smtClean="0"/>
              <a:t>: масло </a:t>
            </a:r>
            <a:r>
              <a:rPr lang="ru-RU" dirty="0" err="1" smtClean="0"/>
              <a:t>лісового</a:t>
            </a:r>
            <a:r>
              <a:rPr lang="ru-RU" dirty="0" smtClean="0"/>
              <a:t> </a:t>
            </a:r>
            <a:r>
              <a:rPr lang="ru-RU" dirty="0" err="1" smtClean="0"/>
              <a:t>горіха</a:t>
            </a:r>
            <a:r>
              <a:rPr lang="ru-RU" dirty="0" smtClean="0"/>
              <a:t> (70-84%), масло </a:t>
            </a:r>
            <a:r>
              <a:rPr lang="ru-RU" dirty="0" err="1" smtClean="0"/>
              <a:t>папайї</a:t>
            </a:r>
            <a:r>
              <a:rPr lang="ru-RU" dirty="0" smtClean="0"/>
              <a:t> (79%)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56176" y="908720"/>
            <a:ext cx="149015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1268760"/>
            <a:ext cx="4572000" cy="25853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err="1" smtClean="0"/>
              <a:t>Олеїнова</a:t>
            </a:r>
            <a:r>
              <a:rPr lang="ru-RU" dirty="0" smtClean="0"/>
              <a:t> кислота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ефіри</a:t>
            </a:r>
            <a:r>
              <a:rPr lang="ru-RU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лакофарбних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. У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олеїнову</a:t>
            </a:r>
            <a:r>
              <a:rPr lang="ru-RU" dirty="0" smtClean="0"/>
              <a:t> кислоту широко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натрієвої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 — основного компонента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мила.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фармацевтиці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наповнювача</a:t>
            </a:r>
            <a:r>
              <a:rPr lang="ru-RU" dirty="0" smtClean="0"/>
              <a:t>, а у </a:t>
            </a:r>
            <a:r>
              <a:rPr lang="ru-RU" dirty="0" err="1" smtClean="0"/>
              <a:t>виготовленні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аерозолів</a:t>
            </a:r>
            <a:r>
              <a:rPr lang="ru-RU" dirty="0" smtClean="0"/>
              <a:t> вона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як </a:t>
            </a:r>
            <a:r>
              <a:rPr lang="ru-RU" dirty="0" err="1" smtClean="0"/>
              <a:t>емульсіфікатор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розчинник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1196752"/>
            <a:ext cx="4104456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Олеїнова</a:t>
            </a:r>
            <a:r>
              <a:rPr lang="ru-RU" dirty="0" smtClean="0"/>
              <a:t> кислота —</a:t>
            </a:r>
            <a:r>
              <a:rPr lang="ru-RU" dirty="0" err="1" smtClean="0"/>
              <a:t>міститься</a:t>
            </a:r>
            <a:r>
              <a:rPr lang="ru-RU" dirty="0" smtClean="0"/>
              <a:t> у </a:t>
            </a:r>
            <a:r>
              <a:rPr lang="ru-RU" dirty="0" err="1" smtClean="0"/>
              <a:t>багатьох</a:t>
            </a:r>
            <a:r>
              <a:rPr lang="ru-RU" dirty="0" smtClean="0"/>
              <a:t> продуктах </a:t>
            </a:r>
            <a:r>
              <a:rPr lang="ru-RU" dirty="0" err="1" smtClean="0"/>
              <a:t>рослинного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тваринного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. Вона </a:t>
            </a:r>
            <a:r>
              <a:rPr lang="ru-RU" dirty="0" err="1" smtClean="0"/>
              <a:t>відноситься</a:t>
            </a:r>
            <a:r>
              <a:rPr lang="ru-RU" dirty="0" smtClean="0"/>
              <a:t> до </a:t>
            </a:r>
            <a:r>
              <a:rPr lang="ru-RU" dirty="0" err="1" smtClean="0"/>
              <a:t>жирних</a:t>
            </a:r>
            <a:r>
              <a:rPr lang="ru-RU" dirty="0" smtClean="0"/>
              <a:t> кислот омега-9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для </a:t>
            </a:r>
            <a:r>
              <a:rPr lang="ru-RU" dirty="0" err="1" smtClean="0"/>
              <a:t>здоров’я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жиру в </a:t>
            </a:r>
            <a:r>
              <a:rPr lang="ru-RU" dirty="0" err="1" smtClean="0"/>
              <a:t>дієті</a:t>
            </a:r>
            <a:r>
              <a:rPr lang="ru-RU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часто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як </a:t>
            </a:r>
            <a:r>
              <a:rPr lang="ru-RU" dirty="0" err="1" smtClean="0"/>
              <a:t>замінник</a:t>
            </a:r>
            <a:r>
              <a:rPr lang="ru-RU" dirty="0" smtClean="0"/>
              <a:t> </a:t>
            </a:r>
            <a:r>
              <a:rPr lang="ru-RU" dirty="0" err="1" smtClean="0"/>
              <a:t>тваринного</a:t>
            </a:r>
            <a:r>
              <a:rPr lang="ru-RU" dirty="0" smtClean="0"/>
              <a:t> жиру,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насичених</a:t>
            </a:r>
            <a:r>
              <a:rPr lang="ru-RU" dirty="0" smtClean="0"/>
              <a:t> </a:t>
            </a:r>
            <a:r>
              <a:rPr lang="ru-RU" dirty="0" err="1" smtClean="0"/>
              <a:t>жирів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2" name="Рисунок 11" descr="800px-Oleic-acid-3D-vd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5373216"/>
            <a:ext cx="3017912" cy="1335426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6876256" y="476672"/>
            <a:ext cx="134357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dirty="0" smtClean="0"/>
              <a:t>C</a:t>
            </a:r>
            <a:r>
              <a:rPr lang="en-US" sz="1200" b="1" dirty="0" smtClean="0"/>
              <a:t>17</a:t>
            </a:r>
            <a:r>
              <a:rPr lang="en-US" b="1" dirty="0" smtClean="0"/>
              <a:t>H</a:t>
            </a:r>
            <a:r>
              <a:rPr lang="en-US" sz="1200" b="1" dirty="0" smtClean="0"/>
              <a:t>33</a:t>
            </a:r>
            <a:r>
              <a:rPr lang="en-US" b="1" dirty="0" smtClean="0"/>
              <a:t>COOH</a:t>
            </a:r>
            <a:endParaRPr lang="ru-RU" dirty="0"/>
          </a:p>
        </p:txBody>
      </p:sp>
      <p:pic>
        <p:nvPicPr>
          <p:cNvPr id="14" name="Рисунок 13" descr="72871657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0"/>
            <a:ext cx="62865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3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18288"/>
            <a:ext cx="9144000" cy="687628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Добування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7884368" y="2348880"/>
            <a:ext cx="288032" cy="688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трелка вниз 5"/>
          <p:cNvSpPr/>
          <p:nvPr/>
        </p:nvSpPr>
        <p:spPr>
          <a:xfrm>
            <a:off x="755576" y="4581128"/>
            <a:ext cx="288032" cy="688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елка вниз 6"/>
          <p:cNvSpPr/>
          <p:nvPr/>
        </p:nvSpPr>
        <p:spPr>
          <a:xfrm>
            <a:off x="1691680" y="2204864"/>
            <a:ext cx="288032" cy="688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 вниз 7"/>
          <p:cNvSpPr/>
          <p:nvPr/>
        </p:nvSpPr>
        <p:spPr>
          <a:xfrm>
            <a:off x="4572000" y="1124744"/>
            <a:ext cx="288032" cy="688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3501008"/>
            <a:ext cx="250158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b="1" dirty="0" smtClean="0"/>
              <a:t>Пальмітинової кислоти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07904" y="2060848"/>
            <a:ext cx="2387833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Стеаринової кислоти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948264" y="3356992"/>
            <a:ext cx="197983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1" dirty="0" err="1" smtClean="0"/>
              <a:t>олеїнової</a:t>
            </a:r>
            <a:r>
              <a:rPr lang="ru-RU" b="1" dirty="0" smtClean="0"/>
              <a:t> </a:t>
            </a:r>
            <a:r>
              <a:rPr lang="ru-RU" b="1" dirty="0" err="1" smtClean="0"/>
              <a:t>кислоти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59832" y="2564904"/>
            <a:ext cx="374441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Отримують</a:t>
            </a:r>
            <a:r>
              <a:rPr lang="ru-RU" dirty="0" smtClean="0"/>
              <a:t> </a:t>
            </a:r>
            <a:r>
              <a:rPr lang="ru-RU" dirty="0" err="1" smtClean="0"/>
              <a:t>гідруванням</a:t>
            </a:r>
            <a:r>
              <a:rPr lang="ru-RU" dirty="0" smtClean="0"/>
              <a:t> </a:t>
            </a:r>
            <a:r>
              <a:rPr lang="ru-RU" dirty="0" err="1" smtClean="0"/>
              <a:t>олеїнової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:</a:t>
            </a:r>
          </a:p>
          <a:p>
            <a:r>
              <a:rPr lang="en-US" dirty="0" smtClean="0"/>
              <a:t>C17H33COOH + H2 → C17H35COOH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4077072"/>
            <a:ext cx="3672408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До </a:t>
            </a:r>
            <a:r>
              <a:rPr lang="ru-RU" dirty="0" err="1" smtClean="0"/>
              <a:t>розчину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карбонової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ru-RU" dirty="0" err="1" smtClean="0"/>
              <a:t>добавити</a:t>
            </a:r>
            <a:r>
              <a:rPr lang="ru-RU" dirty="0" smtClean="0"/>
              <a:t> </a:t>
            </a:r>
            <a:r>
              <a:rPr lang="ru-RU" dirty="0" err="1" smtClean="0"/>
              <a:t>розбавлену</a:t>
            </a:r>
            <a:r>
              <a:rPr lang="ru-RU" dirty="0" smtClean="0"/>
              <a:t> </a:t>
            </a:r>
            <a:r>
              <a:rPr lang="ru-RU" dirty="0" err="1" smtClean="0"/>
              <a:t>сульфатну</a:t>
            </a:r>
            <a:r>
              <a:rPr lang="ru-RU" dirty="0" smtClean="0"/>
              <a:t> кислоту</a:t>
            </a:r>
          </a:p>
          <a:p>
            <a:r>
              <a:rPr lang="ru-RU" dirty="0" smtClean="0"/>
              <a:t>2С</a:t>
            </a:r>
            <a:r>
              <a:rPr lang="ru-RU" baseline="-25000" dirty="0" smtClean="0"/>
              <a:t>1</a:t>
            </a:r>
            <a:r>
              <a:rPr lang="en-US" baseline="-25000" dirty="0" smtClean="0"/>
              <a:t>5</a:t>
            </a:r>
            <a:r>
              <a:rPr lang="en-US" dirty="0" smtClean="0"/>
              <a:t>H</a:t>
            </a:r>
            <a:r>
              <a:rPr lang="en-US" baseline="-25000" dirty="0" smtClean="0"/>
              <a:t>31</a:t>
            </a:r>
            <a:r>
              <a:rPr lang="en-US" dirty="0" smtClean="0"/>
              <a:t>COOK </a:t>
            </a:r>
            <a:r>
              <a:rPr lang="en-US" dirty="0" smtClean="0"/>
              <a:t>+ </a:t>
            </a:r>
            <a:r>
              <a:rPr lang="en-US" dirty="0" smtClean="0"/>
              <a:t>H</a:t>
            </a:r>
            <a:r>
              <a:rPr lang="ru-RU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ru-RU" baseline="-25000" dirty="0" smtClean="0"/>
              <a:t> </a:t>
            </a:r>
            <a:r>
              <a:rPr lang="ru-RU" dirty="0" smtClean="0"/>
              <a:t>= </a:t>
            </a:r>
            <a:r>
              <a:rPr lang="en-US" dirty="0" smtClean="0"/>
              <a:t>2C</a:t>
            </a:r>
            <a:r>
              <a:rPr lang="en-US" baseline="-25000" dirty="0" smtClean="0"/>
              <a:t>15</a:t>
            </a:r>
            <a:r>
              <a:rPr lang="en-US" dirty="0" smtClean="0"/>
              <a:t>H</a:t>
            </a:r>
            <a:r>
              <a:rPr lang="en-US" baseline="-25000" dirty="0" smtClean="0"/>
              <a:t>31</a:t>
            </a:r>
            <a:r>
              <a:rPr lang="en-US" dirty="0" smtClean="0"/>
              <a:t>COOH </a:t>
            </a:r>
            <a:r>
              <a:rPr lang="en-US" dirty="0" smtClean="0"/>
              <a:t>+ </a:t>
            </a:r>
            <a:r>
              <a:rPr lang="en-US" dirty="0" smtClean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S</a:t>
            </a:r>
            <a:r>
              <a:rPr lang="ru-RU" dirty="0" smtClean="0"/>
              <a:t>О</a:t>
            </a:r>
            <a:r>
              <a:rPr lang="en-US" baseline="-25000" dirty="0" smtClean="0"/>
              <a:t>4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724128" y="3933056"/>
            <a:ext cx="322210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baseline="-25000" dirty="0" smtClean="0"/>
              <a:t> </a:t>
            </a:r>
            <a:r>
              <a:rPr lang="uk-UA" dirty="0" smtClean="0"/>
              <a:t>  Добувають із складних ефірів</a:t>
            </a:r>
            <a:endParaRPr lang="ru-RU" dirty="0"/>
          </a:p>
        </p:txBody>
      </p:sp>
      <p:pic>
        <p:nvPicPr>
          <p:cNvPr id="15" name="Рисунок 14" descr="72871657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404664"/>
            <a:ext cx="62865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18288"/>
            <a:ext cx="9144000" cy="687628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Хімічні властивості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1124744"/>
            <a:ext cx="2273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Реагують із лугами: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1700808"/>
            <a:ext cx="4070217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dirty="0" smtClean="0"/>
              <a:t>C</a:t>
            </a:r>
            <a:r>
              <a:rPr lang="en-US" sz="1200" b="1" dirty="0" smtClean="0"/>
              <a:t>17</a:t>
            </a:r>
            <a:r>
              <a:rPr lang="en-US" b="1" dirty="0" smtClean="0"/>
              <a:t>H</a:t>
            </a:r>
            <a:r>
              <a:rPr lang="en-US" sz="1200" b="1" dirty="0" smtClean="0"/>
              <a:t>35</a:t>
            </a:r>
            <a:r>
              <a:rPr lang="en-US" b="1" dirty="0" smtClean="0"/>
              <a:t>COOH</a:t>
            </a:r>
            <a:r>
              <a:rPr lang="uk-UA" b="1" dirty="0" smtClean="0"/>
              <a:t> + </a:t>
            </a:r>
            <a:r>
              <a:rPr lang="en-US" b="1" dirty="0" err="1" smtClean="0"/>
              <a:t>NaOH</a:t>
            </a:r>
            <a:r>
              <a:rPr lang="en-US" b="1" dirty="0" smtClean="0"/>
              <a:t>=</a:t>
            </a:r>
            <a:r>
              <a:rPr lang="en-US" b="1" dirty="0" smtClean="0"/>
              <a:t> </a:t>
            </a:r>
            <a:r>
              <a:rPr lang="en-US" b="1" dirty="0" smtClean="0"/>
              <a:t>C</a:t>
            </a:r>
            <a:r>
              <a:rPr lang="en-US" sz="1200" b="1" dirty="0" smtClean="0"/>
              <a:t>17</a:t>
            </a:r>
            <a:r>
              <a:rPr lang="en-US" b="1" dirty="0" smtClean="0"/>
              <a:t>H</a:t>
            </a:r>
            <a:r>
              <a:rPr lang="en-US" sz="1200" b="1" dirty="0" smtClean="0"/>
              <a:t>35</a:t>
            </a:r>
            <a:r>
              <a:rPr lang="en-US" b="1" dirty="0" smtClean="0"/>
              <a:t>COONa+H</a:t>
            </a:r>
            <a:r>
              <a:rPr lang="ru-RU" b="1" baseline="-25000" dirty="0" smtClean="0"/>
              <a:t>2</a:t>
            </a:r>
            <a:r>
              <a:rPr lang="en-US" b="1" dirty="0" smtClean="0"/>
              <a:t>O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95736" y="227687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 smtClean="0"/>
              <a:t>Якщо д</a:t>
            </a:r>
            <a:r>
              <a:rPr lang="ru-RU" b="1" dirty="0" smtClean="0"/>
              <a:t>о </a:t>
            </a:r>
            <a:r>
              <a:rPr lang="ru-RU" b="1" dirty="0" err="1" smtClean="0"/>
              <a:t>розчину</a:t>
            </a:r>
            <a:r>
              <a:rPr lang="ru-RU" b="1" dirty="0" smtClean="0"/>
              <a:t> </a:t>
            </a:r>
            <a:r>
              <a:rPr lang="ru-RU" b="1" dirty="0" err="1" smtClean="0"/>
              <a:t>солі</a:t>
            </a:r>
            <a:r>
              <a:rPr lang="ru-RU" b="1" dirty="0" smtClean="0"/>
              <a:t> </a:t>
            </a:r>
            <a:r>
              <a:rPr lang="ru-RU" b="1" dirty="0" err="1" smtClean="0"/>
              <a:t>вищої</a:t>
            </a:r>
            <a:r>
              <a:rPr lang="ru-RU" b="1" dirty="0" smtClean="0"/>
              <a:t> </a:t>
            </a:r>
            <a:r>
              <a:rPr lang="ru-RU" b="1" dirty="0" err="1" smtClean="0"/>
              <a:t>карбонової</a:t>
            </a:r>
            <a:r>
              <a:rPr lang="ru-RU" b="1" dirty="0" smtClean="0"/>
              <a:t> </a:t>
            </a:r>
            <a:r>
              <a:rPr lang="ru-RU" b="1" dirty="0" err="1" smtClean="0"/>
              <a:t>кислоти</a:t>
            </a:r>
            <a:r>
              <a:rPr lang="ru-RU" b="1" dirty="0" smtClean="0"/>
              <a:t> </a:t>
            </a:r>
            <a:r>
              <a:rPr lang="ru-RU" b="1" dirty="0" err="1" smtClean="0"/>
              <a:t>добавити</a:t>
            </a:r>
            <a:r>
              <a:rPr lang="ru-RU" b="1" dirty="0" smtClean="0"/>
              <a:t> </a:t>
            </a:r>
            <a:r>
              <a:rPr lang="ru-RU" b="1" dirty="0" err="1" smtClean="0"/>
              <a:t>розбавлену</a:t>
            </a:r>
            <a:r>
              <a:rPr lang="ru-RU" b="1" dirty="0" smtClean="0"/>
              <a:t> </a:t>
            </a:r>
            <a:r>
              <a:rPr lang="ru-RU" b="1" dirty="0" err="1" smtClean="0"/>
              <a:t>сульфатну</a:t>
            </a:r>
            <a:r>
              <a:rPr lang="ru-RU" b="1" dirty="0" smtClean="0"/>
              <a:t> </a:t>
            </a:r>
            <a:r>
              <a:rPr lang="ru-RU" b="1" dirty="0" smtClean="0"/>
              <a:t>кислоту то </a:t>
            </a:r>
            <a:r>
              <a:rPr lang="ru-RU" b="1" dirty="0" err="1" smtClean="0"/>
              <a:t>відбудеться</a:t>
            </a:r>
            <a:r>
              <a:rPr lang="ru-RU" b="1" dirty="0" smtClean="0"/>
              <a:t> </a:t>
            </a:r>
            <a:r>
              <a:rPr lang="ru-RU" b="1" dirty="0" err="1" smtClean="0"/>
              <a:t>реакція</a:t>
            </a:r>
            <a:r>
              <a:rPr lang="ru-RU" b="1" dirty="0" smtClean="0"/>
              <a:t> </a:t>
            </a:r>
            <a:r>
              <a:rPr lang="ru-RU" b="1" dirty="0" err="1" smtClean="0"/>
              <a:t>обміну</a:t>
            </a:r>
            <a:r>
              <a:rPr lang="ru-RU" b="1" dirty="0" smtClean="0"/>
              <a:t>:</a:t>
            </a:r>
            <a:endParaRPr lang="ru-RU" b="1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3356992"/>
            <a:ext cx="4439742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2С</a:t>
            </a:r>
            <a:r>
              <a:rPr lang="ru-RU" baseline="-25000" dirty="0" smtClean="0"/>
              <a:t>1</a:t>
            </a:r>
            <a:r>
              <a:rPr lang="en-US" baseline="-25000" dirty="0" smtClean="0"/>
              <a:t>5</a:t>
            </a:r>
            <a:r>
              <a:rPr lang="en-US" dirty="0" smtClean="0"/>
              <a:t>H</a:t>
            </a:r>
            <a:r>
              <a:rPr lang="en-US" baseline="-25000" dirty="0" smtClean="0"/>
              <a:t>31</a:t>
            </a:r>
            <a:r>
              <a:rPr lang="en-US" dirty="0" smtClean="0"/>
              <a:t>COOK + H</a:t>
            </a:r>
            <a:r>
              <a:rPr lang="ru-RU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ru-RU" baseline="-25000" dirty="0" smtClean="0"/>
              <a:t> </a:t>
            </a:r>
            <a:r>
              <a:rPr lang="ru-RU" dirty="0" smtClean="0"/>
              <a:t>= </a:t>
            </a:r>
            <a:r>
              <a:rPr lang="en-US" dirty="0" smtClean="0"/>
              <a:t>2C</a:t>
            </a:r>
            <a:r>
              <a:rPr lang="en-US" baseline="-25000" dirty="0" smtClean="0"/>
              <a:t>15</a:t>
            </a:r>
            <a:r>
              <a:rPr lang="en-US" dirty="0" smtClean="0"/>
              <a:t>H</a:t>
            </a:r>
            <a:r>
              <a:rPr lang="en-US" baseline="-25000" dirty="0" smtClean="0"/>
              <a:t>31</a:t>
            </a:r>
            <a:r>
              <a:rPr lang="en-US" dirty="0" smtClean="0"/>
              <a:t>COOH + K</a:t>
            </a:r>
            <a:r>
              <a:rPr lang="en-US" baseline="-25000" dirty="0" smtClean="0"/>
              <a:t>2</a:t>
            </a:r>
            <a:r>
              <a:rPr lang="en-US" dirty="0" smtClean="0"/>
              <a:t>S</a:t>
            </a:r>
            <a:r>
              <a:rPr lang="ru-RU" dirty="0" smtClean="0"/>
              <a:t>О</a:t>
            </a:r>
            <a:r>
              <a:rPr lang="en-US" baseline="-25000" dirty="0" smtClean="0"/>
              <a:t>4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95736" y="4077072"/>
            <a:ext cx="5040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Олеїнова кислота є ненасиченою сполукою і тому виступає в реакції приєднання з галогенами,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галогеноводнями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, воднем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699792" y="5517232"/>
            <a:ext cx="3220625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dirty="0" smtClean="0"/>
              <a:t>C</a:t>
            </a:r>
            <a:r>
              <a:rPr lang="en-US" sz="1200" b="1" dirty="0" smtClean="0"/>
              <a:t>17</a:t>
            </a:r>
            <a:r>
              <a:rPr lang="en-US" b="1" dirty="0" smtClean="0"/>
              <a:t>H</a:t>
            </a:r>
            <a:r>
              <a:rPr lang="en-US" sz="1200" b="1" dirty="0" smtClean="0"/>
              <a:t>33</a:t>
            </a:r>
            <a:r>
              <a:rPr lang="en-US" b="1" dirty="0" smtClean="0"/>
              <a:t>COOH</a:t>
            </a:r>
            <a:r>
              <a:rPr lang="en-US" b="1" dirty="0" smtClean="0"/>
              <a:t> + H</a:t>
            </a:r>
            <a:r>
              <a:rPr lang="ru-RU" b="1" baseline="-25000" dirty="0" smtClean="0"/>
              <a:t>2</a:t>
            </a:r>
            <a:r>
              <a:rPr lang="ru-RU" b="1" dirty="0" smtClean="0"/>
              <a:t> =</a:t>
            </a:r>
            <a:r>
              <a:rPr lang="en-US" b="1" dirty="0" smtClean="0"/>
              <a:t> </a:t>
            </a:r>
            <a:r>
              <a:rPr lang="en-US" b="1" dirty="0" smtClean="0"/>
              <a:t>C</a:t>
            </a:r>
            <a:r>
              <a:rPr lang="en-US" sz="1200" b="1" dirty="0" smtClean="0"/>
              <a:t>17</a:t>
            </a:r>
            <a:r>
              <a:rPr lang="en-US" b="1" dirty="0" smtClean="0"/>
              <a:t>H</a:t>
            </a:r>
            <a:r>
              <a:rPr lang="en-US" sz="1200" b="1" dirty="0" smtClean="0"/>
              <a:t>3</a:t>
            </a:r>
            <a:r>
              <a:rPr lang="uk-UA" sz="1200" b="1" dirty="0" smtClean="0"/>
              <a:t>5</a:t>
            </a:r>
            <a:r>
              <a:rPr lang="en-US" b="1" dirty="0" smtClean="0"/>
              <a:t>COOH</a:t>
            </a:r>
            <a:r>
              <a:rPr lang="ru-RU" b="1" dirty="0" smtClean="0"/>
              <a:t> </a:t>
            </a:r>
            <a:endParaRPr lang="ru-RU" b="1" dirty="0"/>
          </a:p>
        </p:txBody>
      </p:sp>
      <p:pic>
        <p:nvPicPr>
          <p:cNvPr id="12" name="Рисунок 11" descr="72871657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404664"/>
            <a:ext cx="628650" cy="1143000"/>
          </a:xfrm>
          <a:prstGeom prst="rect">
            <a:avLst/>
          </a:prstGeom>
        </p:spPr>
      </p:pic>
      <p:pic>
        <p:nvPicPr>
          <p:cNvPr id="13" name="Рисунок 12" descr="hi6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52120" y="4581128"/>
            <a:ext cx="3269162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431</Words>
  <Application>Microsoft Office PowerPoint</Application>
  <PresentationFormat>Экран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Вищі карбонові кислоти</vt:lpstr>
      <vt:lpstr>Пальмітинова кислота</vt:lpstr>
      <vt:lpstr>Стеаринова кислота</vt:lpstr>
      <vt:lpstr>олеїнова кислота</vt:lpstr>
      <vt:lpstr>Добування</vt:lpstr>
      <vt:lpstr>Хімічні властивості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Вищі карбонові кислоти</dc:title>
  <dc:creator>Sasha</dc:creator>
  <cp:lastModifiedBy>Sasha</cp:lastModifiedBy>
  <cp:revision>18</cp:revision>
  <dcterms:created xsi:type="dcterms:W3CDTF">2013-12-12T14:31:58Z</dcterms:created>
  <dcterms:modified xsi:type="dcterms:W3CDTF">2013-12-12T21:39:38Z</dcterms:modified>
</cp:coreProperties>
</file>