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2" autoAdjust="0"/>
    <p:restoredTop sz="86381" autoAdjust="0"/>
  </p:normalViewPr>
  <p:slideViewPr>
    <p:cSldViewPr>
      <p:cViewPr varScale="1">
        <p:scale>
          <a:sx n="85" d="100"/>
          <a:sy n="85" d="100"/>
        </p:scale>
        <p:origin x="-150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995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735A1-2097-4A6C-9400-38EC7E29CC4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33B0F-48F2-4646-B571-3AFC0BCC58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 Органічні сполуки і здоров’я людини.</a:t>
            </a:r>
            <a:br>
              <a:rPr lang="uk-UA" sz="4400" dirty="0" smtClean="0"/>
            </a:br>
            <a:r>
              <a:rPr lang="uk-UA" sz="4400" dirty="0" smtClean="0"/>
              <a:t> Жири, білки, вуглеводи, як компоненти їжі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509120"/>
            <a:ext cx="7854696" cy="211264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Виконали учні 7-А (г.) класу</a:t>
            </a:r>
          </a:p>
          <a:p>
            <a:r>
              <a:rPr lang="uk-UA" sz="1800" dirty="0" smtClean="0"/>
              <a:t>ЛНВК ім. В. Симоненка</a:t>
            </a:r>
          </a:p>
          <a:p>
            <a:r>
              <a:rPr lang="uk-UA" sz="1800" dirty="0" smtClean="0"/>
              <a:t>Вегера Ярина, </a:t>
            </a:r>
            <a:r>
              <a:rPr lang="uk-UA" sz="1800" dirty="0" err="1" smtClean="0"/>
              <a:t>Червінська</a:t>
            </a:r>
            <a:r>
              <a:rPr lang="uk-UA" sz="1800" dirty="0" smtClean="0"/>
              <a:t> Настя,</a:t>
            </a:r>
          </a:p>
          <a:p>
            <a:r>
              <a:rPr lang="uk-UA" sz="1800" dirty="0" smtClean="0"/>
              <a:t> </a:t>
            </a:r>
            <a:r>
              <a:rPr lang="uk-UA" sz="1800" dirty="0" err="1" smtClean="0"/>
              <a:t>Мориконь</a:t>
            </a:r>
            <a:r>
              <a:rPr lang="uk-UA" sz="1800" dirty="0" smtClean="0"/>
              <a:t> Катерина</a:t>
            </a:r>
          </a:p>
          <a:p>
            <a:r>
              <a:rPr lang="uk-UA" sz="1800" dirty="0" smtClean="0"/>
              <a:t>Вчитель хімії</a:t>
            </a:r>
          </a:p>
          <a:p>
            <a:r>
              <a:rPr lang="uk-UA" sz="1800" dirty="0" err="1" smtClean="0"/>
              <a:t>Глуховецька</a:t>
            </a:r>
            <a:r>
              <a:rPr lang="uk-UA" sz="1800" dirty="0" smtClean="0"/>
              <a:t> Оксана Вікторівна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257672" cy="2945616"/>
          </a:xfrm>
        </p:spPr>
        <p:txBody>
          <a:bodyPr/>
          <a:lstStyle/>
          <a:p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вуглеводи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Найвідомішими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целюлоза</a:t>
            </a:r>
            <a:r>
              <a:rPr lang="ru-RU" dirty="0" smtClean="0"/>
              <a:t>, к​</a:t>
            </a:r>
            <a:r>
              <a:rPr lang="ru-RU" dirty="0" err="1" smtClean="0"/>
              <a:t>р</a:t>
            </a:r>
            <a:r>
              <a:rPr lang="ru-RU" dirty="0" smtClean="0"/>
              <a:t>​о​</a:t>
            </a:r>
            <a:r>
              <a:rPr lang="ru-RU" dirty="0" err="1" smtClean="0"/>
              <a:t>х</a:t>
            </a:r>
            <a:r>
              <a:rPr lang="ru-RU" dirty="0" smtClean="0"/>
              <a:t>​м​а​л​</a:t>
            </a:r>
            <a:r>
              <a:rPr lang="ru-RU" dirty="0" err="1" smtClean="0"/>
              <a:t>ь</a:t>
            </a:r>
            <a:r>
              <a:rPr lang="ru-RU" dirty="0" smtClean="0"/>
              <a:t>​,​г​л​</a:t>
            </a:r>
            <a:r>
              <a:rPr lang="ru-RU" dirty="0" err="1" smtClean="0"/>
              <a:t>ю</a:t>
            </a:r>
            <a:r>
              <a:rPr lang="ru-RU" dirty="0" smtClean="0"/>
              <a:t>​к​о​</a:t>
            </a:r>
            <a:r>
              <a:rPr lang="ru-RU" dirty="0" err="1" smtClean="0"/>
              <a:t>з</a:t>
            </a:r>
            <a:r>
              <a:rPr lang="ru-RU" dirty="0" smtClean="0"/>
              <a:t>​а​,​</a:t>
            </a:r>
            <a:r>
              <a:rPr lang="ru-RU" dirty="0" err="1" smtClean="0"/>
              <a:t>ф</a:t>
            </a:r>
            <a:r>
              <a:rPr lang="ru-RU" dirty="0" smtClean="0"/>
              <a:t>​</a:t>
            </a:r>
            <a:r>
              <a:rPr lang="ru-RU" dirty="0" err="1" smtClean="0"/>
              <a:t>р</a:t>
            </a:r>
            <a:r>
              <a:rPr lang="ru-RU" dirty="0" smtClean="0"/>
              <a:t>​у​к​т​о​</a:t>
            </a:r>
            <a:r>
              <a:rPr lang="ru-RU" dirty="0" err="1" smtClean="0"/>
              <a:t>з</a:t>
            </a:r>
            <a:r>
              <a:rPr lang="ru-RU" dirty="0" smtClean="0"/>
              <a:t>​а​,</a:t>
            </a:r>
          </a:p>
          <a:p>
            <a:r>
              <a:rPr lang="ru-RU" dirty="0" smtClean="0"/>
              <a:t>​с​а​</a:t>
            </a:r>
            <a:r>
              <a:rPr lang="ru-RU" dirty="0" err="1" smtClean="0"/>
              <a:t>х</a:t>
            </a:r>
            <a:r>
              <a:rPr lang="ru-RU" dirty="0" smtClean="0"/>
              <a:t>​а​</a:t>
            </a:r>
            <a:r>
              <a:rPr lang="ru-RU" dirty="0" err="1" smtClean="0"/>
              <a:t>р</a:t>
            </a:r>
            <a:r>
              <a:rPr lang="ru-RU" dirty="0" smtClean="0"/>
              <a:t>​о​</a:t>
            </a:r>
            <a:r>
              <a:rPr lang="ru-RU" dirty="0" err="1" smtClean="0"/>
              <a:t>з</a:t>
            </a:r>
            <a:r>
              <a:rPr lang="ru-RU" dirty="0" smtClean="0"/>
              <a:t>​а​.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3284984"/>
            <a:ext cx="3635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Вуглеводи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великій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рослинних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організмах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природі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пентози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гексози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27940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545704" cy="602128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Вуглеводи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пластичну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функцію</a:t>
            </a:r>
            <a:r>
              <a:rPr lang="ru-RU" sz="2800" dirty="0" smtClean="0"/>
              <a:t>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 smtClean="0"/>
              <a:t>беруть</a:t>
            </a:r>
            <a:r>
              <a:rPr lang="ru-RU" sz="2800" dirty="0" smtClean="0"/>
              <a:t> участь у </a:t>
            </a:r>
            <a:r>
              <a:rPr lang="ru-RU" sz="2800" dirty="0" err="1" smtClean="0"/>
              <a:t>побудові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кісток</a:t>
            </a:r>
            <a:r>
              <a:rPr lang="ru-RU" sz="2800" dirty="0" smtClean="0"/>
              <a:t>,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, </a:t>
            </a:r>
            <a:r>
              <a:rPr lang="ru-RU" sz="2800" dirty="0" err="1" smtClean="0"/>
              <a:t>ферментів</a:t>
            </a:r>
            <a:r>
              <a:rPr lang="ru-RU" sz="2800" dirty="0" smtClean="0"/>
              <a:t>. Вони </a:t>
            </a:r>
            <a:r>
              <a:rPr lang="ru-RU" sz="2800" dirty="0" err="1" smtClean="0"/>
              <a:t>складають</a:t>
            </a:r>
            <a:r>
              <a:rPr lang="ru-RU" sz="2800" dirty="0" smtClean="0"/>
              <a:t> 2-3%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ваги. </a:t>
            </a:r>
            <a:r>
              <a:rPr lang="ru-RU" sz="2800" dirty="0" err="1" smtClean="0"/>
              <a:t>Вуглеводи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енергетичним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матеріалом</a:t>
            </a:r>
            <a:r>
              <a:rPr lang="ru-RU" sz="2800" dirty="0" smtClean="0"/>
              <a:t>. </a:t>
            </a:r>
            <a:r>
              <a:rPr lang="ru-RU" sz="2800" dirty="0" err="1" smtClean="0"/>
              <a:t>Пентози</a:t>
            </a:r>
            <a:r>
              <a:rPr lang="ru-RU" sz="2800" dirty="0" smtClean="0"/>
              <a:t> (рибоза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дезоксирибоза</a:t>
            </a:r>
            <a:r>
              <a:rPr lang="ru-RU" sz="2800" dirty="0" smtClean="0"/>
              <a:t>) </a:t>
            </a:r>
            <a:r>
              <a:rPr lang="ru-RU" sz="2800" dirty="0" err="1" smtClean="0"/>
              <a:t>беруть</a:t>
            </a:r>
            <a:r>
              <a:rPr lang="ru-RU" sz="2800" dirty="0" smtClean="0"/>
              <a:t> участь у </a:t>
            </a:r>
            <a:r>
              <a:rPr lang="ru-RU" sz="2800" dirty="0" err="1" smtClean="0"/>
              <a:t>побудові</a:t>
            </a:r>
            <a:r>
              <a:rPr lang="ru-RU" sz="2800" dirty="0" smtClean="0"/>
              <a:t> АТФ. </a:t>
            </a:r>
            <a:r>
              <a:rPr lang="ru-RU" sz="2800" dirty="0" err="1" smtClean="0"/>
              <a:t>Вуглеводи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захисну</a:t>
            </a:r>
            <a:r>
              <a:rPr lang="ru-RU" sz="2800" dirty="0" smtClean="0"/>
              <a:t> роль в </a:t>
            </a:r>
            <a:r>
              <a:rPr lang="ru-RU" sz="2800" dirty="0" err="1" smtClean="0"/>
              <a:t>рослинах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12915" y="1671861"/>
            <a:ext cx="5299645" cy="3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76672"/>
            <a:ext cx="4257672" cy="583264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Жири</a:t>
            </a:r>
            <a:r>
              <a:rPr lang="ru-RU" sz="2800" dirty="0" smtClean="0"/>
              <a:t> — велика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сполук</a:t>
            </a:r>
            <a:r>
              <a:rPr lang="ru-RU" sz="2800" dirty="0" smtClean="0"/>
              <a:t>, як правило не </a:t>
            </a:r>
            <a:r>
              <a:rPr lang="ru-RU" sz="2800" dirty="0" err="1" smtClean="0"/>
              <a:t>розчиняються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воді</a:t>
            </a:r>
            <a:r>
              <a:rPr lang="ru-RU" sz="2800" dirty="0" smtClean="0"/>
              <a:t>. </a:t>
            </a:r>
            <a:r>
              <a:rPr lang="ru-RU" sz="2800" dirty="0" err="1" smtClean="0"/>
              <a:t>Хімічно</a:t>
            </a:r>
            <a:r>
              <a:rPr lang="ru-RU" sz="2800" dirty="0" smtClean="0"/>
              <a:t>, </a:t>
            </a:r>
            <a:r>
              <a:rPr lang="ru-RU" sz="2800" dirty="0" err="1" smtClean="0"/>
              <a:t>жири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тригліцеридами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сполукою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ефірів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трьохатомного</a:t>
            </a:r>
            <a:r>
              <a:rPr lang="ru-RU" sz="2800" dirty="0" smtClean="0"/>
              <a:t> спирту (</a:t>
            </a:r>
            <a:r>
              <a:rPr lang="ru-RU" sz="2800" dirty="0" err="1" smtClean="0"/>
              <a:t>гліцерину</a:t>
            </a:r>
            <a:r>
              <a:rPr lang="ru-RU" sz="2800" dirty="0" smtClean="0"/>
              <a:t>)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будь-якою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кількох</a:t>
            </a:r>
            <a:r>
              <a:rPr lang="ru-RU" sz="2800" dirty="0" smtClean="0"/>
              <a:t> </a:t>
            </a:r>
            <a:r>
              <a:rPr lang="ru-RU" sz="2800" dirty="0" err="1" smtClean="0"/>
              <a:t>жирних</a:t>
            </a:r>
            <a:r>
              <a:rPr lang="ru-RU" sz="2800" dirty="0" smtClean="0"/>
              <a:t> кислот. </a:t>
            </a:r>
            <a:r>
              <a:rPr lang="ru-RU" sz="2800" dirty="0" err="1" smtClean="0"/>
              <a:t>Містяться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тваринних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65004" y="1179006"/>
            <a:ext cx="6858000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53208" y="404664"/>
            <a:ext cx="4090792" cy="612068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Недостатнє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надходження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жирів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їжу</a:t>
            </a:r>
            <a:r>
              <a:rPr lang="ru-RU" sz="2800" dirty="0" smtClean="0"/>
              <a:t> негативно </a:t>
            </a:r>
            <a:r>
              <a:rPr lang="ru-RU" sz="2800" dirty="0" err="1" smtClean="0"/>
              <a:t>впливає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 err="1" smtClean="0"/>
              <a:t>обміну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, </a:t>
            </a:r>
            <a:r>
              <a:rPr lang="ru-RU" sz="2800" dirty="0" err="1" smtClean="0"/>
              <a:t>функціональний</a:t>
            </a:r>
            <a:r>
              <a:rPr lang="ru-RU" sz="2800" dirty="0" smtClean="0"/>
              <a:t> стан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систем . </a:t>
            </a:r>
            <a:r>
              <a:rPr lang="ru-RU" sz="2800" dirty="0" err="1" smtClean="0"/>
              <a:t>Недостатня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енергетична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раціонів</a:t>
            </a:r>
            <a:r>
              <a:rPr lang="ru-RU" sz="2800" dirty="0" smtClean="0"/>
              <a:t> </a:t>
            </a:r>
            <a:r>
              <a:rPr lang="ru-RU" sz="2800" dirty="0" err="1" smtClean="0"/>
              <a:t>харчування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призводить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виснаження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жирових</a:t>
            </a:r>
            <a:r>
              <a:rPr lang="ru-RU" sz="2800" dirty="0" smtClean="0"/>
              <a:t> депо у </a:t>
            </a:r>
            <a:r>
              <a:rPr lang="ru-RU" sz="2800" dirty="0" err="1" smtClean="0"/>
              <a:t>підшкірній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.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94916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531440"/>
            <a:ext cx="7851648" cy="1828800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854696" cy="5013176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uk-UA" dirty="0" smtClean="0"/>
              <a:t>Органічні речовини - </a:t>
            </a:r>
            <a:r>
              <a:rPr lang="uk-UA" dirty="0" err="1" smtClean="0"/>
              <a:t>речовини</a:t>
            </a:r>
            <a:r>
              <a:rPr lang="uk-UA" dirty="0" smtClean="0"/>
              <a:t>, що виникли прямо або непрямо з живої речовини або продуктів їх </a:t>
            </a:r>
            <a:r>
              <a:rPr lang="uk-UA" dirty="0" err="1" smtClean="0"/>
              <a:t>життєдіяльності.Складаються</a:t>
            </a:r>
            <a:r>
              <a:rPr lang="uk-UA" dirty="0" smtClean="0"/>
              <a:t> із органічних сполук.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err="1" smtClean="0"/>
              <a:t>Дефіцит</a:t>
            </a:r>
            <a:r>
              <a:rPr lang="ru-RU" dirty="0" smtClean="0"/>
              <a:t> та </a:t>
            </a:r>
            <a:r>
              <a:rPr lang="ru-RU" dirty="0" err="1" smtClean="0"/>
              <a:t>надлишок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 у </a:t>
            </a:r>
            <a:r>
              <a:rPr lang="ru-RU" dirty="0" err="1" smtClean="0"/>
              <a:t>харчовому</a:t>
            </a:r>
            <a:r>
              <a:rPr lang="ru-RU" dirty="0" smtClean="0"/>
              <a:t> </a:t>
            </a:r>
            <a:r>
              <a:rPr lang="ru-RU" dirty="0" err="1" smtClean="0"/>
              <a:t>раціоні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- </a:t>
            </a:r>
            <a:r>
              <a:rPr lang="ru-RU" dirty="0" err="1" smtClean="0"/>
              <a:t>порушуються</a:t>
            </a:r>
            <a:r>
              <a:rPr lang="ru-RU" dirty="0" smtClean="0"/>
              <a:t> </a:t>
            </a:r>
            <a:r>
              <a:rPr lang="ru-RU" dirty="0" err="1" smtClean="0"/>
              <a:t>регуляторні</a:t>
            </a:r>
            <a:r>
              <a:rPr lang="ru-RU" dirty="0" smtClean="0"/>
              <a:t> та </a:t>
            </a:r>
            <a:r>
              <a:rPr lang="ru-RU" dirty="0" err="1" smtClean="0"/>
              <a:t>пластичні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;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відкладенню</a:t>
            </a:r>
            <a:r>
              <a:rPr lang="ru-RU" dirty="0" smtClean="0"/>
              <a:t> жиру в </a:t>
            </a:r>
            <a:r>
              <a:rPr lang="ru-RU" dirty="0" err="1" smtClean="0"/>
              <a:t>печінці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пришвидшує</a:t>
            </a:r>
            <a:r>
              <a:rPr lang="ru-RU" dirty="0" smtClean="0"/>
              <a:t> </a:t>
            </a:r>
            <a:r>
              <a:rPr lang="ru-RU" dirty="0" err="1" smtClean="0"/>
              <a:t>розклад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;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облисіння</a:t>
            </a:r>
            <a:r>
              <a:rPr lang="ru-RU" dirty="0" smtClean="0"/>
              <a:t>, проблем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серцево-судинною</a:t>
            </a:r>
            <a:r>
              <a:rPr lang="ru-RU" dirty="0" smtClean="0"/>
              <a:t> системою,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імунітету</a:t>
            </a:r>
            <a:r>
              <a:rPr lang="ru-RU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/>
              <a:t>Без білків, жирів та вуглеводів неможлива життєдіяльність організму.</a:t>
            </a:r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endParaRPr lang="uk-UA" dirty="0" smtClean="0"/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517318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Джерела інформації</a:t>
            </a:r>
            <a:br>
              <a:rPr lang="uk-UA" dirty="0" smtClean="0"/>
            </a:br>
            <a:r>
              <a:rPr lang="en-US" dirty="0" smtClean="0"/>
              <a:t> </a:t>
            </a:r>
            <a:r>
              <a:rPr lang="en-US" sz="3600" dirty="0" smtClean="0"/>
              <a:t>http://www.alternativa-mc.ru/zhbeug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ru-RU" dirty="0" smtClean="0"/>
              <a:t> </a:t>
            </a:r>
            <a:r>
              <a:rPr lang="ru-RU" sz="3600" dirty="0" err="1" smtClean="0"/>
              <a:t>підручник</a:t>
            </a:r>
            <a:r>
              <a:rPr lang="ru-RU" sz="3600" dirty="0" smtClean="0"/>
              <a:t> «</a:t>
            </a:r>
            <a:r>
              <a:rPr lang="ru-RU" sz="3600" dirty="0" err="1" smtClean="0"/>
              <a:t>Хімія</a:t>
            </a:r>
            <a:r>
              <a:rPr lang="ru-RU" sz="3600" dirty="0" smtClean="0"/>
              <a:t> 11» - О. Г. Ярошенко</a:t>
            </a:r>
            <a:br>
              <a:rPr lang="ru-RU" sz="3600" dirty="0" smtClean="0"/>
            </a:br>
            <a:r>
              <a:rPr lang="en-US" sz="3600" dirty="0" smtClean="0"/>
              <a:t> </a:t>
            </a:r>
            <a:r>
              <a:rPr lang="en-US" sz="2000" dirty="0" smtClean="0"/>
              <a:t>http://oede.in.ua/pravilne-xarchuvannya/bilkovi-produkty-tablycya-vmistu-bilkiv.html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362456"/>
          </a:xfrm>
        </p:spPr>
        <p:txBody>
          <a:bodyPr/>
          <a:lstStyle/>
          <a:p>
            <a:pPr algn="ctr"/>
            <a:r>
              <a:rPr lang="uk-UA" dirty="0" smtClean="0"/>
              <a:t>Проблема: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36004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400" b="1" dirty="0" smtClean="0"/>
              <a:t>Що таке органічні речовини</a:t>
            </a:r>
            <a:r>
              <a:rPr lang="uk-UA" sz="2400" dirty="0" smtClean="0"/>
              <a:t>?</a:t>
            </a:r>
          </a:p>
          <a:p>
            <a:pPr lvl="1"/>
            <a:endParaRPr lang="uk-UA" sz="2400" dirty="0" smtClean="0"/>
          </a:p>
          <a:p>
            <a:pPr lvl="1">
              <a:buFont typeface="Arial" pitchFamily="34" charset="0"/>
              <a:buChar char="•"/>
            </a:pPr>
            <a:r>
              <a:rPr lang="uk-UA" sz="2400" b="1" dirty="0" smtClean="0"/>
              <a:t>Чому білки ,  жири ,  вуглеводи так необхідні для нашого здорового організму </a:t>
            </a:r>
            <a:r>
              <a:rPr lang="uk-UA" sz="24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uk-UA" sz="2400" b="1" dirty="0" smtClean="0"/>
              <a:t>Які наслідки  нестачі жирів, білків, вуглеводів?</a:t>
            </a:r>
          </a:p>
          <a:p>
            <a:pPr lvl="1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623104"/>
          </a:xfrm>
        </p:spPr>
        <p:txBody>
          <a:bodyPr/>
          <a:lstStyle/>
          <a:p>
            <a:pPr algn="ctr"/>
            <a:r>
              <a:rPr lang="uk-UA" sz="8000" dirty="0" smtClean="0"/>
              <a:t>План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03244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9600" b="1" dirty="0" smtClean="0"/>
              <a:t>Органічні </a:t>
            </a:r>
            <a:r>
              <a:rPr lang="uk-UA" sz="9600" b="1" dirty="0" smtClean="0"/>
              <a:t>сполуки</a:t>
            </a:r>
          </a:p>
          <a:p>
            <a:pPr>
              <a:buFont typeface="Wingdings" pitchFamily="2" charset="2"/>
              <a:buChar char="v"/>
            </a:pPr>
            <a:endParaRPr lang="uk-UA" sz="9600" b="1" dirty="0" smtClean="0"/>
          </a:p>
          <a:p>
            <a:pPr>
              <a:buFont typeface="Wingdings" pitchFamily="2" charset="2"/>
              <a:buChar char="v"/>
            </a:pPr>
            <a:r>
              <a:rPr lang="uk-UA" sz="9600" b="1" dirty="0" smtClean="0"/>
              <a:t>Б</a:t>
            </a:r>
            <a:r>
              <a:rPr lang="uk-UA" sz="9600" b="1" dirty="0" smtClean="0"/>
              <a:t>ілки</a:t>
            </a:r>
            <a:r>
              <a:rPr lang="uk-UA" sz="9600" dirty="0" smtClean="0"/>
              <a:t>:</a:t>
            </a:r>
          </a:p>
          <a:p>
            <a:pPr marL="914400" indent="-914400"/>
            <a:r>
              <a:rPr lang="uk-UA" sz="7200" i="1" dirty="0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1.Що таке білки?</a:t>
            </a:r>
          </a:p>
          <a:p>
            <a:pPr marL="914400" indent="-914400"/>
            <a:r>
              <a:rPr lang="uk-UA" sz="7200" i="1" dirty="0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2.Структури білків;</a:t>
            </a:r>
          </a:p>
          <a:p>
            <a:pPr marL="914400" indent="-914400"/>
            <a:r>
              <a:rPr lang="uk-UA" sz="7200" i="1" dirty="0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3. Білки у їжі.</a:t>
            </a:r>
            <a:endParaRPr lang="uk-UA" sz="7200" i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9600" dirty="0" smtClean="0"/>
              <a:t>Вуглеводи:</a:t>
            </a:r>
          </a:p>
          <a:p>
            <a:pPr marL="1143000" indent="-1143000"/>
            <a:r>
              <a:rPr lang="ru-RU" sz="8000" i="1" dirty="0" smtClean="0">
                <a:solidFill>
                  <a:srgbClr val="FFFF00"/>
                </a:solidFill>
              </a:rPr>
              <a:t>1.Що </a:t>
            </a:r>
            <a:r>
              <a:rPr lang="ru-RU" sz="8000" i="1" dirty="0" err="1" smtClean="0">
                <a:solidFill>
                  <a:srgbClr val="FFFF00"/>
                </a:solidFill>
              </a:rPr>
              <a:t>таке</a:t>
            </a:r>
            <a:r>
              <a:rPr lang="ru-RU" sz="8000" i="1" dirty="0" smtClean="0">
                <a:solidFill>
                  <a:srgbClr val="FFFF00"/>
                </a:solidFill>
              </a:rPr>
              <a:t> </a:t>
            </a:r>
            <a:r>
              <a:rPr lang="ru-RU" sz="8000" i="1" dirty="0" err="1" smtClean="0">
                <a:solidFill>
                  <a:srgbClr val="FFFF00"/>
                </a:solidFill>
              </a:rPr>
              <a:t>вуглеводи</a:t>
            </a:r>
            <a:r>
              <a:rPr lang="ru-RU" sz="8000" i="1" dirty="0" smtClean="0">
                <a:solidFill>
                  <a:srgbClr val="FFFF00"/>
                </a:solidFill>
              </a:rPr>
              <a:t>?</a:t>
            </a:r>
          </a:p>
          <a:p>
            <a:pPr marL="1143000" indent="-1143000"/>
            <a:r>
              <a:rPr lang="ru-RU" sz="8000" i="1" dirty="0" smtClean="0">
                <a:solidFill>
                  <a:srgbClr val="FFFF00"/>
                </a:solidFill>
              </a:rPr>
              <a:t>2.Найвідоміші </a:t>
            </a:r>
            <a:r>
              <a:rPr lang="ru-RU" sz="8000" i="1" dirty="0" err="1" smtClean="0">
                <a:solidFill>
                  <a:srgbClr val="FFFF00"/>
                </a:solidFill>
              </a:rPr>
              <a:t>представники</a:t>
            </a:r>
            <a:r>
              <a:rPr lang="ru-RU" sz="8000" i="1" dirty="0" smtClean="0">
                <a:solidFill>
                  <a:srgbClr val="FFFF00"/>
                </a:solidFill>
              </a:rPr>
              <a:t>;</a:t>
            </a:r>
          </a:p>
          <a:p>
            <a:pPr marL="1143000" indent="-1143000"/>
            <a:r>
              <a:rPr lang="uk-UA" sz="8000" i="1" dirty="0" smtClean="0">
                <a:solidFill>
                  <a:srgbClr val="FFFF00"/>
                </a:solidFill>
              </a:rPr>
              <a:t>3</a:t>
            </a:r>
            <a:r>
              <a:rPr lang="uk-UA" sz="8000" i="1" dirty="0" smtClean="0">
                <a:solidFill>
                  <a:srgbClr val="FFFF00"/>
                </a:solidFill>
              </a:rPr>
              <a:t>. Функції вуглеводів.</a:t>
            </a:r>
          </a:p>
          <a:p>
            <a:pPr marL="1143000" indent="-1143000" algn="just">
              <a:buFont typeface="Wingdings" pitchFamily="2" charset="2"/>
              <a:buChar char="v"/>
            </a:pPr>
            <a:r>
              <a:rPr lang="uk-UA" sz="9600" dirty="0" smtClean="0"/>
              <a:t>Жири:</a:t>
            </a:r>
          </a:p>
          <a:p>
            <a:pPr marL="1143000" indent="-1143000" algn="just"/>
            <a:r>
              <a:rPr lang="ru-RU" sz="8000" i="1" dirty="0" smtClean="0">
                <a:solidFill>
                  <a:srgbClr val="FFFF00"/>
                </a:solidFill>
              </a:rPr>
              <a:t>1.Що </a:t>
            </a:r>
            <a:r>
              <a:rPr lang="ru-RU" sz="8000" i="1" dirty="0" err="1" smtClean="0">
                <a:solidFill>
                  <a:srgbClr val="FFFF00"/>
                </a:solidFill>
              </a:rPr>
              <a:t>таке</a:t>
            </a:r>
            <a:r>
              <a:rPr lang="ru-RU" sz="8000" i="1" dirty="0" smtClean="0">
                <a:solidFill>
                  <a:srgbClr val="FFFF00"/>
                </a:solidFill>
              </a:rPr>
              <a:t> </a:t>
            </a:r>
            <a:r>
              <a:rPr lang="ru-RU" sz="8000" i="1" dirty="0" err="1" smtClean="0">
                <a:solidFill>
                  <a:srgbClr val="FFFF00"/>
                </a:solidFill>
              </a:rPr>
              <a:t>жири</a:t>
            </a:r>
            <a:r>
              <a:rPr lang="ru-RU" sz="8000" i="1" dirty="0" smtClean="0">
                <a:solidFill>
                  <a:srgbClr val="FFFF00"/>
                </a:solidFill>
              </a:rPr>
              <a:t>?</a:t>
            </a:r>
          </a:p>
          <a:p>
            <a:pPr marL="1143000" indent="-1143000" algn="just"/>
            <a:r>
              <a:rPr lang="uk-UA" sz="8000" i="1" dirty="0" smtClean="0">
                <a:solidFill>
                  <a:srgbClr val="FFFF00"/>
                </a:solidFill>
              </a:rPr>
              <a:t>2</a:t>
            </a:r>
            <a:r>
              <a:rPr lang="uk-UA" sz="8000" i="1" dirty="0" smtClean="0">
                <a:solidFill>
                  <a:srgbClr val="FFFF00"/>
                </a:solidFill>
              </a:rPr>
              <a:t>.</a:t>
            </a:r>
            <a:r>
              <a:rPr lang="uk-UA" sz="8000" dirty="0" smtClean="0"/>
              <a:t> </a:t>
            </a:r>
            <a:r>
              <a:rPr lang="uk-UA" sz="8000" i="1" dirty="0" smtClean="0">
                <a:solidFill>
                  <a:srgbClr val="FFFF00"/>
                </a:solidFill>
              </a:rPr>
              <a:t>Значення їх для життя і </a:t>
            </a:r>
            <a:r>
              <a:rPr lang="uk-UA" sz="8000" i="1" dirty="0" smtClean="0">
                <a:solidFill>
                  <a:srgbClr val="FFFF00"/>
                </a:solidFill>
              </a:rPr>
              <a:t>здоров’я</a:t>
            </a:r>
            <a:r>
              <a:rPr lang="uk-UA" sz="8000" i="1" dirty="0" smtClean="0"/>
              <a:t>.</a:t>
            </a:r>
            <a:endParaRPr lang="uk-UA" sz="8000" i="1" dirty="0" smtClean="0"/>
          </a:p>
          <a:p>
            <a:endParaRPr lang="uk-UA" sz="7000" dirty="0" smtClean="0"/>
          </a:p>
          <a:p>
            <a:pPr>
              <a:buFont typeface="Arial" pitchFamily="34" charset="0"/>
              <a:buChar char="•"/>
            </a:pPr>
            <a:r>
              <a:rPr lang="uk-UA" sz="8000" b="1" dirty="0" smtClean="0"/>
              <a:t>Висновок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Органічні сполуки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3200" dirty="0" smtClean="0"/>
              <a:t>це </a:t>
            </a:r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сполук</a:t>
            </a:r>
            <a:r>
              <a:rPr lang="ru-RU" sz="3200" dirty="0" smtClean="0"/>
              <a:t>, до складу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входить Карбон. </a:t>
            </a:r>
            <a:r>
              <a:rPr lang="ru-RU" sz="3200" dirty="0" err="1" smtClean="0"/>
              <a:t>Окрім</a:t>
            </a:r>
            <a:r>
              <a:rPr lang="ru-RU" sz="3200" dirty="0" smtClean="0"/>
              <a:t> Карбону, вони </a:t>
            </a:r>
            <a:r>
              <a:rPr lang="ru-RU" sz="3200" dirty="0" err="1" smtClean="0"/>
              <a:t>майже</a:t>
            </a:r>
            <a:r>
              <a:rPr lang="ru-RU" sz="3200" dirty="0" smtClean="0"/>
              <a:t> </a:t>
            </a:r>
            <a:r>
              <a:rPr lang="ru-RU" sz="3200" dirty="0" err="1" smtClean="0"/>
              <a:t>завжди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містять</a:t>
            </a:r>
            <a:r>
              <a:rPr lang="ru-RU" sz="3200" dirty="0" smtClean="0"/>
              <a:t> </a:t>
            </a:r>
            <a:r>
              <a:rPr lang="ru-RU" sz="3200" dirty="0" err="1" smtClean="0"/>
              <a:t>Гідроген</a:t>
            </a:r>
            <a:r>
              <a:rPr lang="ru-RU" sz="3200" dirty="0" smtClean="0"/>
              <a:t>, </a:t>
            </a:r>
            <a:r>
              <a:rPr lang="ru-RU" sz="3200" dirty="0" err="1" smtClean="0"/>
              <a:t>досить</a:t>
            </a:r>
            <a:r>
              <a:rPr lang="ru-RU" sz="3200" dirty="0" smtClean="0"/>
              <a:t> часто — Оксиген, </a:t>
            </a:r>
            <a:r>
              <a:rPr lang="ru-RU" sz="3200" dirty="0" err="1" smtClean="0"/>
              <a:t>Нітроген</a:t>
            </a:r>
            <a:r>
              <a:rPr lang="ru-RU" sz="3200" dirty="0" smtClean="0"/>
              <a:t> та </a:t>
            </a:r>
            <a:r>
              <a:rPr lang="ru-RU" sz="3200" dirty="0" err="1" smtClean="0"/>
              <a:t>галогени</a:t>
            </a:r>
            <a:r>
              <a:rPr lang="ru-RU" sz="3200" dirty="0" smtClean="0"/>
              <a:t>, </a:t>
            </a:r>
            <a:r>
              <a:rPr lang="ru-RU" sz="3200" dirty="0" err="1" smtClean="0"/>
              <a:t>рідше</a:t>
            </a:r>
            <a:r>
              <a:rPr lang="ru-RU" sz="3200" dirty="0" smtClean="0"/>
              <a:t> Фосфор, </a:t>
            </a:r>
            <a:r>
              <a:rPr lang="ru-RU" sz="3200" dirty="0" err="1" smtClean="0"/>
              <a:t>Сульфур</a:t>
            </a:r>
            <a:r>
              <a:rPr lang="ru-RU" sz="3200" dirty="0" smtClean="0"/>
              <a:t> та </a:t>
            </a:r>
            <a:r>
              <a:rPr lang="ru-RU" sz="3200" dirty="0" err="1" smtClean="0"/>
              <a:t>інші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елементи</a:t>
            </a:r>
            <a:r>
              <a:rPr lang="ru-RU" sz="3200" dirty="0" smtClean="0"/>
              <a:t>. В </a:t>
            </a:r>
            <a:r>
              <a:rPr lang="ru-RU" sz="3200" dirty="0" err="1" smtClean="0"/>
              <a:t>органічних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сполуках</a:t>
            </a:r>
            <a:r>
              <a:rPr lang="ru-RU" sz="3200" dirty="0" smtClean="0"/>
              <a:t> Карбон </a:t>
            </a:r>
            <a:r>
              <a:rPr lang="ru-RU" sz="3200" dirty="0" err="1" smtClean="0"/>
              <a:t>завжди</a:t>
            </a:r>
            <a:r>
              <a:rPr lang="ru-RU" sz="3200" dirty="0" smtClean="0"/>
              <a:t> </a:t>
            </a:r>
            <a:r>
              <a:rPr lang="ru-RU" sz="3200" dirty="0" err="1" smtClean="0"/>
              <a:t>виявляє</a:t>
            </a:r>
            <a:r>
              <a:rPr lang="ru-RU" sz="3200" dirty="0" smtClean="0"/>
              <a:t> </a:t>
            </a:r>
            <a:r>
              <a:rPr lang="ru-RU" sz="3200" dirty="0" err="1" smtClean="0"/>
              <a:t>валентність</a:t>
            </a:r>
            <a:r>
              <a:rPr lang="ru-RU" sz="3200" dirty="0" smtClean="0"/>
              <a:t> </a:t>
            </a:r>
            <a:r>
              <a:rPr lang="en-US" sz="3200" dirty="0" smtClean="0"/>
              <a:t>IV.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3528392" cy="1143000"/>
          </a:xfrm>
        </p:spPr>
        <p:txBody>
          <a:bodyPr/>
          <a:lstStyle/>
          <a:p>
            <a:pPr algn="ctr"/>
            <a:r>
              <a:rPr lang="uk-UA" dirty="0" smtClean="0"/>
              <a:t>Білки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4474840" cy="462379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складні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високомолекулярні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амінокислот</a:t>
            </a:r>
            <a:r>
              <a:rPr lang="ru-RU" sz="2800" dirty="0" smtClean="0"/>
              <a:t>, </a:t>
            </a:r>
            <a:r>
              <a:rPr lang="ru-RU" sz="2800" dirty="0" err="1" smtClean="0"/>
              <a:t>сполучених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пептидними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зв'язками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2654661" cy="188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772400" cy="1362456"/>
          </a:xfrm>
        </p:spPr>
        <p:txBody>
          <a:bodyPr/>
          <a:lstStyle/>
          <a:p>
            <a:pPr algn="ctr"/>
            <a:r>
              <a:rPr lang="uk-UA" dirty="0" smtClean="0"/>
              <a:t>Структури білків</a:t>
            </a:r>
            <a:endParaRPr lang="ru-RU" dirty="0"/>
          </a:p>
        </p:txBody>
      </p:sp>
      <p:pic>
        <p:nvPicPr>
          <p:cNvPr id="2050" name="Picture 2" descr="C:\Users\Администратор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4248472" cy="522575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Людина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їжею</a:t>
            </a:r>
            <a:r>
              <a:rPr lang="ru-RU" sz="3200" dirty="0" smtClean="0"/>
              <a:t> повинна </a:t>
            </a:r>
            <a:r>
              <a:rPr lang="ru-RU" sz="3200" dirty="0" err="1" smtClean="0"/>
              <a:t>отримувати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достатню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білків</a:t>
            </a:r>
            <a:r>
              <a:rPr lang="ru-RU" sz="3200" dirty="0" smtClean="0"/>
              <a:t>, так як вони </a:t>
            </a:r>
            <a:r>
              <a:rPr lang="ru-RU" sz="3200" dirty="0" err="1" smtClean="0"/>
              <a:t>їй</a:t>
            </a:r>
            <a:r>
              <a:rPr lang="ru-RU" sz="3200" dirty="0" smtClean="0"/>
              <a:t> </a:t>
            </a:r>
            <a:r>
              <a:rPr lang="ru-RU" sz="3200" dirty="0" err="1" smtClean="0"/>
              <a:t>потрібні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- як </a:t>
            </a:r>
            <a:r>
              <a:rPr lang="ru-RU" sz="3200" dirty="0" err="1" smtClean="0"/>
              <a:t>джерело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енергії</a:t>
            </a:r>
            <a:r>
              <a:rPr lang="ru-RU" sz="3200" dirty="0" smtClean="0"/>
              <a:t> ,</a:t>
            </a:r>
            <a:br>
              <a:rPr lang="ru-RU" sz="3200" dirty="0" smtClean="0"/>
            </a:br>
            <a:r>
              <a:rPr lang="ru-RU" sz="3200" dirty="0" smtClean="0"/>
              <a:t>- для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клітин</a:t>
            </a:r>
            <a:r>
              <a:rPr lang="ru-RU" sz="3200" dirty="0" smtClean="0"/>
              <a:t> ,</a:t>
            </a:r>
            <a:br>
              <a:rPr lang="ru-RU" sz="3200" dirty="0" smtClean="0"/>
            </a:br>
            <a:r>
              <a:rPr lang="ru-RU" sz="3200" dirty="0" smtClean="0"/>
              <a:t>- як </a:t>
            </a:r>
            <a:r>
              <a:rPr lang="ru-RU" sz="3200" dirty="0" err="1" smtClean="0"/>
              <a:t>єдине</a:t>
            </a:r>
            <a:r>
              <a:rPr lang="ru-RU" sz="3200" dirty="0" smtClean="0"/>
              <a:t> </a:t>
            </a:r>
            <a:r>
              <a:rPr lang="ru-RU" sz="3200" dirty="0" err="1" smtClean="0"/>
              <a:t>джерело</a:t>
            </a:r>
            <a:r>
              <a:rPr lang="ru-RU" sz="3200" dirty="0" smtClean="0"/>
              <a:t> азоту.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6920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296144"/>
          </a:xfrm>
        </p:spPr>
        <p:txBody>
          <a:bodyPr/>
          <a:lstStyle/>
          <a:p>
            <a:r>
              <a:rPr lang="uk-UA" dirty="0" smtClean="0"/>
              <a:t>Вуглеводи 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3609600" cy="4752528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 </a:t>
            </a:r>
            <a:r>
              <a:rPr lang="en-US" dirty="0" err="1" smtClean="0"/>
              <a:t>Cn</a:t>
            </a:r>
            <a:r>
              <a:rPr lang="en-US" dirty="0" smtClean="0"/>
              <a:t>(H2O)n,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до складу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, </a:t>
            </a:r>
            <a:r>
              <a:rPr lang="ru-RU" dirty="0" err="1" smtClean="0"/>
              <a:t>Кисень</a:t>
            </a:r>
            <a:r>
              <a:rPr lang="ru-RU" dirty="0" smtClean="0"/>
              <a:t> та </a:t>
            </a:r>
            <a:r>
              <a:rPr lang="ru-RU" dirty="0" err="1" smtClean="0"/>
              <a:t>Водень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Вуглеводи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Вуглеводи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найпоширенішими</a:t>
            </a:r>
            <a:r>
              <a:rPr lang="ru-RU" dirty="0" smtClean="0"/>
              <a:t> </a:t>
            </a:r>
            <a:r>
              <a:rPr lang="ru-RU" dirty="0" err="1" smtClean="0"/>
              <a:t>органічними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362456"/>
          </a:xfrm>
        </p:spPr>
        <p:txBody>
          <a:bodyPr/>
          <a:lstStyle/>
          <a:p>
            <a:pPr algn="ctr"/>
            <a:r>
              <a:rPr lang="uk-UA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Вуглеводи</a:t>
            </a:r>
            <a:endParaRPr lang="ru-RU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11560" y="3789040"/>
            <a:ext cx="1944216" cy="17281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Моносахариди</a:t>
            </a:r>
          </a:p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16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91880" y="3645024"/>
            <a:ext cx="1800200" cy="18722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Дисахариди</a:t>
            </a:r>
          </a:p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С12Н22О11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516216" y="3573016"/>
            <a:ext cx="1944216" cy="19442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Полісахариди</a:t>
            </a:r>
          </a:p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(С6Н10О5)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306894">
            <a:off x="6191132" y="2575951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263691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521015">
            <a:off x="2366645" y="2502334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</TotalTime>
  <Words>544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Органічні сполуки і здоров’я людини.  Жири, білки, вуглеводи, як компоненти їжі </vt:lpstr>
      <vt:lpstr>Проблема:</vt:lpstr>
      <vt:lpstr>План</vt:lpstr>
      <vt:lpstr>Органічні сполуки - </vt:lpstr>
      <vt:lpstr>Білки - </vt:lpstr>
      <vt:lpstr>Структури білків</vt:lpstr>
      <vt:lpstr>Людина з їжею повинна отримувати достатню кількість білків, так як вони їй потрібні: - як джерело енергії , - для створення нових клітин , - як єдине джерело азоту.</vt:lpstr>
      <vt:lpstr>Вуглеводи - </vt:lpstr>
      <vt:lpstr>Вуглеводи</vt:lpstr>
      <vt:lpstr>Слайд 10</vt:lpstr>
      <vt:lpstr>Слайд 11</vt:lpstr>
      <vt:lpstr>Слайд 12</vt:lpstr>
      <vt:lpstr>Слайд 13</vt:lpstr>
      <vt:lpstr>Висновки</vt:lpstr>
      <vt:lpstr>Джерела інформації  http://www.alternativa-mc.ru/zhbeug   підручник «Хімія 11» - О. Г. Ярошенко  http://oede.in.ua/pravilne-xarchuvannya/bilkovi-produkty-tablycya-vmistu-bilkiv.html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21</cp:revision>
  <dcterms:created xsi:type="dcterms:W3CDTF">2013-11-24T13:46:50Z</dcterms:created>
  <dcterms:modified xsi:type="dcterms:W3CDTF">2013-11-26T17:13:56Z</dcterms:modified>
</cp:coreProperties>
</file>