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CC00CC"/>
    <a:srgbClr val="CC00FF"/>
    <a:srgbClr val="6600CC"/>
    <a:srgbClr val="FF66CC"/>
    <a:srgbClr val="FF0066"/>
    <a:srgbClr val="080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neb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25"/>
            <a:ext cx="9144000" cy="68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83671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Презентація на тему:</a:t>
            </a:r>
            <a:endParaRPr lang="uk-UA" sz="4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2060847"/>
            <a:ext cx="3888432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sz="4400" b="1" i="1" dirty="0" smtClean="0">
                <a:solidFill>
                  <a:srgbClr val="0808C4"/>
                </a:solidFill>
              </a:rPr>
              <a:t>Солі в природі</a:t>
            </a:r>
            <a:endParaRPr lang="uk-UA" sz="4400" b="1" i="1" dirty="0">
              <a:solidFill>
                <a:srgbClr val="0808C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2191" y="5445224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33CC"/>
                </a:solidFill>
              </a:rPr>
              <a:t>Виконала учениця 8-А класу</a:t>
            </a:r>
          </a:p>
          <a:p>
            <a:r>
              <a:rPr lang="uk-UA" sz="2000" b="1" i="1" dirty="0" smtClean="0">
                <a:solidFill>
                  <a:srgbClr val="0033CC"/>
                </a:solidFill>
              </a:rPr>
              <a:t>Безсмола Оксана</a:t>
            </a:r>
            <a:endParaRPr lang="uk-UA" sz="2000" b="1" i="1" dirty="0">
              <a:solidFill>
                <a:srgbClr val="0033CC"/>
              </a:solidFill>
            </a:endParaRPr>
          </a:p>
        </p:txBody>
      </p:sp>
      <p:pic>
        <p:nvPicPr>
          <p:cNvPr id="2050" name="Picture 2" descr="J:\Documents and Settings\2 русик\Рабочий стол\мала оксана\1363984721_himik-otravil-vsyu-svoyu-sem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2986"/>
            <a:ext cx="4320480" cy="315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0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neb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23"/>
            <a:ext cx="9144000" cy="68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6668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400" b="1" i="1" dirty="0">
                <a:ln/>
                <a:solidFill>
                  <a:srgbClr val="00FF00"/>
                </a:solidFill>
              </a:rPr>
              <a:t>Найпоширеніша сіль Кальцію — це карбонат. Кальцій карбонат утворює вапняк, крейду, а також мінерали кальцит і мармур. Окрім того, кальцій карбонат входить до складу оболонки яєць (шкаралупа), раковин багатьох молюсків тощо. Вапняк використовують у будівництві.</a:t>
            </a:r>
          </a:p>
        </p:txBody>
      </p:sp>
      <p:pic>
        <p:nvPicPr>
          <p:cNvPr id="3074" name="Picture 2" descr="J:\Documents and Settings\2 русик\Рабочий стол\мала оксана\Rosso-Leva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23"/>
            <a:ext cx="2915816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Documents and Settings\2 русик\Рабочий стол\мала оксана\142598-600x485-4-fresh-eg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69" y="3620244"/>
            <a:ext cx="4005471" cy="32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Documents and Settings\2 русик\Рабочий стол\мала оксана\260420131010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1" y="3130579"/>
            <a:ext cx="2664296" cy="37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8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151726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33CC"/>
                </a:solidFill>
              </a:rPr>
              <a:t>Висновок: солі знаходять найрізноманітніше застосування у хімічній промисловості та багатьох інших галузях народного господарства, а також у побуті. Частина солей використовується відразу після видобутку, а частина піддається  хімічній переробці  з метою добування нових речовин.</a:t>
            </a:r>
            <a:endParaRPr lang="uk-UA" sz="2000" b="1" i="1" dirty="0">
              <a:solidFill>
                <a:srgbClr val="0033CC"/>
              </a:solidFill>
            </a:endParaRPr>
          </a:p>
        </p:txBody>
      </p:sp>
      <p:pic>
        <p:nvPicPr>
          <p:cNvPr id="4099" name="Picture 3" descr="J:\Documents and Settings\2 русик\Рабочий стол\мала оксана\97328683_large_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4553297"/>
            <a:ext cx="3473230" cy="231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:\Documents and Settings\2 русик\Рабочий стол\мала оксана\103572196_1375388176_sol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" y="17462"/>
            <a:ext cx="3012547" cy="225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J:\Documents and Settings\2 русик\Рабочий стол\мала оксана\zshhshh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96" y="4273421"/>
            <a:ext cx="2834804" cy="25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:\Documents and Settings\2 русик\Рабочий стол\мала оксана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41" y="-24135"/>
            <a:ext cx="3883559" cy="25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2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neb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1"/>
            <a:ext cx="9144000" cy="68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1399417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66CC"/>
                </a:solidFill>
              </a:rPr>
              <a:t>Солі-це складні речовини, утворені атомами металів і кислотними залишками.</a:t>
            </a:r>
            <a:endParaRPr lang="uk-UA" sz="2800" b="1" i="1" dirty="0">
              <a:solidFill>
                <a:srgbClr val="FF66CC"/>
              </a:solidFill>
            </a:endParaRPr>
          </a:p>
        </p:txBody>
      </p:sp>
      <p:pic>
        <p:nvPicPr>
          <p:cNvPr id="3074" name="Picture 2" descr="J:\Documents and Settings\2 русик\Рабочий стол\мала оксана\0001-002-Povarennaja-s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31" y="4077073"/>
            <a:ext cx="4154203" cy="27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Documents and Settings\2 русик\Рабочий стол\мала оксана\Halite_crys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1"/>
            <a:ext cx="3393059" cy="352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neb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370" y="0"/>
            <a:ext cx="9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6600CC"/>
                </a:solidFill>
              </a:rPr>
              <a:t>Серед  неорганічних  сполук за поширеністю у природі солі посідають друге місце після оксидів. Так, гірські породи та глина складаються з солей силікатної кислоти, що мають складну будову. Солі мають широке застосування. Найбільш відома сіль </a:t>
            </a:r>
            <a:r>
              <a:rPr lang="uk-UA" sz="2400" b="1" i="1" dirty="0">
                <a:solidFill>
                  <a:srgbClr val="6600CC"/>
                </a:solidFill>
              </a:rPr>
              <a:t>Натрій хлорид  або кухонна </a:t>
            </a:r>
            <a:r>
              <a:rPr lang="uk-UA" sz="2400" b="1" i="1" dirty="0" smtClean="0">
                <a:solidFill>
                  <a:srgbClr val="6600CC"/>
                </a:solidFill>
              </a:rPr>
              <a:t>сіль. Людина дуже давно усвідомила роль Натрій хлориду у природі і почала вживати цю сіль як харчовий продукт та </a:t>
            </a:r>
            <a:r>
              <a:rPr lang="ru-RU" sz="2400" b="1" i="1" dirty="0">
                <a:solidFill>
                  <a:srgbClr val="6600CC"/>
                </a:solidFill>
              </a:rPr>
              <a:t>консервант (</a:t>
            </a:r>
            <a:r>
              <a:rPr lang="ru-RU" sz="2400" b="1" i="1" dirty="0" err="1">
                <a:solidFill>
                  <a:srgbClr val="6600CC"/>
                </a:solidFill>
              </a:rPr>
              <a:t>соління</a:t>
            </a:r>
            <a:r>
              <a:rPr lang="ru-RU" sz="2400" b="1" i="1" dirty="0">
                <a:solidFill>
                  <a:srgbClr val="6600CC"/>
                </a:solidFill>
              </a:rPr>
              <a:t> </a:t>
            </a:r>
            <a:r>
              <a:rPr lang="ru-RU" sz="2400" b="1" i="1" dirty="0" err="1">
                <a:solidFill>
                  <a:srgbClr val="6600CC"/>
                </a:solidFill>
              </a:rPr>
              <a:t>риби</a:t>
            </a:r>
            <a:r>
              <a:rPr lang="ru-RU" sz="2400" b="1" i="1" dirty="0">
                <a:solidFill>
                  <a:srgbClr val="6600CC"/>
                </a:solidFill>
              </a:rPr>
              <a:t>, </a:t>
            </a:r>
            <a:r>
              <a:rPr lang="ru-RU" sz="2400" b="1" i="1" dirty="0" err="1">
                <a:solidFill>
                  <a:srgbClr val="6600CC"/>
                </a:solidFill>
              </a:rPr>
              <a:t>м’яса</a:t>
            </a:r>
            <a:r>
              <a:rPr lang="ru-RU" sz="2400" b="1" i="1" dirty="0">
                <a:solidFill>
                  <a:srgbClr val="6600CC"/>
                </a:solidFill>
              </a:rPr>
              <a:t>, </a:t>
            </a:r>
            <a:r>
              <a:rPr lang="ru-RU" sz="2400" b="1" i="1" dirty="0" err="1">
                <a:solidFill>
                  <a:srgbClr val="6600CC"/>
                </a:solidFill>
              </a:rPr>
              <a:t>грибів</a:t>
            </a:r>
            <a:r>
              <a:rPr lang="ru-RU" sz="2400" b="1" i="1" dirty="0">
                <a:solidFill>
                  <a:srgbClr val="6600CC"/>
                </a:solidFill>
              </a:rPr>
              <a:t>, </a:t>
            </a:r>
            <a:r>
              <a:rPr lang="ru-RU" sz="2400" b="1" i="1" dirty="0" err="1">
                <a:solidFill>
                  <a:srgbClr val="6600CC"/>
                </a:solidFill>
              </a:rPr>
              <a:t>квашення</a:t>
            </a:r>
            <a:r>
              <a:rPr lang="ru-RU" sz="2400" b="1" i="1" dirty="0">
                <a:solidFill>
                  <a:srgbClr val="6600CC"/>
                </a:solidFill>
              </a:rPr>
              <a:t> </a:t>
            </a:r>
            <a:r>
              <a:rPr lang="ru-RU" sz="2400" b="1" i="1" dirty="0" err="1">
                <a:solidFill>
                  <a:srgbClr val="6600CC"/>
                </a:solidFill>
              </a:rPr>
              <a:t>овочів</a:t>
            </a:r>
            <a:r>
              <a:rPr lang="ru-RU" sz="2400" b="1" i="1" dirty="0">
                <a:solidFill>
                  <a:srgbClr val="6600CC"/>
                </a:solidFill>
              </a:rPr>
              <a:t> </a:t>
            </a:r>
            <a:r>
              <a:rPr lang="ru-RU" sz="2400" b="1" i="1" dirty="0" err="1">
                <a:solidFill>
                  <a:srgbClr val="6600CC"/>
                </a:solidFill>
              </a:rPr>
              <a:t>тощо</a:t>
            </a:r>
            <a:r>
              <a:rPr lang="ru-RU" sz="2400" b="1" i="1" dirty="0">
                <a:solidFill>
                  <a:srgbClr val="6600CC"/>
                </a:solidFill>
              </a:rPr>
              <a:t>).</a:t>
            </a:r>
            <a:endParaRPr lang="uk-UA" sz="2400" b="1" i="1" dirty="0">
              <a:solidFill>
                <a:srgbClr val="6600CC"/>
              </a:solidFill>
            </a:endParaRPr>
          </a:p>
        </p:txBody>
      </p:sp>
      <p:pic>
        <p:nvPicPr>
          <p:cNvPr id="4098" name="Picture 2" descr="J:\Documents and Settings\2 русик\Рабочий стол\мала оксана\1312038650_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80" y="2932010"/>
            <a:ext cx="5194920" cy="39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Documents and Settings\2 русик\Рабочий стол\мала оксана\s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" y="4644515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9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neb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23"/>
            <a:ext cx="9144000" cy="68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235" y="-12023"/>
            <a:ext cx="371813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</a:rPr>
              <a:t>Як сировина Натрій хлорид використовується для виробництва  Натрій гідроксиду, металу натрію, неметалу хлору, </a:t>
            </a:r>
            <a:r>
              <a:rPr lang="uk-UA" sz="2400" b="1" i="1" dirty="0" err="1">
                <a:solidFill>
                  <a:srgbClr val="FF0000"/>
                </a:solidFill>
              </a:rPr>
              <a:t>хлоридної</a:t>
            </a:r>
            <a:r>
              <a:rPr lang="uk-UA" sz="2400" b="1" i="1" dirty="0">
                <a:solidFill>
                  <a:srgbClr val="FF0000"/>
                </a:solidFill>
              </a:rPr>
              <a:t> кислоти, мила,  синтетичних миючих засобів</a:t>
            </a:r>
            <a:r>
              <a:rPr lang="uk-UA" sz="2400" b="1" i="1" dirty="0" smtClean="0">
                <a:solidFill>
                  <a:srgbClr val="FF0000"/>
                </a:solidFill>
              </a:rPr>
              <a:t>. У виготовленні продукції кондитерської та фармацевтичної промисловості, консервних заводів використовують такі солі : натрій хлорид, натрій карбонат, натрій нітрат, магній сульфат.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J:\Documents and Settings\2 русик\Рабочий стол\мала оксана\8988-2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74" y="1752144"/>
            <a:ext cx="4455584" cy="33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3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neb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23"/>
            <a:ext cx="9144000" cy="68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6024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66"/>
                </a:solidFill>
              </a:rPr>
              <a:t>Кістки хребетних тварин і людини містять кальцій </a:t>
            </a:r>
            <a:r>
              <a:rPr lang="uk-UA" sz="2400" b="1" i="1" dirty="0" err="1">
                <a:solidFill>
                  <a:srgbClr val="FF0066"/>
                </a:solidFill>
              </a:rPr>
              <a:t>ортофосфат</a:t>
            </a:r>
            <a:r>
              <a:rPr lang="uk-UA" sz="2400" b="1" i="1" dirty="0">
                <a:solidFill>
                  <a:srgbClr val="FF0066"/>
                </a:solidFill>
              </a:rPr>
              <a:t> </a:t>
            </a:r>
            <a:r>
              <a:rPr lang="en-US" sz="2400" b="1" i="1" dirty="0">
                <a:solidFill>
                  <a:srgbClr val="FF0066"/>
                </a:solidFill>
              </a:rPr>
              <a:t>Ca3(PO4)2</a:t>
            </a:r>
          </a:p>
          <a:p>
            <a:r>
              <a:rPr lang="uk-UA" sz="2400" b="1" i="1" dirty="0">
                <a:solidFill>
                  <a:srgbClr val="FF0066"/>
                </a:solidFill>
              </a:rPr>
              <a:t>а зуби ще й кальцій </a:t>
            </a:r>
            <a:r>
              <a:rPr lang="uk-UA" sz="2400" b="1" i="1" dirty="0" err="1">
                <a:solidFill>
                  <a:srgbClr val="FF0066"/>
                </a:solidFill>
              </a:rPr>
              <a:t>флуорид</a:t>
            </a:r>
            <a:r>
              <a:rPr lang="uk-UA" sz="2400" b="1" i="1" dirty="0">
                <a:solidFill>
                  <a:srgbClr val="FF0066"/>
                </a:solidFill>
              </a:rPr>
              <a:t> </a:t>
            </a:r>
            <a:r>
              <a:rPr lang="en-US" sz="2400" b="1" i="1" dirty="0">
                <a:solidFill>
                  <a:srgbClr val="FF0066"/>
                </a:solidFill>
              </a:rPr>
              <a:t>CaF2</a:t>
            </a:r>
          </a:p>
          <a:p>
            <a:r>
              <a:rPr lang="uk-UA" sz="2400" b="1" i="1" dirty="0">
                <a:solidFill>
                  <a:srgbClr val="FF0066"/>
                </a:solidFill>
              </a:rPr>
              <a:t>Солі входять також до складу крові, клітинного соку, нервової та м’язової тканин.</a:t>
            </a:r>
          </a:p>
        </p:txBody>
      </p:sp>
      <p:pic>
        <p:nvPicPr>
          <p:cNvPr id="6147" name="Picture 3" descr="J:\Documents and Settings\2 русик\Рабочий стол\мала оксана\21762_38653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928867" cy="37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53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neb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23"/>
            <a:ext cx="9144000" cy="68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91" y="404664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66CC"/>
                </a:solidFill>
              </a:rPr>
              <a:t> </a:t>
            </a:r>
            <a:r>
              <a:rPr lang="uk-UA" sz="3600" b="1" i="1" dirty="0" smtClean="0">
                <a:solidFill>
                  <a:srgbClr val="FF66CC"/>
                </a:solidFill>
              </a:rPr>
              <a:t>Натрій карбонат </a:t>
            </a:r>
            <a:r>
              <a:rPr lang="en-US" sz="3600" b="1" i="1" dirty="0" smtClean="0">
                <a:solidFill>
                  <a:srgbClr val="FF66CC"/>
                </a:solidFill>
              </a:rPr>
              <a:t>Na</a:t>
            </a:r>
            <a:r>
              <a:rPr lang="en-US" b="1" i="1" dirty="0" smtClean="0">
                <a:solidFill>
                  <a:srgbClr val="FF66CC"/>
                </a:solidFill>
              </a:rPr>
              <a:t>2</a:t>
            </a:r>
            <a:r>
              <a:rPr lang="en-US" sz="3600" b="1" i="1" dirty="0" smtClean="0">
                <a:solidFill>
                  <a:srgbClr val="FF66CC"/>
                </a:solidFill>
              </a:rPr>
              <a:t>CO</a:t>
            </a:r>
            <a:r>
              <a:rPr lang="en-US" sz="2000" b="1" i="1" dirty="0" smtClean="0">
                <a:solidFill>
                  <a:srgbClr val="FF66CC"/>
                </a:solidFill>
              </a:rPr>
              <a:t>3</a:t>
            </a:r>
            <a:r>
              <a:rPr lang="uk-UA" sz="3600" b="1" i="1" dirty="0" smtClean="0">
                <a:solidFill>
                  <a:srgbClr val="FF66CC"/>
                </a:solidFill>
              </a:rPr>
              <a:t> застосовують для виготовлення скла, паперу, тканини, у миловарінні. </a:t>
            </a:r>
            <a:endParaRPr lang="uk-UA" sz="3600" b="1" i="1" dirty="0">
              <a:solidFill>
                <a:srgbClr val="FF66CC"/>
              </a:solidFill>
            </a:endParaRPr>
          </a:p>
        </p:txBody>
      </p:sp>
      <p:pic>
        <p:nvPicPr>
          <p:cNvPr id="7171" name="Picture 3" descr="J:\Documents and Settings\2 русик\Рабочий стол\мала оксана\310196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48" y="0"/>
            <a:ext cx="3411811" cy="25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:\Documents and Settings\2 русик\Рабочий стол\мала оксана\47424074-1304445126_stek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844824"/>
            <a:ext cx="345638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J:\Documents and Settings\2 русик\Рабочий стол\мала оксана\1313616026_my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99" y="3861048"/>
            <a:ext cx="3469701" cy="29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1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neb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23"/>
            <a:ext cx="9144000" cy="68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-12023"/>
            <a:ext cx="5544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6600CC"/>
                </a:solidFill>
              </a:rPr>
              <a:t>KMnO4 - </a:t>
            </a:r>
            <a:r>
              <a:rPr lang="uk-UA" sz="2800" b="1" i="1" dirty="0">
                <a:solidFill>
                  <a:srgbClr val="6600CC"/>
                </a:solidFill>
              </a:rPr>
              <a:t>калій </a:t>
            </a:r>
            <a:r>
              <a:rPr lang="uk-UA" sz="2800" b="1" i="1" dirty="0" smtClean="0">
                <a:solidFill>
                  <a:srgbClr val="6600CC"/>
                </a:solidFill>
              </a:rPr>
              <a:t>перманганат</a:t>
            </a:r>
            <a:endParaRPr lang="uk-UA" sz="2800" b="1" i="1" dirty="0">
              <a:solidFill>
                <a:srgbClr val="6600CC"/>
              </a:solidFill>
            </a:endParaRPr>
          </a:p>
          <a:p>
            <a:r>
              <a:rPr lang="uk-UA" sz="2800" b="1" i="1" dirty="0">
                <a:solidFill>
                  <a:srgbClr val="6600CC"/>
                </a:solidFill>
              </a:rPr>
              <a:t>У побуті відомий як марганцівка, використовується як дезінфекційний засіб та для промивання шлунка при отруєннях</a:t>
            </a:r>
            <a:r>
              <a:rPr lang="uk-UA" sz="2800" b="1" i="1" dirty="0" smtClean="0">
                <a:solidFill>
                  <a:srgbClr val="6600CC"/>
                </a:solidFill>
              </a:rPr>
              <a:t>.</a:t>
            </a:r>
            <a:endParaRPr lang="uk-UA" sz="2800" b="1" i="1" dirty="0">
              <a:solidFill>
                <a:srgbClr val="6600CC"/>
              </a:solidFill>
            </a:endParaRPr>
          </a:p>
          <a:p>
            <a:r>
              <a:rPr lang="uk-UA" sz="2800" b="1" i="1" dirty="0">
                <a:solidFill>
                  <a:srgbClr val="6600CC"/>
                </a:solidFill>
              </a:rPr>
              <a:t>У лабораторії є сировиною для добування кисню.</a:t>
            </a:r>
          </a:p>
        </p:txBody>
      </p:sp>
      <p:pic>
        <p:nvPicPr>
          <p:cNvPr id="8194" name="Picture 2" descr="J:\Documents and Settings\2 русик\Рабочий стол\мала оксана\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86567"/>
            <a:ext cx="7581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4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neb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" y="-12023"/>
            <a:ext cx="9144000" cy="68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29969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282548" y="24191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CC00CC"/>
                </a:solidFill>
              </a:rPr>
              <a:t>У природі трапляється багато різних солей. Вони утворюють різні ґрунти, породи, мінерали. Більшість солей — це силікати. Чимало солей утворюють цінні руди, з яких добувають чисті метали </a:t>
            </a:r>
            <a:r>
              <a:rPr lang="uk-UA" sz="2000" b="1" i="1" dirty="0" smtClean="0">
                <a:solidFill>
                  <a:srgbClr val="CC00CC"/>
                </a:solidFill>
              </a:rPr>
              <a:t>.</a:t>
            </a:r>
            <a:endParaRPr lang="uk-UA" sz="2000" b="1" i="1" dirty="0">
              <a:solidFill>
                <a:srgbClr val="CC00CC"/>
              </a:solidFill>
            </a:endParaRPr>
          </a:p>
          <a:p>
            <a:r>
              <a:rPr lang="uk-UA" sz="2000" b="1" i="1" dirty="0">
                <a:solidFill>
                  <a:srgbClr val="CC00CC"/>
                </a:solidFill>
              </a:rPr>
              <a:t>Натрій хлорид незамінний для приготуванні їжі. Окрім того, він є важливою сировиною в хімічній промисловості для добування хлору, </a:t>
            </a:r>
            <a:r>
              <a:rPr lang="uk-UA" sz="2000" b="1" i="1" dirty="0" err="1">
                <a:solidFill>
                  <a:srgbClr val="CC00CC"/>
                </a:solidFill>
              </a:rPr>
              <a:t>хлоридної</a:t>
            </a:r>
            <a:r>
              <a:rPr lang="uk-UA" sz="2000" b="1" i="1" dirty="0">
                <a:solidFill>
                  <a:srgbClr val="CC00CC"/>
                </a:solidFill>
              </a:rPr>
              <a:t> кислоти, натрій гідроксиду та соди. У природі він знаходиться у вигляді мінералу галіту, а також у великій кількості міститься у воді морів та океанів і солоних озер.</a:t>
            </a:r>
          </a:p>
        </p:txBody>
      </p:sp>
      <p:pic>
        <p:nvPicPr>
          <p:cNvPr id="1026" name="Picture 2" descr="J:\Documents and Settings\2 русик\Рабочий стол\мала оксана\a8ba13b77f7b26a09bd3fcbbec4bf5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" y="-12023"/>
            <a:ext cx="4129535" cy="298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Documents and Settings\2 русик\Рабочий стол\мала оксана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55190"/>
            <a:ext cx="3101206" cy="310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78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мала оксана\neb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23"/>
            <a:ext cx="9144000" cy="68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06832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Дуже поширені в природі солі Кальцію. Вони трапляються у вигляді </a:t>
            </a:r>
            <a:r>
              <a:rPr lang="uk-UA" sz="2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багатьфс</a:t>
            </a:r>
            <a:r>
              <a:rPr lang="uk-UA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порід та мінералів. Кальцій сульфат у вигляді кристалогідрату з двома молекулами води — це мінерал гіпс (</a:t>
            </a:r>
            <a:r>
              <a:rPr lang="en-US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CaSO4 ∙ 2</a:t>
            </a:r>
            <a:r>
              <a:rPr lang="uk-UA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Н2</a:t>
            </a:r>
            <a:r>
              <a:rPr lang="en-US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O). </a:t>
            </a:r>
            <a:r>
              <a:rPr lang="uk-UA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Випалений гіпс використовують у будівництві для приготування різних сумішей та в медицині для фіксації переломів.</a:t>
            </a:r>
          </a:p>
        </p:txBody>
      </p:sp>
      <p:pic>
        <p:nvPicPr>
          <p:cNvPr id="2050" name="Picture 2" descr="J:\Documents and Settings\2 русик\Рабочий стол\мала оксана\1370001034_3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89" y="66722"/>
            <a:ext cx="4198355" cy="314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Documents and Settings\2 русик\Рабочий стол\мала оксана\78919437_large_x_4b48d5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20" y="3236107"/>
            <a:ext cx="4231183" cy="362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0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449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рем</cp:lastModifiedBy>
  <cp:revision>18</cp:revision>
  <dcterms:modified xsi:type="dcterms:W3CDTF">2013-12-15T10:24:52Z</dcterms:modified>
</cp:coreProperties>
</file>