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96" r:id="rId2"/>
    <p:sldId id="298" r:id="rId3"/>
    <p:sldId id="297" r:id="rId4"/>
    <p:sldId id="299" r:id="rId5"/>
    <p:sldId id="300" r:id="rId6"/>
    <p:sldId id="301" r:id="rId7"/>
    <p:sldId id="303" r:id="rId8"/>
    <p:sldId id="302" r:id="rId9"/>
    <p:sldId id="304" r:id="rId10"/>
    <p:sldId id="305" r:id="rId11"/>
    <p:sldId id="261" r:id="rId12"/>
    <p:sldId id="279" r:id="rId13"/>
    <p:sldId id="280" r:id="rId14"/>
    <p:sldId id="307" r:id="rId15"/>
    <p:sldId id="309" r:id="rId16"/>
    <p:sldId id="311" r:id="rId17"/>
    <p:sldId id="313" r:id="rId18"/>
    <p:sldId id="312" r:id="rId19"/>
    <p:sldId id="316" r:id="rId20"/>
    <p:sldId id="318" r:id="rId21"/>
    <p:sldId id="320" r:id="rId22"/>
    <p:sldId id="321" r:id="rId23"/>
    <p:sldId id="322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53BFDF9-CF16-49CD-979F-1C5E33925B67}">
          <p14:sldIdLst>
            <p14:sldId id="296"/>
            <p14:sldId id="298"/>
            <p14:sldId id="297"/>
            <p14:sldId id="299"/>
            <p14:sldId id="300"/>
            <p14:sldId id="301"/>
            <p14:sldId id="303"/>
            <p14:sldId id="302"/>
            <p14:sldId id="304"/>
            <p14:sldId id="305"/>
            <p14:sldId id="261"/>
            <p14:sldId id="279"/>
            <p14:sldId id="280"/>
            <p14:sldId id="307"/>
            <p14:sldId id="309"/>
            <p14:sldId id="311"/>
            <p14:sldId id="313"/>
            <p14:sldId id="312"/>
            <p14:sldId id="316"/>
            <p14:sldId id="318"/>
            <p14:sldId id="320"/>
            <p14:sldId id="321"/>
            <p14:sldId id="322"/>
          </p14:sldIdLst>
        </p14:section>
        <p14:section name="Раздел без заголовка" id="{769D44D9-AFDB-4D05-9341-2B1EA1908A0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4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25" autoAdjust="0"/>
    <p:restoredTop sz="94718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77B20-1962-4897-9A7E-B2CF8D55B09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C9F88-31F8-439D-91F3-14D2F0D74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77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Для работы слайда необходимо кликнуть мышью на любой синий прямоугольник. Для 1-3 ячейки таблицы это задача. Для 4 ячейки  - проверка знаний тривиальных названий веществ.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9B358-84FE-4C9A-A2DD-2120EFAA78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Для работы слайда необходимо кликнуть мышью на любой синий прямоугольник. Для 1-3 ячейки таблицы это задача. Для 4 ячейки  - проверка знаний тривиальных названий веществ.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9B358-84FE-4C9A-A2DD-2120EFAA78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15AEB0F-29C0-4072-AC6D-E5D56A3B8784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7117">
            <a:off x="189969" y="331659"/>
            <a:ext cx="2170420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108">
            <a:off x="2401337" y="331794"/>
            <a:ext cx="1957256" cy="13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612">
            <a:off x="6919384" y="337177"/>
            <a:ext cx="1817349" cy="18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3" y="1922515"/>
            <a:ext cx="1970927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3" y="4941168"/>
            <a:ext cx="2395747" cy="180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741">
            <a:off x="464449" y="3310165"/>
            <a:ext cx="2378266" cy="16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16" y="2840772"/>
            <a:ext cx="1677086" cy="194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45" y="4917219"/>
            <a:ext cx="1854084" cy="185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27" y="4893271"/>
            <a:ext cx="2033890" cy="169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7285">
            <a:off x="4235681" y="469220"/>
            <a:ext cx="2296981" cy="12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17" y="2851819"/>
            <a:ext cx="204551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84" y="2996952"/>
            <a:ext cx="1892121" cy="17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0188"/>
            <a:ext cx="7416824" cy="142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44" y="4778895"/>
            <a:ext cx="1977416" cy="181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68202"/>
            <a:ext cx="252028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5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780108"/>
          </a:xfrm>
        </p:spPr>
        <p:txBody>
          <a:bodyPr/>
          <a:lstStyle/>
          <a:p>
            <a:r>
              <a:rPr lang="uk-UA" dirty="0" smtClean="0"/>
              <a:t>Основний характер оксидів та гідроксидів металів.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208912" cy="3672408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 smtClean="0"/>
              <a:t>Ме―Ме2О―МеОН―сіль</a:t>
            </a:r>
          </a:p>
          <a:p>
            <a:pPr algn="l"/>
            <a:r>
              <a:rPr lang="uk-UA" sz="2800" b="1" dirty="0" err="1" smtClean="0"/>
              <a:t>Ме―МеО―Ме</a:t>
            </a:r>
            <a:r>
              <a:rPr lang="uk-UA" sz="2800" b="1" dirty="0" smtClean="0"/>
              <a:t>(ОН)2―сіль</a:t>
            </a:r>
          </a:p>
          <a:p>
            <a:pPr algn="l"/>
            <a:r>
              <a:rPr lang="uk-UA" sz="2800" b="1" dirty="0" smtClean="0"/>
              <a:t>Складіть будь ласка ланцюжки для </a:t>
            </a:r>
            <a:r>
              <a:rPr lang="en-US" sz="2800" b="1" dirty="0" smtClean="0"/>
              <a:t>Li,</a:t>
            </a:r>
            <a:r>
              <a:rPr lang="ru-RU" sz="2800" b="1" dirty="0" smtClean="0"/>
              <a:t>та</a:t>
            </a:r>
            <a:r>
              <a:rPr lang="en-US" sz="2800" b="1" dirty="0" smtClean="0"/>
              <a:t> Mg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010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829896"/>
          </a:xfrm>
        </p:spPr>
        <p:txBody>
          <a:bodyPr/>
          <a:lstStyle/>
          <a:p>
            <a:pPr algn="ctr"/>
            <a:r>
              <a:rPr lang="uk-UA" dirty="0" smtClean="0"/>
              <a:t>Поширення в природі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4752528" cy="5256584"/>
          </a:xfrm>
        </p:spPr>
        <p:txBody>
          <a:bodyPr>
            <a:noAutofit/>
          </a:bodyPr>
          <a:lstStyle/>
          <a:p>
            <a:r>
              <a:rPr lang="uk-UA" sz="1600" dirty="0"/>
              <a:t>У природі лужні елементи трапляються лише у вигляді солей. Найважливішими мінералами Натрію є кам’яна сіль або галіт </a:t>
            </a:r>
            <a:r>
              <a:rPr lang="en-US" sz="1600" dirty="0" err="1"/>
              <a:t>NaCl</a:t>
            </a:r>
            <a:r>
              <a:rPr lang="en-US" sz="1600" dirty="0"/>
              <a:t>, </a:t>
            </a:r>
            <a:r>
              <a:rPr lang="uk-UA" sz="1600" dirty="0"/>
              <a:t>чилійська селітра </a:t>
            </a:r>
            <a:r>
              <a:rPr lang="en-US" sz="1600" dirty="0"/>
              <a:t>NaNO3, </a:t>
            </a:r>
            <a:r>
              <a:rPr lang="uk-UA" sz="1600" dirty="0"/>
              <a:t>глауберова сіль або мірабіліт </a:t>
            </a:r>
            <a:r>
              <a:rPr lang="en-US" sz="1600" dirty="0"/>
              <a:t>Na2SO4 • 10H2O. </a:t>
            </a:r>
            <a:endParaRPr lang="uk-UA" sz="1600" dirty="0" smtClean="0"/>
          </a:p>
          <a:p>
            <a:r>
              <a:rPr lang="uk-UA" sz="1600" dirty="0" smtClean="0"/>
              <a:t>Велика </a:t>
            </a:r>
            <a:r>
              <a:rPr lang="uk-UA" sz="1600" dirty="0"/>
              <a:t>кількість солей Натрію кристалізується при випаровуванні морської води. Масова частка Натрію у земній корі становить 2,6 %. </a:t>
            </a:r>
            <a:endParaRPr lang="uk-UA" sz="1600" dirty="0" smtClean="0"/>
          </a:p>
          <a:p>
            <a:r>
              <a:rPr lang="uk-UA" sz="1600" dirty="0" smtClean="0"/>
              <a:t>Калій</a:t>
            </a:r>
            <a:r>
              <a:rPr lang="uk-UA" sz="1600" dirty="0"/>
              <a:t>, як і Натрій, є досить розповсюдженим хімічним елементом. Масова частка Калію в земній корі — 2,5%. </a:t>
            </a:r>
            <a:endParaRPr lang="uk-UA" sz="1600" dirty="0" smtClean="0"/>
          </a:p>
          <a:p>
            <a:r>
              <a:rPr lang="uk-UA" sz="1600" dirty="0" smtClean="0"/>
              <a:t>Природні </a:t>
            </a:r>
            <a:r>
              <a:rPr lang="uk-UA" sz="1600" dirty="0"/>
              <a:t>солі Калію </a:t>
            </a:r>
            <a:r>
              <a:rPr lang="uk-UA" sz="1600" dirty="0" smtClean="0"/>
              <a:t>:</a:t>
            </a:r>
          </a:p>
          <a:p>
            <a:pPr marL="6858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  сильвін </a:t>
            </a:r>
            <a:r>
              <a:rPr lang="en-US" sz="1600" dirty="0" err="1"/>
              <a:t>KCl</a:t>
            </a:r>
            <a:r>
              <a:rPr lang="en-US" sz="1600" dirty="0"/>
              <a:t>, </a:t>
            </a:r>
            <a:endParaRPr lang="uk-UA" sz="1600" dirty="0" smtClean="0"/>
          </a:p>
          <a:p>
            <a:pPr marL="68580" indent="0">
              <a:buNone/>
            </a:pPr>
            <a:r>
              <a:rPr lang="uk-UA" sz="1600" dirty="0" smtClean="0"/>
              <a:t>          сильвініт К</a:t>
            </a:r>
            <a:r>
              <a:rPr lang="en-US" sz="1600" dirty="0" err="1" smtClean="0"/>
              <a:t>Cl</a:t>
            </a:r>
            <a:r>
              <a:rPr lang="en-US" sz="1600" dirty="0" smtClean="0"/>
              <a:t> ∙</a:t>
            </a:r>
            <a:r>
              <a:rPr lang="uk-UA" sz="1600" dirty="0" smtClean="0"/>
              <a:t> </a:t>
            </a:r>
            <a:r>
              <a:rPr lang="en-US" sz="1600" dirty="0" err="1" smtClean="0"/>
              <a:t>NaCl</a:t>
            </a:r>
            <a:endParaRPr lang="uk-UA" sz="1600" dirty="0"/>
          </a:p>
          <a:p>
            <a:pPr marL="68580" indent="0">
              <a:buNone/>
            </a:pPr>
            <a:r>
              <a:rPr lang="en-US" sz="1600" dirty="0" smtClean="0"/>
              <a:t> </a:t>
            </a:r>
            <a:r>
              <a:rPr lang="uk-UA" sz="1600" dirty="0" smtClean="0"/>
              <a:t>         карналіт </a:t>
            </a:r>
            <a:r>
              <a:rPr lang="uk-UA" sz="1600" dirty="0"/>
              <a:t>К</a:t>
            </a:r>
            <a:r>
              <a:rPr lang="en-US" sz="1600" dirty="0" err="1"/>
              <a:t>Cl</a:t>
            </a:r>
            <a:r>
              <a:rPr lang="en-US" sz="1600" dirty="0"/>
              <a:t> </a:t>
            </a:r>
            <a:r>
              <a:rPr lang="en-US" sz="1600" dirty="0" smtClean="0"/>
              <a:t>∙</a:t>
            </a:r>
            <a:r>
              <a:rPr lang="uk-UA" sz="1600" dirty="0" smtClean="0"/>
              <a:t> </a:t>
            </a:r>
            <a:r>
              <a:rPr lang="en-US" sz="1600" dirty="0" smtClean="0"/>
              <a:t>MgCl2</a:t>
            </a:r>
            <a:r>
              <a:rPr lang="en-US" sz="1600" dirty="0"/>
              <a:t> ∙</a:t>
            </a:r>
            <a:r>
              <a:rPr lang="en-US" sz="1600" dirty="0" smtClean="0"/>
              <a:t> 6H2O</a:t>
            </a:r>
            <a:endParaRPr lang="uk-UA" sz="1600" dirty="0" smtClean="0"/>
          </a:p>
          <a:p>
            <a:pPr marL="68580" indent="0">
              <a:buNone/>
            </a:pPr>
            <a:endParaRPr lang="uk-UA" sz="1600" dirty="0"/>
          </a:p>
          <a:p>
            <a:r>
              <a:rPr lang="uk-UA" sz="1600" dirty="0" smtClean="0"/>
              <a:t>Калій </a:t>
            </a:r>
            <a:r>
              <a:rPr lang="uk-UA" sz="1600" dirty="0"/>
              <a:t>входить до складу польових шпатів і слюди</a:t>
            </a:r>
            <a:r>
              <a:rPr lang="uk-UA" sz="1600" dirty="0" smtClean="0"/>
              <a:t>.</a:t>
            </a:r>
            <a:endParaRPr lang="en-US" sz="1600" dirty="0" smtClean="0"/>
          </a:p>
          <a:p>
            <a:r>
              <a:rPr lang="ru-RU" sz="1600" dirty="0" err="1"/>
              <a:t>Літій</a:t>
            </a:r>
            <a:r>
              <a:rPr lang="ru-RU" sz="1600" dirty="0"/>
              <a:t> </a:t>
            </a:r>
            <a:r>
              <a:rPr lang="ru-RU" sz="1600" dirty="0" err="1"/>
              <a:t>досить</a:t>
            </a:r>
            <a:r>
              <a:rPr lang="ru-RU" sz="1600" dirty="0"/>
              <a:t> широко </a:t>
            </a:r>
            <a:r>
              <a:rPr lang="ru-RU" sz="1600" dirty="0" err="1"/>
              <a:t>поширений</a:t>
            </a:r>
            <a:r>
              <a:rPr lang="ru-RU" sz="1600" dirty="0"/>
              <a:t> в </a:t>
            </a:r>
            <a:r>
              <a:rPr lang="ru-RU" sz="1600" dirty="0" err="1"/>
              <a:t>земній</a:t>
            </a:r>
            <a:r>
              <a:rPr lang="ru-RU" sz="1600" dirty="0"/>
              <a:t> </a:t>
            </a:r>
            <a:r>
              <a:rPr lang="ru-RU" sz="1600" dirty="0" err="1"/>
              <a:t>корі</a:t>
            </a:r>
            <a:r>
              <a:rPr lang="ru-RU" sz="1600" dirty="0"/>
              <a:t> </a:t>
            </a:r>
            <a:endParaRPr lang="uk-UA" sz="16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580112" y="2128447"/>
            <a:ext cx="3121025" cy="2718224"/>
            <a:chOff x="5364088" y="2335422"/>
            <a:chExt cx="3121025" cy="2718224"/>
          </a:xfrm>
        </p:grpSpPr>
        <p:pic>
          <p:nvPicPr>
            <p:cNvPr id="6146" name="Picture 2" descr="C:\Users\Admin\Desktop\Хімія\полевой шпат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335422"/>
              <a:ext cx="3121025" cy="234156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5" name="Прямоугольник 4"/>
            <p:cNvSpPr/>
            <p:nvPr/>
          </p:nvSpPr>
          <p:spPr>
            <a:xfrm>
              <a:off x="6117715" y="4684314"/>
              <a:ext cx="1965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>
                  <a:solidFill>
                    <a:schemeClr val="bg2">
                      <a:lumMod val="50000"/>
                    </a:schemeClr>
                  </a:solidFill>
                </a:rPr>
                <a:t>польовий шпат</a:t>
              </a:r>
              <a:endParaRPr lang="uk-UA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829896"/>
          </a:xfrm>
        </p:spPr>
        <p:txBody>
          <a:bodyPr/>
          <a:lstStyle/>
          <a:p>
            <a:pPr algn="ctr"/>
            <a:r>
              <a:rPr lang="uk-UA" dirty="0" smtClean="0"/>
              <a:t>Поширення в природі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4032448" cy="4320480"/>
          </a:xfrm>
        </p:spPr>
        <p:txBody>
          <a:bodyPr>
            <a:noAutofit/>
          </a:bodyPr>
          <a:lstStyle/>
          <a:p>
            <a:r>
              <a:rPr lang="uk-UA" sz="1800" dirty="0" smtClean="0"/>
              <a:t>У </a:t>
            </a:r>
            <a:r>
              <a:rPr lang="uk-UA" sz="1800" dirty="0"/>
              <a:t>зв'язку з високою хімічною активністю у вільному стані в природі він не зустрічаються, а тільки у вигляді різних сполук. Деякі з них, як хлорид калію, утворюють потужні </a:t>
            </a:r>
            <a:r>
              <a:rPr lang="uk-UA" sz="1800" dirty="0" smtClean="0"/>
              <a:t>родовищ</a:t>
            </a:r>
          </a:p>
          <a:p>
            <a:endParaRPr lang="uk-UA" sz="1800" dirty="0" smtClean="0"/>
          </a:p>
          <a:p>
            <a:r>
              <a:rPr lang="uk-UA" sz="1800" dirty="0"/>
              <a:t>Найбагатші у світі родовища солей калію у вигляді мінералів сильвіну </a:t>
            </a:r>
            <a:r>
              <a:rPr lang="en-US" sz="1800" dirty="0" err="1"/>
              <a:t>KCl</a:t>
            </a:r>
            <a:r>
              <a:rPr lang="en-US" sz="1800" dirty="0"/>
              <a:t>, </a:t>
            </a:r>
            <a:r>
              <a:rPr lang="uk-UA" sz="1800" dirty="0"/>
              <a:t>сильвініту </a:t>
            </a:r>
            <a:r>
              <a:rPr lang="en-US" sz="1800" dirty="0" err="1"/>
              <a:t>KCl·NaCl</a:t>
            </a:r>
            <a:r>
              <a:rPr lang="en-US" sz="1800" dirty="0"/>
              <a:t>, </a:t>
            </a:r>
            <a:r>
              <a:rPr lang="uk-UA" sz="1800" dirty="0"/>
              <a:t>карналіту К</a:t>
            </a:r>
            <a:r>
              <a:rPr lang="en-US" sz="1800" dirty="0" err="1"/>
              <a:t>Cl</a:t>
            </a:r>
            <a:r>
              <a:rPr lang="en-US" sz="1800" dirty="0"/>
              <a:t> ∙</a:t>
            </a:r>
            <a:r>
              <a:rPr lang="uk-UA" sz="1800" dirty="0"/>
              <a:t> </a:t>
            </a:r>
            <a:r>
              <a:rPr lang="en-US" sz="1800" dirty="0"/>
              <a:t>MgCl2 ∙ 6H2O</a:t>
            </a:r>
            <a:r>
              <a:rPr lang="uk-UA" sz="1800" dirty="0"/>
              <a:t>  і каїніту </a:t>
            </a:r>
            <a:r>
              <a:rPr lang="en-US" sz="1800" dirty="0"/>
              <a:t>KCl·MgSO4·3H2O </a:t>
            </a:r>
            <a:r>
              <a:rPr lang="uk-UA" sz="1800" dirty="0"/>
              <a:t>розташовані поблизу м. Солікамська. Крім того, значні поклади сполук калію знайдені в Білорусії (м. </a:t>
            </a:r>
            <a:r>
              <a:rPr lang="uk-UA" sz="1800" dirty="0" err="1"/>
              <a:t>Солігорськ</a:t>
            </a:r>
            <a:r>
              <a:rPr lang="uk-UA" sz="1800" dirty="0"/>
              <a:t>) і в Україні (м. Калуш і м. Стебник у Прикарпатті</a:t>
            </a:r>
            <a:r>
              <a:rPr lang="uk-UA" sz="1800" dirty="0" smtClean="0"/>
              <a:t>).</a:t>
            </a:r>
            <a:endParaRPr lang="uk-UA" sz="1800" dirty="0"/>
          </a:p>
        </p:txBody>
      </p:sp>
      <p:pic>
        <p:nvPicPr>
          <p:cNvPr id="7" name="Picture 3" descr="хлорид калія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4409" y="1775525"/>
            <a:ext cx="3246512" cy="2240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нитрат калия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7875" y="4310063"/>
            <a:ext cx="2016125" cy="201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110513" y="3775004"/>
            <a:ext cx="1426994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хлорид </a:t>
            </a:r>
            <a:r>
              <a:rPr lang="ru-RU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калію</a:t>
            </a: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0918" y="6110638"/>
            <a:ext cx="1308371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нітрат</a:t>
            </a: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калію</a:t>
            </a: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 animBg="1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730"/>
            <a:ext cx="9144000" cy="6836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966" y="25720"/>
            <a:ext cx="6912768" cy="61387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Родовища України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3764" y="4365104"/>
            <a:ext cx="2312647" cy="648072"/>
            <a:chOff x="223764" y="4365104"/>
            <a:chExt cx="2312647" cy="648072"/>
          </a:xfrm>
        </p:grpSpPr>
        <p:sp>
          <p:nvSpPr>
            <p:cNvPr id="10" name="Куб 9"/>
            <p:cNvSpPr/>
            <p:nvPr/>
          </p:nvSpPr>
          <p:spPr>
            <a:xfrm>
              <a:off x="223764" y="4365104"/>
              <a:ext cx="648072" cy="64807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8047" y="4504474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Калійні солі</a:t>
              </a:r>
              <a:endParaRPr lang="uk-UA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23764" y="5157192"/>
            <a:ext cx="2437257" cy="648072"/>
            <a:chOff x="223764" y="5157192"/>
            <a:chExt cx="2437257" cy="648072"/>
          </a:xfrm>
        </p:grpSpPr>
        <p:sp>
          <p:nvSpPr>
            <p:cNvPr id="13" name="Куб 12"/>
            <p:cNvSpPr/>
            <p:nvPr/>
          </p:nvSpPr>
          <p:spPr>
            <a:xfrm>
              <a:off x="223764" y="5157192"/>
              <a:ext cx="648072" cy="64807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25637" y="5296562"/>
              <a:ext cx="1635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Кухонна сіль</a:t>
              </a:r>
              <a:endParaRPr lang="uk-UA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33241" y="2503929"/>
            <a:ext cx="857403" cy="549611"/>
            <a:chOff x="733241" y="2503929"/>
            <a:chExt cx="857403" cy="549611"/>
          </a:xfrm>
        </p:grpSpPr>
        <p:sp>
          <p:nvSpPr>
            <p:cNvPr id="5" name="Куб 4"/>
            <p:cNvSpPr/>
            <p:nvPr/>
          </p:nvSpPr>
          <p:spPr>
            <a:xfrm>
              <a:off x="1025637" y="2780928"/>
              <a:ext cx="272612" cy="27261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3241" y="2503929"/>
              <a:ext cx="857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Стебник</a:t>
              </a:r>
              <a:endPara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161942" y="3095319"/>
            <a:ext cx="1026083" cy="754802"/>
            <a:chOff x="1161942" y="3095319"/>
            <a:chExt cx="1026083" cy="754802"/>
          </a:xfrm>
        </p:grpSpPr>
        <p:sp>
          <p:nvSpPr>
            <p:cNvPr id="12" name="Куб 11"/>
            <p:cNvSpPr/>
            <p:nvPr/>
          </p:nvSpPr>
          <p:spPr>
            <a:xfrm>
              <a:off x="1288617" y="3577509"/>
              <a:ext cx="272612" cy="27261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942" y="3095319"/>
              <a:ext cx="1026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Калуш</a:t>
              </a:r>
            </a:p>
            <a:p>
              <a:r>
                <a:rPr lang="uk-U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Солотвино </a:t>
              </a:r>
              <a:endPara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609210" y="2369398"/>
            <a:ext cx="1095540" cy="684142"/>
            <a:chOff x="7609210" y="2369398"/>
            <a:chExt cx="1095540" cy="684142"/>
          </a:xfrm>
        </p:grpSpPr>
        <p:sp>
          <p:nvSpPr>
            <p:cNvPr id="16" name="Куб 15"/>
            <p:cNvSpPr/>
            <p:nvPr/>
          </p:nvSpPr>
          <p:spPr>
            <a:xfrm>
              <a:off x="7884368" y="2780928"/>
              <a:ext cx="272612" cy="27261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09210" y="2369398"/>
              <a:ext cx="1095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Слов’янськ</a:t>
              </a:r>
              <a:endPara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660232" y="2747216"/>
            <a:ext cx="1124127" cy="578936"/>
            <a:chOff x="6660232" y="2747216"/>
            <a:chExt cx="1124127" cy="578936"/>
          </a:xfrm>
        </p:grpSpPr>
        <p:sp>
          <p:nvSpPr>
            <p:cNvPr id="17" name="Куб 16"/>
            <p:cNvSpPr/>
            <p:nvPr/>
          </p:nvSpPr>
          <p:spPr>
            <a:xfrm>
              <a:off x="7380312" y="3053540"/>
              <a:ext cx="272612" cy="27261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60232" y="2747216"/>
              <a:ext cx="112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Артемівськ</a:t>
              </a:r>
              <a:endPara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284772" y="5172240"/>
            <a:ext cx="1070886" cy="396934"/>
            <a:chOff x="6284772" y="5172240"/>
            <a:chExt cx="1070886" cy="396934"/>
          </a:xfrm>
        </p:grpSpPr>
        <p:sp>
          <p:nvSpPr>
            <p:cNvPr id="15" name="Куб 14"/>
            <p:cNvSpPr/>
            <p:nvPr/>
          </p:nvSpPr>
          <p:spPr>
            <a:xfrm>
              <a:off x="6284772" y="5296562"/>
              <a:ext cx="272612" cy="27261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98255" y="5172240"/>
              <a:ext cx="857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Сиваш</a:t>
              </a:r>
              <a:endPara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3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8662" y="142852"/>
            <a:ext cx="625363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Біологічна роль та використання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сполук калію та натрію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397000"/>
          <a:ext cx="8715436" cy="4960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2480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Сколько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воды и хлорида натрия нужно взять для приготовления физиологического раствора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массой 0,5 кг?</a:t>
                      </a:r>
                    </a:p>
                    <a:p>
                      <a:pPr algn="ctr"/>
                      <a:endParaRPr lang="ru-RU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4,5г соли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495,5 г воды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Смесь хлорида и гидрокарбоната натрия массой 15 г обработали уксусной кислотой,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при этом выделилось 2,8 л (н.у.)  газа. Определите массовые доли в процентах компонентов смеси.</a:t>
                      </a:r>
                    </a:p>
                    <a:p>
                      <a:endParaRPr lang="ru-RU" sz="18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70% </a:t>
                      </a:r>
                      <a:r>
                        <a:rPr lang="en-US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NaHCO</a:t>
                      </a:r>
                      <a:r>
                        <a:rPr lang="en-US" sz="18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30% </a:t>
                      </a:r>
                      <a:r>
                        <a:rPr lang="en-US" sz="18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NaCl</a:t>
                      </a:r>
                      <a:endParaRPr lang="ru-RU" sz="18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0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Хлорид калия  - очень ценное минеральное удобрение. Рассчитайте массовую долю калия (%) в этом</a:t>
                      </a:r>
                      <a:r>
                        <a:rPr lang="ru-RU" baseline="0" dirty="0" smtClean="0"/>
                        <a:t> веществе.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pPr algn="ctr"/>
                      <a:r>
                        <a:rPr lang="ru-RU" baseline="0" dirty="0" smtClean="0"/>
                        <a:t>52%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noProof="0" dirty="0" smtClean="0">
                          <a:solidFill>
                            <a:schemeClr val="tx1"/>
                          </a:solidFill>
                        </a:rPr>
                        <a:t>Тривіальні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uk-UA" sz="2000" b="1" noProof="0" dirty="0" smtClean="0">
                          <a:solidFill>
                            <a:schemeClr val="tx1"/>
                          </a:solidFill>
                        </a:rPr>
                        <a:t>назви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солей: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/>
                    </a:p>
                    <a:p>
                      <a:pPr algn="l"/>
                      <a:r>
                        <a:rPr lang="ru-RU" dirty="0" smtClean="0"/>
                        <a:t>Поваренная</a:t>
                      </a:r>
                      <a:r>
                        <a:rPr lang="ru-RU" baseline="0" dirty="0" smtClean="0"/>
                        <a:t> соль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71625" y="2786063"/>
            <a:ext cx="1500188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ответ</a:t>
            </a:r>
          </a:p>
        </p:txBody>
      </p:sp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285750" y="1484784"/>
            <a:ext cx="4214813" cy="2357437"/>
            <a:chOff x="285720" y="1461394"/>
            <a:chExt cx="4214842" cy="2357454"/>
          </a:xfrm>
          <a:solidFill>
            <a:schemeClr val="bg2">
              <a:lumMod val="90000"/>
            </a:scheme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285720" y="1461394"/>
              <a:ext cx="4214842" cy="235745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chemeClr val="tx1"/>
                  </a:solidFill>
                </a:rPr>
                <a:t>Розчин натрій хлориду (0,9%) використовують у медицині. Такий розчин називають фізіологічним.</a:t>
              </a:r>
            </a:p>
          </p:txBody>
        </p:sp>
        <p:pic>
          <p:nvPicPr>
            <p:cNvPr id="925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8" y="2428868"/>
              <a:ext cx="835822" cy="12858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6072188" y="3071813"/>
            <a:ext cx="142875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ответ</a:t>
            </a:r>
          </a:p>
        </p:txBody>
      </p: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4644008" y="1484784"/>
            <a:ext cx="4214812" cy="2286000"/>
            <a:chOff x="4643438" y="1500174"/>
            <a:chExt cx="4214842" cy="228601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43438" y="1500174"/>
              <a:ext cx="4214842" cy="22860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900" b="1" dirty="0">
                  <a:solidFill>
                    <a:schemeClr val="tx1"/>
                  </a:solidFill>
                </a:rPr>
                <a:t>Харчова сода використовується в кулінарії, для випікання кондитерських виробів.</a:t>
              </a:r>
              <a:endParaRPr lang="ru-RU" sz="1900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900" b="1" dirty="0">
                  <a:solidFill>
                    <a:schemeClr val="tx1"/>
                  </a:solidFill>
                </a:rPr>
                <a:t>Натрій хлорид – як харчова добавка.</a:t>
              </a:r>
              <a:endParaRPr lang="ru-RU" sz="1900" b="1" dirty="0">
                <a:solidFill>
                  <a:schemeClr val="tx1"/>
                </a:solidFill>
              </a:endParaRPr>
            </a:p>
          </p:txBody>
        </p:sp>
        <p:pic>
          <p:nvPicPr>
            <p:cNvPr id="2665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3504" y="2714620"/>
              <a:ext cx="640461" cy="1010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2264" y="2786058"/>
              <a:ext cx="1600775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1857375" y="5429250"/>
            <a:ext cx="12144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ответ</a:t>
            </a:r>
          </a:p>
        </p:txBody>
      </p:sp>
      <p:grpSp>
        <p:nvGrpSpPr>
          <p:cNvPr id="8" name="Группа 16"/>
          <p:cNvGrpSpPr>
            <a:grpSpLocks/>
          </p:cNvGrpSpPr>
          <p:nvPr/>
        </p:nvGrpSpPr>
        <p:grpSpPr bwMode="auto">
          <a:xfrm>
            <a:off x="285720" y="3929066"/>
            <a:ext cx="4214813" cy="2357437"/>
            <a:chOff x="285690" y="3929069"/>
            <a:chExt cx="4214842" cy="2357454"/>
          </a:xfrm>
          <a:solidFill>
            <a:schemeClr val="bg2">
              <a:lumMod val="90000"/>
            </a:schemeClr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285690" y="3929069"/>
              <a:ext cx="4214842" cy="235745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chemeClr val="tx1"/>
                  </a:solidFill>
                </a:rPr>
                <a:t>Калійні добрива відіграють важливу роль у житті рослин </a:t>
              </a:r>
            </a:p>
          </p:txBody>
        </p:sp>
        <p:pic>
          <p:nvPicPr>
            <p:cNvPr id="9248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8728" y="4643446"/>
              <a:ext cx="1785950" cy="15135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4692650" y="4357688"/>
            <a:ext cx="1643063" cy="5000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NaCl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6644" name="TextBox 24"/>
          <p:cNvSpPr txBox="1">
            <a:spLocks noChangeArrowheads="1"/>
          </p:cNvSpPr>
          <p:nvPr/>
        </p:nvSpPr>
        <p:spPr bwMode="auto">
          <a:xfrm>
            <a:off x="4857750" y="5072063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Кристалли-ческая сода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5" y="5072063"/>
            <a:ext cx="1643063" cy="5000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Na</a:t>
            </a:r>
            <a:r>
              <a:rPr lang="en-US" sz="1600" b="1" baseline="-25000" dirty="0">
                <a:solidFill>
                  <a:schemeClr val="tx1"/>
                </a:solidFill>
              </a:rPr>
              <a:t>2</a:t>
            </a:r>
            <a:r>
              <a:rPr lang="en-US" sz="1600" b="1" dirty="0">
                <a:solidFill>
                  <a:schemeClr val="tx1"/>
                </a:solidFill>
              </a:rPr>
              <a:t>CO</a:t>
            </a:r>
            <a:r>
              <a:rPr lang="en-US" sz="1600" b="1" baseline="-25000" dirty="0">
                <a:solidFill>
                  <a:schemeClr val="tx1"/>
                </a:solidFill>
              </a:rPr>
              <a:t>3</a:t>
            </a:r>
            <a:r>
              <a:rPr lang="uk-UA" sz="1600" b="1" dirty="0">
                <a:solidFill>
                  <a:schemeClr val="tx1"/>
                </a:solidFill>
              </a:rPr>
              <a:t> · </a:t>
            </a:r>
            <a:r>
              <a:rPr lang="en-US" sz="1600" b="1" dirty="0">
                <a:solidFill>
                  <a:schemeClr val="tx1"/>
                </a:solidFill>
              </a:rPr>
              <a:t>10H</a:t>
            </a:r>
            <a:r>
              <a:rPr lang="en-US" sz="1600" b="1" baseline="-25000" dirty="0">
                <a:solidFill>
                  <a:schemeClr val="tx1"/>
                </a:solidFill>
              </a:rPr>
              <a:t>2</a:t>
            </a:r>
            <a:r>
              <a:rPr lang="en-US" sz="1600" b="1" dirty="0">
                <a:solidFill>
                  <a:schemeClr val="tx1"/>
                </a:solidFill>
              </a:rPr>
              <a:t>O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6646" name="TextBox 25"/>
          <p:cNvSpPr txBox="1">
            <a:spLocks noChangeArrowheads="1"/>
          </p:cNvSpPr>
          <p:nvPr/>
        </p:nvSpPr>
        <p:spPr bwMode="auto">
          <a:xfrm>
            <a:off x="4786313" y="5857875"/>
            <a:ext cx="1571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Питьевая сода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5" y="5743575"/>
            <a:ext cx="1643063" cy="5000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NaHCO</a:t>
            </a:r>
            <a:r>
              <a:rPr lang="en-US" sz="2000" b="1" baseline="-25000" dirty="0">
                <a:solidFill>
                  <a:schemeClr val="tx1"/>
                </a:solidFill>
              </a:rPr>
              <a:t>3</a:t>
            </a:r>
            <a:endParaRPr lang="ru-RU" sz="2000" b="1" baseline="-25000" dirty="0">
              <a:solidFill>
                <a:schemeClr val="tx1"/>
              </a:solidFill>
            </a:endParaRPr>
          </a:p>
        </p:txBody>
      </p:sp>
      <p:sp>
        <p:nvSpPr>
          <p:cNvPr id="26648" name="TextBox 26"/>
          <p:cNvSpPr txBox="1">
            <a:spLocks noChangeArrowheads="1"/>
          </p:cNvSpPr>
          <p:nvPr/>
        </p:nvSpPr>
        <p:spPr bwMode="auto">
          <a:xfrm>
            <a:off x="7429500" y="450056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поташ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29438" y="4357688"/>
            <a:ext cx="1643062" cy="5000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K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CO</a:t>
            </a:r>
            <a:r>
              <a:rPr lang="en-US" sz="2000" b="1" baseline="-25000" dirty="0">
                <a:solidFill>
                  <a:schemeClr val="tx1"/>
                </a:solidFill>
              </a:rPr>
              <a:t>3</a:t>
            </a:r>
            <a:endParaRPr lang="ru-RU" sz="2000" b="1" baseline="-25000" dirty="0">
              <a:solidFill>
                <a:schemeClr val="tx1"/>
              </a:solidFill>
            </a:endParaRPr>
          </a:p>
        </p:txBody>
      </p:sp>
      <p:sp>
        <p:nvSpPr>
          <p:cNvPr id="26650" name="TextBox 27"/>
          <p:cNvSpPr txBox="1">
            <a:spLocks noChangeArrowheads="1"/>
          </p:cNvSpPr>
          <p:nvPr/>
        </p:nvSpPr>
        <p:spPr bwMode="auto">
          <a:xfrm>
            <a:off x="7072313" y="5072063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Калийная селитра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29438" y="5072063"/>
            <a:ext cx="1643062" cy="5000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KNO</a:t>
            </a:r>
            <a:r>
              <a:rPr lang="en-US" sz="2000" b="1" baseline="-25000" dirty="0">
                <a:solidFill>
                  <a:schemeClr val="tx1"/>
                </a:solidFill>
              </a:rPr>
              <a:t>3</a:t>
            </a:r>
            <a:endParaRPr lang="ru-RU" sz="2000" b="1" baseline="-25000" dirty="0">
              <a:solidFill>
                <a:schemeClr val="tx1"/>
              </a:solidFill>
            </a:endParaRPr>
          </a:p>
        </p:txBody>
      </p:sp>
      <p:sp>
        <p:nvSpPr>
          <p:cNvPr id="26652" name="TextBox 28"/>
          <p:cNvSpPr txBox="1">
            <a:spLocks noChangeArrowheads="1"/>
          </p:cNvSpPr>
          <p:nvPr/>
        </p:nvSpPr>
        <p:spPr bwMode="auto">
          <a:xfrm>
            <a:off x="6929438" y="5786438"/>
            <a:ext cx="164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Глауберова соль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29438" y="5715000"/>
            <a:ext cx="1643062" cy="5000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Na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  <a:r>
              <a:rPr lang="en-US" sz="1600" b="1" dirty="0">
                <a:solidFill>
                  <a:schemeClr val="tx1"/>
                </a:solidFill>
              </a:rPr>
              <a:t>SO</a:t>
            </a:r>
            <a:r>
              <a:rPr lang="en-US" b="1" baseline="-25000" dirty="0">
                <a:solidFill>
                  <a:schemeClr val="tx1"/>
                </a:solidFill>
              </a:rPr>
              <a:t>4</a:t>
            </a:r>
            <a:r>
              <a:rPr lang="uk-UA" sz="1600" b="1" dirty="0">
                <a:solidFill>
                  <a:schemeClr val="tx1"/>
                </a:solidFill>
              </a:rPr>
              <a:t> · </a:t>
            </a:r>
            <a:r>
              <a:rPr lang="en-US" sz="1600" b="1" dirty="0">
                <a:solidFill>
                  <a:schemeClr val="tx1"/>
                </a:solidFill>
              </a:rPr>
              <a:t>10H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  <a:r>
              <a:rPr lang="en-US" sz="1600" b="1" dirty="0">
                <a:solidFill>
                  <a:schemeClr val="tx1"/>
                </a:solidFill>
              </a:rPr>
              <a:t>O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39944" y="6550223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ar-SA" sz="1400" dirty="0" smtClean="0"/>
              <a:t>Ĉ</a:t>
            </a:r>
            <a:r>
              <a:rPr lang="en-US" sz="1400" dirty="0" smtClean="0"/>
              <a:t>/</a:t>
            </a:r>
            <a:r>
              <a:rPr lang="ar-SA" sz="1400" dirty="0" smtClean="0"/>
              <a:t>ß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6871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780108"/>
          </a:xfrm>
        </p:spPr>
        <p:txBody>
          <a:bodyPr/>
          <a:lstStyle/>
          <a:p>
            <a:r>
              <a:rPr lang="uk-UA" dirty="0"/>
              <a:t>Поширення в природі лужноземельних металів.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416824" cy="26642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/>
              <a:t>У зв'язку з високою хімічною активністю у вільному стані в природі </a:t>
            </a:r>
            <a:r>
              <a:rPr lang="uk-UA" dirty="0" smtClean="0"/>
              <a:t>вони </a:t>
            </a:r>
            <a:r>
              <a:rPr lang="uk-UA" dirty="0"/>
              <a:t>не зустрічаються, а тільки у вигляді різних </a:t>
            </a:r>
            <a:r>
              <a:rPr lang="uk-UA" dirty="0" smtClean="0"/>
              <a:t>сполук.  Наприклад:</a:t>
            </a:r>
          </a:p>
          <a:p>
            <a:pPr algn="l"/>
            <a:r>
              <a:rPr lang="uk-UA" sz="3200" dirty="0" smtClean="0"/>
              <a:t>Гіпс </a:t>
            </a:r>
            <a:r>
              <a:rPr lang="en-US" altLang="ru-RU" sz="32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CaSO</a:t>
            </a:r>
            <a:r>
              <a:rPr lang="en-US" altLang="ru-RU" sz="3200" b="1" baseline="-30000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4</a:t>
            </a:r>
            <a:r>
              <a:rPr lang="en-US" altLang="ru-RU" sz="32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∙ 2H</a:t>
            </a:r>
            <a:r>
              <a:rPr lang="en-US" altLang="ru-RU" sz="3200" b="1" baseline="-30000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2</a:t>
            </a:r>
            <a:r>
              <a:rPr lang="en-US" altLang="ru-RU" sz="32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O</a:t>
            </a:r>
            <a:r>
              <a:rPr lang="ru-RU" altLang="ru-RU" sz="3200" b="1" dirty="0">
                <a:solidFill>
                  <a:srgbClr val="C00000"/>
                </a:solidFill>
              </a:rPr>
              <a:t> </a:t>
            </a:r>
            <a:r>
              <a:rPr lang="ru-RU" altLang="ru-RU" sz="3200" b="1" dirty="0" smtClean="0"/>
              <a:t>, </a:t>
            </a:r>
            <a:r>
              <a:rPr lang="ru-RU" altLang="ru-RU" sz="3200" b="1" dirty="0" err="1" smtClean="0"/>
              <a:t>барітова</a:t>
            </a:r>
            <a:r>
              <a:rPr lang="ru-RU" altLang="ru-RU" sz="3200" b="1" dirty="0" smtClean="0"/>
              <a:t> каша </a:t>
            </a:r>
            <a:r>
              <a:rPr lang="en-US" altLang="ru-RU" sz="3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BaSO</a:t>
            </a:r>
            <a:r>
              <a:rPr lang="en-US" altLang="ru-RU" sz="3200" baseline="-300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4</a:t>
            </a:r>
            <a:r>
              <a:rPr lang="uk-UA" altLang="ru-RU" sz="3200" baseline="-30000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l"/>
            <a:r>
              <a:rPr lang="uk-UA" sz="3200" b="1" dirty="0" smtClean="0"/>
              <a:t>Апатит </a:t>
            </a:r>
            <a:r>
              <a:rPr lang="en-US" alt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Ca</a:t>
            </a:r>
            <a:r>
              <a:rPr lang="en-US" altLang="ru-RU" sz="3200" b="1" baseline="-300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3</a:t>
            </a:r>
            <a:r>
              <a:rPr lang="en-US" alt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(PO</a:t>
            </a:r>
            <a:r>
              <a:rPr lang="en-US" altLang="ru-RU" sz="3200" b="1" baseline="-300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4</a:t>
            </a:r>
            <a:r>
              <a:rPr lang="en-US" alt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)</a:t>
            </a:r>
            <a:r>
              <a:rPr lang="en-US" altLang="ru-RU" sz="3200" b="1" baseline="-300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2</a:t>
            </a:r>
            <a:r>
              <a:rPr lang="ru-RU" alt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altLang="ru-RU" sz="3200" b="1" dirty="0" smtClean="0">
                <a:solidFill>
                  <a:srgbClr val="6B42E0"/>
                </a:solidFill>
                <a:latin typeface="Monotype Corsiva" pitchFamily="66" charset="0"/>
              </a:rPr>
              <a:t>  , </a:t>
            </a:r>
            <a:r>
              <a:rPr lang="uk-UA" altLang="ru-RU" sz="3200" b="1" dirty="0" smtClean="0"/>
              <a:t>вапняк,мармур</a:t>
            </a:r>
            <a:r>
              <a:rPr lang="ru-RU" altLang="ru-RU" sz="3200" b="1" dirty="0" smtClean="0">
                <a:solidFill>
                  <a:srgbClr val="6B42E0"/>
                </a:solidFill>
                <a:latin typeface="Monotype Corsiva" pitchFamily="66" charset="0"/>
              </a:rPr>
              <a:t> </a:t>
            </a:r>
            <a:r>
              <a:rPr lang="en-US" alt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CaCO</a:t>
            </a:r>
            <a:r>
              <a:rPr lang="en-US" altLang="ru-RU" sz="3200" b="1" baseline="-300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3</a:t>
            </a:r>
            <a:r>
              <a:rPr lang="uk-UA" altLang="ru-RU" sz="3200" b="1" baseline="-300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altLang="ru-RU" sz="3200" b="1" dirty="0"/>
              <a:t>Вапно</a:t>
            </a:r>
            <a:r>
              <a:rPr lang="ru-RU" altLang="ru-RU" sz="3200" i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altLang="ru-RU" sz="3200" i="1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Са</a:t>
            </a:r>
            <a:r>
              <a:rPr lang="ru-RU" altLang="ru-RU" sz="3200" i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(ОН)</a:t>
            </a:r>
            <a:r>
              <a:rPr lang="ru-RU" altLang="ru-RU" sz="3200" i="1" baseline="-300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2 </a:t>
            </a:r>
            <a:endParaRPr lang="ru-RU" altLang="ru-RU" sz="3200" i="1" baseline="-30000" dirty="0" smtClean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  <a:p>
            <a:pPr algn="l"/>
            <a:r>
              <a:rPr lang="uk-UA" altLang="ru-RU" sz="3200" b="1" i="1" baseline="-300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Та інші.</a:t>
            </a:r>
            <a:endParaRPr lang="uk-UA" altLang="ru-RU" sz="3200" b="1" baseline="-30000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l"/>
            <a:r>
              <a:rPr lang="ru-RU" altLang="ru-RU" sz="3200" i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Поширення </a:t>
            </a:r>
            <a:r>
              <a:rPr lang="uk-UA" sz="4000" dirty="0" err="1" smtClean="0"/>
              <a:t>Магнию</a:t>
            </a:r>
            <a:r>
              <a:rPr lang="uk-UA" sz="4000" dirty="0" smtClean="0"/>
              <a:t> в природі</a:t>
            </a:r>
            <a:endParaRPr lang="ru-RU" dirty="0"/>
          </a:p>
        </p:txBody>
      </p:sp>
      <p:pic>
        <p:nvPicPr>
          <p:cNvPr id="4" name="Содержимое 3" descr="235px-Carnal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694" y="1214422"/>
            <a:ext cx="2984500" cy="2235200"/>
          </a:xfrm>
        </p:spPr>
      </p:pic>
      <p:pic>
        <p:nvPicPr>
          <p:cNvPr id="5" name="Рисунок 4" descr="235px-Kainite_-_Grube_Brefeld,_Tarthun,_Staßfurt,_Sachsen-Anha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143380"/>
            <a:ext cx="2865120" cy="2145792"/>
          </a:xfrm>
          <a:prstGeom prst="rect">
            <a:avLst/>
          </a:prstGeom>
        </p:spPr>
      </p:pic>
      <p:pic>
        <p:nvPicPr>
          <p:cNvPr id="6" name="Рисунок 5" descr="235px-Marmur_serpentynowo-_brucytowy1_obrazkowy,_Pols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071942"/>
            <a:ext cx="2238375" cy="1676400"/>
          </a:xfrm>
          <a:prstGeom prst="rect">
            <a:avLst/>
          </a:prstGeom>
        </p:spPr>
      </p:pic>
      <p:pic>
        <p:nvPicPr>
          <p:cNvPr id="7" name="Рисунок 6" descr="235px-Dolomit,_Rumunia;_pseudomorfoza_po_kalcyc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357298"/>
            <a:ext cx="2984500" cy="163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571501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Брусит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2976" y="3071810"/>
            <a:ext cx="109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Доломит</a:t>
            </a:r>
            <a:endParaRPr lang="ru-RU" dirty="0"/>
          </a:p>
        </p:txBody>
      </p:sp>
      <p:pic>
        <p:nvPicPr>
          <p:cNvPr id="10" name="Рисунок 9" descr="235px-Mineraly.sk_-_magnezi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2857496"/>
            <a:ext cx="2984500" cy="175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8992" y="464344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Магнезит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15140" y="628652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Каинит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34290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Карналлит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7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461" y="142852"/>
            <a:ext cx="75360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Біологічна роль та використання </a:t>
            </a:r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магнію</a:t>
            </a:r>
            <a:endParaRPr lang="uk-UA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383585"/>
              </p:ext>
            </p:extLst>
          </p:nvPr>
        </p:nvGraphicFramePr>
        <p:xfrm>
          <a:off x="214313" y="1397000"/>
          <a:ext cx="8715436" cy="6320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2480479">
                <a:tc>
                  <a:txBody>
                    <a:bodyPr/>
                    <a:lstStyle/>
                    <a:p>
                      <a:pPr algn="l"/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Магній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входить до складу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хлорофілу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і,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отже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відіграє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незамінну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роль у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фотосинтезі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і в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газообміні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планети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;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загальний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вміст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магнію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в тканинах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рослин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на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Землі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за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деякими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оцінками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складає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близько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1011 тонн. </a:t>
                      </a: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Крім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хлорофілу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магній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у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всіх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тканинах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рослин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бере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участь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також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в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утворенні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жирів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, у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перетворенні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фосфорних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сполук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Особливо </a:t>
                      </a:r>
                      <a:r>
                        <a:rPr lang="ru-RU" sz="1600" b="1" baseline="0" dirty="0" err="1" smtClean="0">
                          <a:solidFill>
                            <a:schemeClr val="tx2"/>
                          </a:solidFill>
                        </a:rPr>
                        <a:t>багато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2"/>
                          </a:solidFill>
                        </a:rPr>
                        <a:t>магнію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 в соку </a:t>
                      </a:r>
                      <a:r>
                        <a:rPr lang="ru-RU" sz="1600" b="1" baseline="0" dirty="0" err="1" smtClean="0">
                          <a:solidFill>
                            <a:schemeClr val="tx2"/>
                          </a:solidFill>
                        </a:rPr>
                        <a:t>каучуконосних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2"/>
                          </a:solidFill>
                        </a:rPr>
                        <a:t>рослин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. Брак </a:t>
                      </a:r>
                      <a:r>
                        <a:rPr lang="ru-RU" sz="1600" b="1" baseline="0" dirty="0" err="1" smtClean="0">
                          <a:solidFill>
                            <a:schemeClr val="tx2"/>
                          </a:solidFill>
                        </a:rPr>
                        <a:t>магнію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2"/>
                          </a:solidFill>
                        </a:rPr>
                        <a:t>призводить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 до </a:t>
                      </a:r>
                      <a:r>
                        <a:rPr lang="ru-RU" sz="1600" b="1" baseline="0" dirty="0" err="1" smtClean="0">
                          <a:solidFill>
                            <a:schemeClr val="tx2"/>
                          </a:solidFill>
                        </a:rPr>
                        <a:t>зменшення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2"/>
                          </a:solidFill>
                        </a:rPr>
                        <a:t>кількості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2"/>
                          </a:solidFill>
                        </a:rPr>
                        <a:t>хлорофілу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 і до побледнению і </a:t>
                      </a:r>
                      <a:r>
                        <a:rPr lang="ru-RU" sz="1600" b="1" baseline="0" dirty="0" err="1" smtClean="0">
                          <a:solidFill>
                            <a:schemeClr val="tx2"/>
                          </a:solidFill>
                        </a:rPr>
                        <a:t>зміні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2"/>
                          </a:solidFill>
                        </a:rPr>
                        <a:t>забарвлення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2"/>
                          </a:solidFill>
                        </a:rPr>
                        <a:t>листя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 на </a:t>
                      </a:r>
                      <a:r>
                        <a:rPr lang="ru-RU" sz="1600" b="1" baseline="0" dirty="0" err="1" smtClean="0">
                          <a:solidFill>
                            <a:schemeClr val="tx2"/>
                          </a:solidFill>
                        </a:rPr>
                        <a:t>червону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 і </a:t>
                      </a:r>
                      <a:r>
                        <a:rPr lang="ru-RU" sz="1600" b="1" baseline="0" dirty="0" err="1" smtClean="0">
                          <a:solidFill>
                            <a:schemeClr val="tx2"/>
                          </a:solidFill>
                        </a:rPr>
                        <a:t>жовту</a:t>
                      </a:r>
                      <a:endParaRPr lang="ru-RU" sz="16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ru-RU" baseline="0" dirty="0" smtClean="0"/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Англійська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сіль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MgSO4 ? 7H2O )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використовується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проносне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жовчогінний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засіб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При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ін'єкціях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вона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викликає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стан,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близький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наркотичного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, і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використовується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боротьби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судомами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для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лікування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гіпертонії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психічного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збудження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; в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поєднанні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іншими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препаратами - для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знеболювання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при пологах.</a:t>
                      </a:r>
                    </a:p>
                    <a:p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Водні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розчини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тіосульфату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магнію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використовуються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лікування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опіків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захворювань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шкіри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Біла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магнезія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( </a:t>
                      </a:r>
                      <a:r>
                        <a:rPr lang="en-US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MgCO3 ) 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входить до складу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зубних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порошків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присипок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;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крім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того, вона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зменшує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кислотність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шлункового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соку.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Палена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магнезія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( </a:t>
                      </a:r>
                      <a:r>
                        <a:rPr lang="en-US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MgO</a:t>
                      </a:r>
                      <a:r>
                        <a:rPr lang="en-US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)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теж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нейтралізує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шлунковий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сік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.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Крім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того, вона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застосовується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всередину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при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кислотних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отруєннях</a:t>
                      </a: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0479">
                <a:tc>
                  <a:txBody>
                    <a:bodyPr/>
                    <a:lstStyle/>
                    <a:p>
                      <a:pPr algn="ctr"/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8639944" y="6550223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ar-SA" sz="1400" dirty="0" smtClean="0"/>
              <a:t>Ĉ</a:t>
            </a:r>
            <a:r>
              <a:rPr lang="en-US" sz="1400" dirty="0" smtClean="0"/>
              <a:t>/</a:t>
            </a:r>
            <a:r>
              <a:rPr lang="ar-SA" sz="1400" dirty="0" smtClean="0"/>
              <a:t>ß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86431"/>
            <a:ext cx="19050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70" y="4686431"/>
            <a:ext cx="198120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99" y="4913192"/>
            <a:ext cx="1901517" cy="16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24881"/>
            <a:ext cx="2137420" cy="18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6526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772400" cy="1524000"/>
          </a:xfrm>
        </p:spPr>
        <p:txBody>
          <a:bodyPr>
            <a:noAutofit/>
          </a:bodyPr>
          <a:lstStyle/>
          <a:p>
            <a:pPr algn="l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Так як у  лужному середовищі гинуть мікроорганізми,то речовини з цим середовищем є добрими антисептиками: мило, СМС. </a:t>
            </a:r>
            <a:b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Ці речовини,також добре розчиняють жири.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404664"/>
            <a:ext cx="6417734" cy="579761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Застосування лужних властивостей  сполук металів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0959"/>
            <a:ext cx="2395537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XT\Desktop\картинки жири\30411_816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5101"/>
            <a:ext cx="2525266" cy="25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Користь,та шкода лужного середовища.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44824"/>
            <a:ext cx="3822192" cy="1152128"/>
          </a:xfrm>
        </p:spPr>
        <p:txBody>
          <a:bodyPr>
            <a:noAutofit/>
          </a:bodyPr>
          <a:lstStyle/>
          <a:p>
            <a:r>
              <a:rPr lang="uk-UA" b="1" dirty="0">
                <a:ln/>
                <a:solidFill>
                  <a:srgbClr val="FF0000"/>
                </a:solidFill>
              </a:rPr>
              <a:t>Тому, регулярне миття рук з милом ,</a:t>
            </a:r>
            <a:br>
              <a:rPr lang="uk-UA" b="1" dirty="0">
                <a:ln/>
                <a:solidFill>
                  <a:srgbClr val="FF0000"/>
                </a:solidFill>
              </a:rPr>
            </a:br>
            <a:r>
              <a:rPr lang="uk-UA" b="1" dirty="0">
                <a:ln/>
                <a:solidFill>
                  <a:srgbClr val="FF0000"/>
                </a:solidFill>
              </a:rPr>
              <a:t>захистить вас від хвороб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5" y="1700808"/>
            <a:ext cx="4112395" cy="1512168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Але в лужному середовищі гинуть як шкідливі,так і корисні мікроорганізми.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819525" cy="266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36" y="3429000"/>
            <a:ext cx="3236263" cy="269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2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780108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«Лужні, лужноземельні метали та магній».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b="1" i="1" dirty="0" smtClean="0"/>
              <a:t>Урок в 10 класі КЗ </a:t>
            </a:r>
            <a:r>
              <a:rPr lang="uk-UA" b="1" i="1" dirty="0" err="1" smtClean="0"/>
              <a:t>Верхівцевського</a:t>
            </a:r>
            <a:r>
              <a:rPr lang="uk-UA" b="1" i="1" dirty="0" smtClean="0"/>
              <a:t> НВК</a:t>
            </a:r>
          </a:p>
          <a:p>
            <a:pPr algn="r"/>
            <a:r>
              <a:rPr lang="uk-UA" b="1" i="1" dirty="0"/>
              <a:t> </a:t>
            </a:r>
            <a:r>
              <a:rPr lang="uk-UA" b="1" i="1" dirty="0" smtClean="0"/>
              <a:t>Учитель Кукса Н.М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308">
            <a:off x="1818457" y="3476085"/>
            <a:ext cx="1109408" cy="107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514">
            <a:off x="7419808" y="2535273"/>
            <a:ext cx="1134222" cy="111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526">
            <a:off x="456131" y="2323109"/>
            <a:ext cx="1152128" cy="97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5572">
            <a:off x="623926" y="5026633"/>
            <a:ext cx="1890364" cy="129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85184"/>
            <a:ext cx="1547254" cy="117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4136">
            <a:off x="6516216" y="4975776"/>
            <a:ext cx="1765647" cy="121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8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Тож давайте дамо відповідь на наше проблемне питання.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3297"/>
            <a:ext cx="8712968" cy="482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2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V20YY3CABKUUDCCANHGGJLCA036UF7CA1XOYWKCA42AV8RCABG4B48CA72HMXECANM43RTCABFNECMCAAG2Y09CA34JXG9CAN80IGKCA7ULZ9BCAG1A4JSCA6X8S52CAMHXTXMCAM9ESV9CAHAQ0AFCAZ598Y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57788"/>
            <a:ext cx="1549400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dirty="0" err="1" smtClean="0">
                <a:solidFill>
                  <a:srgbClr val="FF00FF"/>
                </a:solidFill>
                <a:latin typeface="Monotype Corsiva" pitchFamily="66" charset="0"/>
              </a:rPr>
              <a:t>Перевірка</a:t>
            </a:r>
            <a:r>
              <a:rPr lang="ru-RU" altLang="ru-RU" sz="4800" dirty="0" smtClean="0">
                <a:solidFill>
                  <a:srgbClr val="FF00FF"/>
                </a:solidFill>
                <a:latin typeface="Monotype Corsiva" pitchFamily="66" charset="0"/>
              </a:rPr>
              <a:t> </a:t>
            </a:r>
            <a:r>
              <a:rPr lang="ru-RU" altLang="ru-RU" sz="4800" dirty="0" err="1" smtClean="0">
                <a:solidFill>
                  <a:srgbClr val="FF00FF"/>
                </a:solidFill>
                <a:latin typeface="Monotype Corsiva" pitchFamily="66" charset="0"/>
              </a:rPr>
              <a:t>знань</a:t>
            </a:r>
            <a:endParaRPr lang="ru-RU" altLang="ru-RU" sz="4800" dirty="0">
              <a:solidFill>
                <a:srgbClr val="FF00FF"/>
              </a:solidFill>
              <a:latin typeface="Monotype Corsiva" pitchFamily="66" charset="0"/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72067" y="2675467"/>
            <a:ext cx="7660373" cy="345069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ru-RU" alt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Порівняйте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атоми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елементів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поставивши знаки &lt;,&gt; </a:t>
            </a:r>
            <a:r>
              <a:rPr lang="ru-RU" alt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або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ru-RU" alt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замість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*: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а) заряд ядра: 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Mg * Ca, Na * Mg, Ca * 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б) число </a:t>
            </a:r>
            <a:r>
              <a:rPr lang="ru-RU" alt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електронних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шарів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Mg * Ca, Na * Mg,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        Ca * 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в) число </a:t>
            </a:r>
            <a:r>
              <a:rPr lang="ru-RU" alt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електронів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на </a:t>
            </a:r>
            <a:r>
              <a:rPr lang="ru-RU" alt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зовнішньому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рівні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Mg * Ca, </a:t>
            </a:r>
            <a:endParaRPr lang="uk-UA" alt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 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Mg, Ca * 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г) </a:t>
            </a:r>
            <a:r>
              <a:rPr lang="ru-RU" alt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радіус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атома: 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Mg * Ca, Na * Mg, Ca * K</a:t>
            </a:r>
            <a:endParaRPr lang="ru-RU" alt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3013" name="Picture 5" descr="7HSA0FCA3JHZEECATINRE9CANMERLLCA4GZTCPCAJB9W3XCAVH5N77CA2QQ0D7CAJKGNK3CATDIG1UCAFPCXPGCAI4S2VUCAIB7SVTCAF29R7TCALDV57FCAPS81C4CAWMHZJCCAKKPKE4CA34QSA5CA1DC2R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15113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24928"/>
      </p:ext>
    </p:extLst>
  </p:cSld>
  <p:clrMapOvr>
    <a:masterClrMapping/>
  </p:clrMapOvr>
  <p:transition spd="slow" advClick="0" advTm="30344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3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300"/>
                            </p:stCondLst>
                            <p:childTnLst>
                              <p:par>
                                <p:cTn id="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300"/>
                            </p:stCondLst>
                            <p:childTnLst>
                              <p:par>
                                <p:cTn id="4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i="1" dirty="0" smtClean="0"/>
              <a:t>Рефлексія:</a:t>
            </a:r>
            <a:r>
              <a:rPr lang="uk-UA" i="1" dirty="0"/>
              <a:t/>
            </a:r>
            <a:br>
              <a:rPr lang="uk-UA" i="1" dirty="0"/>
            </a:br>
            <a:r>
              <a:rPr lang="uk-UA" i="1" dirty="0" err="1"/>
              <a:t>Продовжіть</a:t>
            </a:r>
            <a:r>
              <a:rPr lang="uk-UA" i="1" dirty="0"/>
              <a:t> </a:t>
            </a:r>
            <a:r>
              <a:rPr lang="uk-UA" i="1" dirty="0" smtClean="0"/>
              <a:t>ланцюжок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2852936"/>
            <a:ext cx="7220272" cy="347472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       </a:t>
            </a:r>
            <a:r>
              <a:rPr lang="ru-RU" sz="2400" b="1" dirty="0" smtClean="0"/>
              <a:t>Я  </a:t>
            </a:r>
            <a:r>
              <a:rPr lang="ru-RU" sz="2400" b="1" dirty="0"/>
              <a:t>знаю …..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/>
              <a:t> 	Я </a:t>
            </a:r>
            <a:r>
              <a:rPr lang="ru-RU" sz="2400" b="1" dirty="0" err="1"/>
              <a:t>вмію</a:t>
            </a:r>
            <a:r>
              <a:rPr lang="ru-RU" sz="2400" b="1" dirty="0"/>
              <a:t> …..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/>
              <a:t> 	Я </a:t>
            </a:r>
            <a:r>
              <a:rPr lang="ru-RU" sz="2400" b="1" dirty="0" err="1"/>
              <a:t>використовую</a:t>
            </a:r>
            <a:r>
              <a:rPr lang="ru-RU" sz="2400" b="1" dirty="0"/>
              <a:t> ……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/>
              <a:t> 	</a:t>
            </a:r>
            <a:r>
              <a:rPr lang="ru-RU" sz="2400" b="1" dirty="0" err="1"/>
              <a:t>Мені</a:t>
            </a:r>
            <a:r>
              <a:rPr lang="ru-RU" sz="2400" b="1" dirty="0"/>
              <a:t> </a:t>
            </a:r>
            <a:r>
              <a:rPr lang="ru-RU" sz="2400" b="1" dirty="0" err="1"/>
              <a:t>це</a:t>
            </a:r>
            <a:r>
              <a:rPr lang="ru-RU" sz="2400" b="1" dirty="0"/>
              <a:t> буде </a:t>
            </a:r>
            <a:r>
              <a:rPr lang="ru-RU" sz="2400" b="1" dirty="0" err="1"/>
              <a:t>необхідно</a:t>
            </a:r>
            <a:r>
              <a:rPr lang="ru-RU" sz="2400" b="1" dirty="0"/>
              <a:t> для …..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/>
              <a:t> 	Я </a:t>
            </a:r>
            <a:r>
              <a:rPr lang="ru-RU" sz="2400" b="1" dirty="0" err="1"/>
              <a:t>навчився</a:t>
            </a:r>
            <a:r>
              <a:rPr lang="ru-RU" sz="2400" b="1" dirty="0"/>
              <a:t> ……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/>
              <a:t> 	Я </a:t>
            </a:r>
            <a:r>
              <a:rPr lang="ru-RU" sz="2400" b="1" dirty="0" err="1"/>
              <a:t>набув</a:t>
            </a:r>
            <a:r>
              <a:rPr lang="ru-RU" sz="2400" b="1" dirty="0"/>
              <a:t> </a:t>
            </a:r>
            <a:r>
              <a:rPr lang="ru-RU" sz="2400" b="1" dirty="0" err="1"/>
              <a:t>вміння</a:t>
            </a:r>
            <a:r>
              <a:rPr lang="ru-RU" sz="2400" b="1" dirty="0"/>
              <a:t> …….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9083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4624"/>
            <a:ext cx="8892033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157192"/>
            <a:ext cx="7175351" cy="1145095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Дякую за увагу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772400" cy="410445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1.Узагальнити </a:t>
            </a:r>
            <a:r>
              <a:rPr lang="ru-RU" sz="2800" dirty="0"/>
              <a:t>і </a:t>
            </a:r>
            <a:r>
              <a:rPr lang="ru-RU" sz="2800" dirty="0" err="1"/>
              <a:t>систематизувати</a:t>
            </a:r>
            <a:r>
              <a:rPr lang="ru-RU" sz="2800" dirty="0"/>
              <a:t> </a:t>
            </a:r>
            <a:r>
              <a:rPr lang="ru-RU" sz="2800" dirty="0" err="1"/>
              <a:t>знання</a:t>
            </a:r>
            <a:r>
              <a:rPr lang="ru-RU" sz="2800" dirty="0"/>
              <a:t> про </a:t>
            </a:r>
            <a:r>
              <a:rPr lang="ru-RU" sz="2800" dirty="0" err="1" smtClean="0"/>
              <a:t>лужні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лужноземельн</a:t>
            </a:r>
            <a:r>
              <a:rPr lang="uk-UA" sz="2800" dirty="0" smtClean="0"/>
              <a:t>і</a:t>
            </a:r>
            <a:r>
              <a:rPr lang="ru-RU" sz="2800" dirty="0" smtClean="0"/>
              <a:t> метали.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dirty="0" smtClean="0"/>
              <a:t>2.Вміти </a:t>
            </a:r>
            <a:r>
              <a:rPr lang="ru-RU" sz="2800" dirty="0" err="1"/>
              <a:t>характеризувати</a:t>
            </a:r>
            <a:r>
              <a:rPr lang="ru-RU" sz="2800" dirty="0"/>
              <a:t> </a:t>
            </a:r>
            <a:r>
              <a:rPr lang="ru-RU" sz="2800" dirty="0" err="1"/>
              <a:t>елементи</a:t>
            </a:r>
            <a:r>
              <a:rPr lang="ru-RU" sz="2800" dirty="0"/>
              <a:t> за </a:t>
            </a:r>
            <a:r>
              <a:rPr lang="ru-RU" sz="2800" dirty="0" err="1"/>
              <a:t>положенням</a:t>
            </a:r>
            <a:r>
              <a:rPr lang="ru-RU" sz="2800" dirty="0"/>
              <a:t> в </a:t>
            </a:r>
            <a:r>
              <a:rPr lang="ru-RU" sz="2800" dirty="0" err="1"/>
              <a:t>періодичній</a:t>
            </a:r>
            <a:r>
              <a:rPr lang="ru-RU" sz="2800" dirty="0"/>
              <a:t> </a:t>
            </a:r>
            <a:r>
              <a:rPr lang="ru-RU" sz="2800" dirty="0" err="1" smtClean="0"/>
              <a:t>таблиці</a:t>
            </a:r>
            <a:r>
              <a:rPr lang="ru-RU" sz="2800" dirty="0" smtClean="0"/>
              <a:t>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dirty="0" smtClean="0"/>
              <a:t>3.Знати </a:t>
            </a:r>
            <a:r>
              <a:rPr lang="ru-RU" sz="2800" dirty="0" err="1"/>
              <a:t>фізичні</a:t>
            </a:r>
            <a:r>
              <a:rPr lang="ru-RU" sz="2800" dirty="0"/>
              <a:t> і </a:t>
            </a:r>
            <a:r>
              <a:rPr lang="ru-RU" sz="2800" dirty="0" err="1"/>
              <a:t>хімічні</a:t>
            </a:r>
            <a:r>
              <a:rPr lang="ru-RU" sz="2800" dirty="0"/>
              <a:t> </a:t>
            </a:r>
            <a:r>
              <a:rPr lang="ru-RU" sz="2800" dirty="0" err="1"/>
              <a:t>властивості</a:t>
            </a:r>
            <a:r>
              <a:rPr lang="ru-RU" sz="2800" dirty="0"/>
              <a:t> </a:t>
            </a:r>
            <a:r>
              <a:rPr lang="ru-RU" sz="2800" dirty="0" smtClean="0"/>
              <a:t>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 </a:t>
            </a:r>
            <a:r>
              <a:rPr lang="uk-UA" sz="2800" dirty="0" smtClean="0"/>
              <a:t>4.Вміти пояснити біологічну роль елементів та </a:t>
            </a:r>
            <a:r>
              <a:rPr lang="uk-UA" sz="2800" dirty="0" err="1" smtClean="0"/>
              <a:t>значеня</a:t>
            </a:r>
            <a:r>
              <a:rPr lang="uk-UA" sz="2800" dirty="0" smtClean="0"/>
              <a:t> в промисловості.</a:t>
            </a:r>
            <a:br>
              <a:rPr lang="uk-UA" sz="2800" dirty="0" smtClean="0"/>
            </a:br>
            <a:r>
              <a:rPr lang="uk-UA" sz="2800" dirty="0" smtClean="0"/>
              <a:t>5.Захист довкілля від шкідливого впливу  мийних засобів.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4. 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4.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764704"/>
            <a:ext cx="6417734" cy="939801"/>
          </a:xfrm>
        </p:spPr>
        <p:txBody>
          <a:bodyPr>
            <a:normAutofit/>
          </a:bodyPr>
          <a:lstStyle/>
          <a:p>
            <a:pPr algn="l"/>
            <a:r>
              <a:rPr lang="uk-UA" sz="4800" dirty="0" err="1" smtClean="0"/>
              <a:t>Цілепокладання</a:t>
            </a:r>
            <a:r>
              <a:rPr lang="uk-UA" sz="4800" dirty="0" smtClean="0"/>
              <a:t>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814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періодичній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700808"/>
            <a:ext cx="3822192" cy="4425672"/>
          </a:xfrm>
        </p:spPr>
        <p:txBody>
          <a:bodyPr/>
          <a:lstStyle/>
          <a:p>
            <a:r>
              <a:rPr lang="uk-UA" b="1" dirty="0" smtClean="0"/>
              <a:t>Лужні метали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84529" y="1556792"/>
            <a:ext cx="3822192" cy="4497680"/>
          </a:xfrm>
        </p:spPr>
        <p:txBody>
          <a:bodyPr/>
          <a:lstStyle/>
          <a:p>
            <a:r>
              <a:rPr lang="uk-UA" b="1" dirty="0" smtClean="0"/>
              <a:t>Лужноземельні метали</a:t>
            </a:r>
          </a:p>
          <a:p>
            <a:endParaRPr lang="ru-RU" dirty="0"/>
          </a:p>
        </p:txBody>
      </p:sp>
      <p:pic>
        <p:nvPicPr>
          <p:cNvPr id="5124" name="Picture 4" descr="C:\Users\XT\Desktop\0017-017-Zagadochnye-sose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32138"/>
            <a:ext cx="1656183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XT\Desktop\0017-017-Zagadochnye-sosed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3701"/>
            <a:ext cx="1728192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XT\Desktop\0017-017-Zagadochnye-sosed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83" y="2423701"/>
            <a:ext cx="32385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9155" y="2053797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Ігрупа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053225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ІІ </a:t>
            </a:r>
            <a:r>
              <a:rPr lang="ru-RU" b="1" dirty="0" err="1"/>
              <a:t>група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30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65862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1Чим пояснити активність металів?</a:t>
            </a:r>
            <a:br>
              <a:rPr lang="uk-UA" dirty="0" smtClean="0"/>
            </a:br>
            <a:r>
              <a:rPr lang="uk-UA" dirty="0" smtClean="0"/>
              <a:t>2.Чому на вашу думку їх називають лужні та лужноземельні?</a:t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Фізичні властивості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3822192" cy="432048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Лужні метали</a:t>
            </a:r>
          </a:p>
          <a:p>
            <a:r>
              <a:rPr lang="ru-RU" sz="2000" b="1" dirty="0" err="1"/>
              <a:t>Лужні</a:t>
            </a:r>
            <a:r>
              <a:rPr lang="ru-RU" sz="2000" b="1" dirty="0"/>
              <a:t> метали — </a:t>
            </a:r>
            <a:r>
              <a:rPr lang="ru-RU" sz="2000" b="1" dirty="0" err="1"/>
              <a:t>м'які</a:t>
            </a:r>
            <a:r>
              <a:rPr lang="ru-RU" sz="2000" b="1" dirty="0"/>
              <a:t> (</a:t>
            </a:r>
            <a:r>
              <a:rPr lang="ru-RU" sz="2000" b="1" dirty="0" err="1"/>
              <a:t>натрій</a:t>
            </a:r>
            <a:r>
              <a:rPr lang="ru-RU" sz="2000" b="1" dirty="0"/>
              <a:t> </a:t>
            </a:r>
            <a:r>
              <a:rPr lang="ru-RU" sz="2000" b="1" dirty="0" err="1"/>
              <a:t>ріжеться</a:t>
            </a:r>
            <a:r>
              <a:rPr lang="ru-RU" sz="2000" b="1" dirty="0"/>
              <a:t> </a:t>
            </a:r>
            <a:r>
              <a:rPr lang="ru-RU" sz="2000" b="1" dirty="0" err="1"/>
              <a:t>ножем</a:t>
            </a:r>
            <a:r>
              <a:rPr lang="ru-RU" sz="2000" b="1" dirty="0"/>
              <a:t>, як </a:t>
            </a:r>
            <a:r>
              <a:rPr lang="ru-RU" sz="2000" b="1" dirty="0" err="1"/>
              <a:t>вершкове</a:t>
            </a:r>
            <a:r>
              <a:rPr lang="ru-RU" sz="2000" b="1" dirty="0"/>
              <a:t> масло, </a:t>
            </a:r>
            <a:r>
              <a:rPr lang="ru-RU" sz="2000" b="1" dirty="0" err="1"/>
              <a:t>інші</a:t>
            </a:r>
            <a:r>
              <a:rPr lang="ru-RU" sz="2000" b="1" dirty="0"/>
              <a:t> </a:t>
            </a:r>
            <a:r>
              <a:rPr lang="ru-RU" sz="2000" b="1" dirty="0" err="1"/>
              <a:t>трохи</a:t>
            </a:r>
            <a:r>
              <a:rPr lang="ru-RU" sz="2000" b="1" dirty="0"/>
              <a:t> </a:t>
            </a:r>
            <a:r>
              <a:rPr lang="ru-RU" sz="2000" b="1" dirty="0" err="1"/>
              <a:t>жорсткіші</a:t>
            </a:r>
            <a:r>
              <a:rPr lang="ru-RU" sz="2000" b="1" dirty="0"/>
              <a:t>) метали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сріблисто-білого</a:t>
            </a:r>
            <a:r>
              <a:rPr lang="ru-RU" sz="2000" b="1" dirty="0"/>
              <a:t> до </a:t>
            </a:r>
            <a:r>
              <a:rPr lang="ru-RU" sz="2000" b="1" dirty="0" err="1"/>
              <a:t>сірого</a:t>
            </a:r>
            <a:r>
              <a:rPr lang="ru-RU" sz="2000" b="1" dirty="0"/>
              <a:t> </a:t>
            </a:r>
            <a:r>
              <a:rPr lang="ru-RU" sz="2000" b="1" dirty="0" err="1"/>
              <a:t>кольору</a:t>
            </a:r>
            <a:r>
              <a:rPr lang="ru-RU" sz="2000" b="1" dirty="0"/>
              <a:t> з </a:t>
            </a:r>
            <a:r>
              <a:rPr lang="ru-RU" sz="2000" b="1" dirty="0" err="1"/>
              <a:t>характерним</a:t>
            </a:r>
            <a:r>
              <a:rPr lang="ru-RU" sz="2000" b="1" dirty="0"/>
              <a:t> </a:t>
            </a:r>
            <a:r>
              <a:rPr lang="ru-RU" sz="2000" b="1" dirty="0" err="1"/>
              <a:t>блиском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дуже</a:t>
            </a:r>
            <a:r>
              <a:rPr lang="ru-RU" sz="2000" b="1" dirty="0"/>
              <a:t> </a:t>
            </a:r>
            <a:r>
              <a:rPr lang="ru-RU" sz="2000" b="1" dirty="0" err="1"/>
              <a:t>швидко</a:t>
            </a:r>
            <a:r>
              <a:rPr lang="ru-RU" sz="2000" b="1" dirty="0"/>
              <a:t> </a:t>
            </a:r>
            <a:r>
              <a:rPr lang="ru-RU" sz="2000" b="1" dirty="0" err="1"/>
              <a:t>тьмяніють</a:t>
            </a:r>
            <a:r>
              <a:rPr lang="ru-RU" sz="2000" b="1" dirty="0"/>
              <a:t> на </a:t>
            </a:r>
            <a:r>
              <a:rPr lang="ru-RU" sz="2000" b="1" dirty="0" err="1"/>
              <a:t>повітрі</a:t>
            </a:r>
            <a:r>
              <a:rPr lang="ru-RU" sz="2000" b="1" dirty="0"/>
              <a:t>. </a:t>
            </a:r>
          </a:p>
          <a:p>
            <a:r>
              <a:rPr lang="ru-RU" sz="2000" b="1" dirty="0" err="1"/>
              <a:t>Легкоплавкі</a:t>
            </a:r>
            <a:r>
              <a:rPr lang="ru-RU" sz="2000" b="1" dirty="0"/>
              <a:t> й </a:t>
            </a:r>
            <a:r>
              <a:rPr lang="ru-RU" sz="2000" b="1" dirty="0" err="1"/>
              <a:t>рухливі</a:t>
            </a:r>
            <a:r>
              <a:rPr lang="ru-RU" sz="2000" b="1" dirty="0"/>
              <a:t>. </a:t>
            </a:r>
            <a:r>
              <a:rPr lang="ru-RU" sz="2000" b="1" dirty="0" err="1"/>
              <a:t>Агресивні</a:t>
            </a:r>
            <a:r>
              <a:rPr lang="ru-RU" sz="2000" b="1" dirty="0"/>
              <a:t>, </a:t>
            </a:r>
            <a:r>
              <a:rPr lang="ru-RU" sz="2000" b="1" dirty="0" err="1"/>
              <a:t>вибухонебезпечні</a:t>
            </a:r>
            <a:r>
              <a:rPr lang="ru-RU" sz="2000" b="1" dirty="0"/>
              <a:t> (</a:t>
            </a:r>
            <a:r>
              <a:rPr lang="ru-RU" sz="2000" b="1" dirty="0" err="1"/>
              <a:t>зберігаються</a:t>
            </a:r>
            <a:r>
              <a:rPr lang="ru-RU" sz="2000" b="1" dirty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шаром </a:t>
            </a:r>
            <a:r>
              <a:rPr lang="ru-RU" sz="2000" b="1" dirty="0" err="1"/>
              <a:t>гасу</a:t>
            </a:r>
            <a:r>
              <a:rPr lang="ru-RU" sz="2000" b="1" dirty="0"/>
              <a:t> (керосин</a:t>
            </a:r>
            <a:r>
              <a:rPr lang="ru-RU" sz="2000" b="1" dirty="0" smtClean="0"/>
              <a:t>))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484784"/>
            <a:ext cx="4175320" cy="4464496"/>
          </a:xfrm>
        </p:spPr>
        <p:txBody>
          <a:bodyPr>
            <a:normAutofit/>
          </a:bodyPr>
          <a:lstStyle/>
          <a:p>
            <a:pPr fontAlgn="base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Лужноземельні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метали.</a:t>
            </a:r>
          </a:p>
          <a:p>
            <a:pPr fontAlgn="base"/>
            <a:r>
              <a:rPr lang="ru-RU" b="1" dirty="0" smtClean="0"/>
              <a:t>Практично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ці</a:t>
            </a:r>
            <a:r>
              <a:rPr lang="ru-RU" b="1" dirty="0"/>
              <a:t> </a:t>
            </a:r>
            <a:r>
              <a:rPr lang="ru-RU" b="1" dirty="0" err="1"/>
              <a:t>елементи</a:t>
            </a:r>
            <a:r>
              <a:rPr lang="ru-RU" b="1" dirty="0"/>
              <a:t> </a:t>
            </a:r>
            <a:r>
              <a:rPr lang="ru-RU" b="1" dirty="0" err="1"/>
              <a:t>являють</a:t>
            </a:r>
            <a:r>
              <a:rPr lang="ru-RU" b="1" dirty="0"/>
              <a:t> собою </a:t>
            </a:r>
            <a:r>
              <a:rPr lang="ru-RU" b="1" dirty="0" err="1"/>
              <a:t>тверді</a:t>
            </a:r>
            <a:r>
              <a:rPr lang="ru-RU" b="1" dirty="0"/>
              <a:t> </a:t>
            </a:r>
            <a:r>
              <a:rPr lang="ru-RU" b="1" dirty="0" err="1"/>
              <a:t>речовини</a:t>
            </a:r>
            <a:r>
              <a:rPr lang="ru-RU" b="1" dirty="0"/>
              <a:t> </a:t>
            </a:r>
            <a:r>
              <a:rPr lang="ru-RU" b="1" dirty="0" err="1"/>
              <a:t>сіруватого</a:t>
            </a:r>
            <a:r>
              <a:rPr lang="ru-RU" b="1" dirty="0"/>
              <a:t> </a:t>
            </a:r>
            <a:r>
              <a:rPr lang="ru-RU" b="1" dirty="0" err="1"/>
              <a:t>кольору</a:t>
            </a:r>
            <a:r>
              <a:rPr lang="ru-RU" b="1" dirty="0"/>
              <a:t> (</a:t>
            </a:r>
            <a:r>
              <a:rPr lang="ru-RU" b="1" dirty="0" err="1"/>
              <a:t>принаймні</a:t>
            </a:r>
            <a:r>
              <a:rPr lang="ru-RU" b="1" dirty="0"/>
              <a:t>, при </a:t>
            </a:r>
            <a:r>
              <a:rPr lang="ru-RU" b="1" dirty="0" err="1"/>
              <a:t>нормальних</a:t>
            </a:r>
            <a:r>
              <a:rPr lang="ru-RU" b="1" dirty="0"/>
              <a:t> </a:t>
            </a:r>
            <a:r>
              <a:rPr lang="ru-RU" b="1" dirty="0" err="1"/>
              <a:t>умовах</a:t>
            </a:r>
            <a:r>
              <a:rPr lang="ru-RU" b="1" dirty="0"/>
              <a:t> і </a:t>
            </a:r>
            <a:r>
              <a:rPr lang="ru-RU" b="1" dirty="0" err="1"/>
              <a:t>кімнатній</a:t>
            </a:r>
            <a:r>
              <a:rPr lang="ru-RU" b="1" dirty="0"/>
              <a:t> </a:t>
            </a:r>
            <a:r>
              <a:rPr lang="ru-RU" b="1" dirty="0" err="1" smtClean="0"/>
              <a:t>температурі</a:t>
            </a:r>
            <a:r>
              <a:rPr lang="ru-RU" b="1" dirty="0" smtClean="0"/>
              <a:t>)</a:t>
            </a:r>
          </a:p>
          <a:p>
            <a:pPr fontAlgn="base"/>
            <a:r>
              <a:rPr lang="ru-RU" b="1" dirty="0" smtClean="0"/>
              <a:t>В</a:t>
            </a:r>
            <a:r>
              <a:rPr lang="uk-UA" b="1" dirty="0" err="1"/>
              <a:t>о</a:t>
            </a:r>
            <a:r>
              <a:rPr lang="uk-UA" altLang="ru-RU" b="1" dirty="0" err="1" smtClean="0"/>
              <a:t>лодіють</a:t>
            </a:r>
            <a:r>
              <a:rPr lang="uk-UA" altLang="ru-RU" b="1" dirty="0" smtClean="0"/>
              <a:t> вищими за лужні метали </a:t>
            </a:r>
            <a:r>
              <a:rPr lang="uk-UA" altLang="ru-RU" b="1" dirty="0"/>
              <a:t>t°пл. і t°кип., потенціалами іонізації, щільністю і твердістю</a:t>
            </a:r>
            <a:r>
              <a:rPr lang="uk-UA" altLang="ru-RU" dirty="0"/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5877272"/>
            <a:ext cx="536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</a:rPr>
              <a:t>Знайдіть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</a:rPr>
              <a:t>підручнику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</a:rPr>
              <a:t>фізичні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</a:rPr>
              <a:t>властивості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</a:rPr>
              <a:t>має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</a:rPr>
              <a:t>магній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</a:rPr>
              <a:t>дуже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 вони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</a:rPr>
              <a:t>відрізняються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властивостей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</a:rPr>
              <a:t>лужноземельних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</a:rPr>
              <a:t>металів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40C64-D01F-4C2F-93A6-FD1A08CECD48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2195513" y="1052513"/>
            <a:ext cx="694848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2268538" y="2133600"/>
            <a:ext cx="5975350" cy="3887788"/>
            <a:chOff x="612" y="1253"/>
            <a:chExt cx="4082" cy="2540"/>
          </a:xfrm>
        </p:grpSpPr>
        <p:sp>
          <p:nvSpPr>
            <p:cNvPr id="7175" name="AutoShape 7"/>
            <p:cNvSpPr>
              <a:spLocks noChangeArrowheads="1"/>
            </p:cNvSpPr>
            <p:nvPr/>
          </p:nvSpPr>
          <p:spPr bwMode="auto">
            <a:xfrm>
              <a:off x="612" y="1253"/>
              <a:ext cx="4082" cy="3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i="1" dirty="0" err="1" smtClean="0">
                  <a:latin typeface="Times New Roman" pitchFamily="18" charset="0"/>
                </a:rPr>
                <a:t>Колір</a:t>
              </a:r>
              <a:r>
                <a:rPr lang="ru-RU" altLang="ru-RU" sz="2400" b="1" dirty="0" smtClean="0">
                  <a:latin typeface="Times New Roman" pitchFamily="18" charset="0"/>
                </a:rPr>
                <a:t> – </a:t>
              </a:r>
              <a:r>
                <a:rPr lang="ru-RU" altLang="ru-RU" sz="2400" b="1" dirty="0" err="1" smtClean="0">
                  <a:latin typeface="Times New Roman" pitchFamily="18" charset="0"/>
                </a:rPr>
                <a:t>блискучий</a:t>
              </a:r>
              <a:r>
                <a:rPr lang="ru-RU" altLang="ru-RU" sz="2400" b="1" dirty="0" smtClean="0">
                  <a:latin typeface="Times New Roman" pitchFamily="18" charset="0"/>
                </a:rPr>
                <a:t>, </a:t>
              </a:r>
              <a:r>
                <a:rPr lang="ru-RU" altLang="ru-RU" sz="2400" b="1" dirty="0" err="1" smtClean="0">
                  <a:latin typeface="Times New Roman" pitchFamily="18" charset="0"/>
                </a:rPr>
                <a:t>сріблясто-білий</a:t>
              </a:r>
              <a:endParaRPr lang="ru-RU" altLang="ru-RU" sz="2400" b="1" dirty="0">
                <a:latin typeface="Times New Roman" pitchFamily="18" charset="0"/>
              </a:endParaRPr>
            </a:p>
          </p:txBody>
        </p:sp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612" y="1661"/>
              <a:ext cx="4082" cy="3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i="1">
                  <a:latin typeface="Times New Roman" pitchFamily="18" charset="0"/>
                </a:rPr>
                <a:t>t </a:t>
              </a:r>
              <a:r>
                <a:rPr lang="ru-RU" altLang="ru-RU" sz="2400" b="1" i="1" baseline="-25000">
                  <a:latin typeface="Times New Roman" pitchFamily="18" charset="0"/>
                </a:rPr>
                <a:t>пл.</a:t>
              </a:r>
              <a:r>
                <a:rPr lang="en-US" altLang="ru-RU" sz="2400" b="1" baseline="-25000">
                  <a:latin typeface="Times New Roman" pitchFamily="18" charset="0"/>
                </a:rPr>
                <a:t>  </a:t>
              </a:r>
              <a:r>
                <a:rPr lang="ru-RU" altLang="ru-RU" sz="2400" b="1">
                  <a:latin typeface="Times New Roman" pitchFamily="18" charset="0"/>
                </a:rPr>
                <a:t>= 651</a:t>
              </a:r>
              <a:r>
                <a:rPr lang="en-US" altLang="ru-RU" sz="2400" b="1">
                  <a:latin typeface="Times New Roman" pitchFamily="18" charset="0"/>
                </a:rPr>
                <a:t>°C</a:t>
              </a:r>
              <a:r>
                <a:rPr lang="ru-RU" altLang="ru-RU" sz="2400" b="1" baseline="-25000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>
              <a:off x="612" y="2115"/>
              <a:ext cx="4082" cy="3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i="1">
                  <a:latin typeface="Times New Roman" pitchFamily="18" charset="0"/>
                </a:rPr>
                <a:t>t </a:t>
              </a:r>
              <a:r>
                <a:rPr lang="ru-RU" altLang="ru-RU" sz="2400" b="1" i="1" baseline="-25000">
                  <a:latin typeface="Times New Roman" pitchFamily="18" charset="0"/>
                </a:rPr>
                <a:t>кип.</a:t>
              </a:r>
              <a:r>
                <a:rPr lang="en-US" altLang="ru-RU" sz="2400" b="1" baseline="-25000">
                  <a:latin typeface="Times New Roman" pitchFamily="18" charset="0"/>
                </a:rPr>
                <a:t> </a:t>
              </a:r>
              <a:r>
                <a:rPr lang="en-US" altLang="ru-RU" sz="2400" b="1">
                  <a:latin typeface="Times New Roman" pitchFamily="18" charset="0"/>
                  <a:cs typeface="Arial" charset="0"/>
                </a:rPr>
                <a:t>≈</a:t>
              </a:r>
              <a:r>
                <a:rPr lang="ru-RU" altLang="ru-RU" sz="2400" b="1">
                  <a:latin typeface="Times New Roman" pitchFamily="18" charset="0"/>
                </a:rPr>
                <a:t> 1107</a:t>
              </a:r>
              <a:r>
                <a:rPr lang="en-US" altLang="ru-RU" sz="2400" b="1">
                  <a:latin typeface="Times New Roman" pitchFamily="18" charset="0"/>
                </a:rPr>
                <a:t>°C</a:t>
              </a:r>
              <a:r>
                <a:rPr lang="ru-RU" altLang="ru-RU" sz="2000" b="1" baseline="-25000"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7178" name="AutoShape 10"/>
            <p:cNvSpPr>
              <a:spLocks noChangeArrowheads="1"/>
            </p:cNvSpPr>
            <p:nvPr/>
          </p:nvSpPr>
          <p:spPr bwMode="auto">
            <a:xfrm>
              <a:off x="612" y="2568"/>
              <a:ext cx="4082" cy="3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 err="1" smtClean="0">
                  <a:latin typeface="Times New Roman" pitchFamily="18" charset="0"/>
                </a:rPr>
                <a:t>електропровідний</a:t>
              </a:r>
              <a:endParaRPr lang="ru-RU" altLang="ru-RU" sz="2400" b="1" baseline="-25000" dirty="0">
                <a:latin typeface="Times New Roman" pitchFamily="18" charset="0"/>
              </a:endParaRPr>
            </a:p>
          </p:txBody>
        </p:sp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612" y="3022"/>
              <a:ext cx="4082" cy="3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latin typeface="Times New Roman" pitchFamily="18" charset="0"/>
                </a:rPr>
                <a:t>Легкий, </a:t>
              </a:r>
              <a:r>
                <a:rPr lang="ru-RU" altLang="ru-RU" sz="2400" b="1" dirty="0" err="1" smtClean="0">
                  <a:latin typeface="Times New Roman" pitchFamily="18" charset="0"/>
                </a:rPr>
                <a:t>густина</a:t>
              </a:r>
              <a:r>
                <a:rPr lang="ru-RU" altLang="ru-RU" sz="2400" b="1" dirty="0" smtClean="0">
                  <a:latin typeface="Times New Roman" pitchFamily="18" charset="0"/>
                </a:rPr>
                <a:t> </a:t>
              </a:r>
              <a:r>
                <a:rPr lang="el-GR" altLang="ru-RU" sz="2400" b="1" i="1" dirty="0" smtClean="0">
                  <a:latin typeface="Times New Roman" pitchFamily="18" charset="0"/>
                </a:rPr>
                <a:t>ρ</a:t>
              </a:r>
              <a:r>
                <a:rPr lang="ru-RU" altLang="ru-RU" sz="2400" b="1" dirty="0" smtClean="0">
                  <a:latin typeface="Times New Roman" pitchFamily="18" charset="0"/>
                </a:rPr>
                <a:t> </a:t>
              </a:r>
              <a:r>
                <a:rPr lang="ru-RU" altLang="ru-RU" sz="2400" b="1" dirty="0">
                  <a:latin typeface="Times New Roman" pitchFamily="18" charset="0"/>
                </a:rPr>
                <a:t>= 1,74 г/см</a:t>
              </a:r>
              <a:r>
                <a:rPr lang="ru-RU" altLang="ru-RU" sz="2400" b="1" baseline="30000" dirty="0">
                  <a:latin typeface="Times New Roman" pitchFamily="18" charset="0"/>
                </a:rPr>
                <a:t>3</a:t>
              </a:r>
              <a:endParaRPr lang="el-GR" altLang="ru-RU" sz="2400" b="1" baseline="30000" dirty="0">
                <a:latin typeface="Times New Roman" pitchFamily="18" charset="0"/>
              </a:endParaRPr>
            </a:p>
          </p:txBody>
        </p:sp>
        <p:sp>
          <p:nvSpPr>
            <p:cNvPr id="7180" name="AutoShape 12"/>
            <p:cNvSpPr>
              <a:spLocks noChangeArrowheads="1"/>
            </p:cNvSpPr>
            <p:nvPr/>
          </p:nvSpPr>
          <p:spPr bwMode="auto">
            <a:xfrm>
              <a:off x="612" y="3475"/>
              <a:ext cx="4082" cy="3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 err="1" smtClean="0">
                  <a:latin typeface="Times New Roman" pitchFamily="18" charset="0"/>
                </a:rPr>
                <a:t>Відносно</a:t>
              </a:r>
              <a:r>
                <a:rPr lang="ru-RU" altLang="ru-RU" sz="2400" b="1" dirty="0" smtClean="0">
                  <a:latin typeface="Times New Roman" pitchFamily="18" charset="0"/>
                </a:rPr>
                <a:t> м</a:t>
              </a:r>
              <a:r>
                <a:rPr lang="en-US" altLang="ru-RU" sz="2400" b="1" dirty="0" smtClean="0">
                  <a:latin typeface="Times New Roman" pitchFamily="18" charset="0"/>
                </a:rPr>
                <a:t>’</a:t>
              </a:r>
              <a:r>
                <a:rPr lang="ru-RU" altLang="ru-RU" sz="2400" b="1" dirty="0" err="1" smtClean="0">
                  <a:latin typeface="Times New Roman" pitchFamily="18" charset="0"/>
                </a:rPr>
                <a:t>який</a:t>
              </a:r>
              <a:r>
                <a:rPr lang="ru-RU" altLang="ru-RU" sz="2400" b="1" dirty="0">
                  <a:latin typeface="Times New Roman" pitchFamily="18" charset="0"/>
                </a:rPr>
                <a:t>, </a:t>
              </a:r>
              <a:r>
                <a:rPr lang="ru-RU" altLang="ru-RU" sz="2400" b="1" dirty="0" err="1" smtClean="0">
                  <a:latin typeface="Times New Roman" pitchFamily="18" charset="0"/>
                </a:rPr>
                <a:t>пластичний</a:t>
              </a:r>
              <a:r>
                <a:rPr lang="ru-RU" altLang="ru-RU" sz="2400" b="1" baseline="-25000" dirty="0"/>
                <a:t>.</a:t>
              </a:r>
            </a:p>
          </p:txBody>
        </p:sp>
      </p:grpSp>
      <p:pic>
        <p:nvPicPr>
          <p:cNvPr id="717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0159"/>
            <a:ext cx="187325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76672"/>
            <a:ext cx="7488832" cy="809625"/>
          </a:xfrm>
        </p:spPr>
        <p:txBody>
          <a:bodyPr/>
          <a:lstStyle/>
          <a:p>
            <a:pPr algn="l"/>
            <a:r>
              <a:rPr lang="ru-RU" altLang="ru-RU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Физичні</a:t>
            </a:r>
            <a:r>
              <a:rPr lang="ru-RU" alt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alt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altLang="ru-RU" sz="40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806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uk-UA" dirty="0" smtClean="0"/>
              <a:t>Хімічні властивості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3822192" cy="504056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Лужні метали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844825"/>
            <a:ext cx="4173859" cy="403244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uk-UA" sz="1600" dirty="0"/>
              <a:t> </a:t>
            </a:r>
            <a:r>
              <a:rPr lang="uk-UA" sz="1700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uk-UA" sz="1700" dirty="0"/>
              <a:t>Легко реагують із киснем повітря. Літій при окисленні утворює оксид </a:t>
            </a:r>
            <a:r>
              <a:rPr lang="vi-VN" sz="1700" dirty="0"/>
              <a:t>Li2O, </a:t>
            </a:r>
            <a:r>
              <a:rPr lang="uk-UA" sz="1700" dirty="0"/>
              <a:t>решта - </a:t>
            </a:r>
            <a:r>
              <a:rPr lang="uk-UA" sz="1700" dirty="0" err="1"/>
              <a:t>перексиди</a:t>
            </a:r>
            <a:r>
              <a:rPr lang="uk-UA" sz="1700" dirty="0"/>
              <a:t> й </a:t>
            </a:r>
            <a:r>
              <a:rPr lang="uk-UA" sz="1700" dirty="0" err="1"/>
              <a:t>супероксиди</a:t>
            </a:r>
            <a:r>
              <a:rPr lang="uk-UA" sz="1700" dirty="0"/>
              <a:t>:</a:t>
            </a:r>
          </a:p>
          <a:p>
            <a:pPr marL="68580" indent="0">
              <a:buNone/>
            </a:pPr>
            <a:r>
              <a:rPr lang="uk-UA" sz="1700" dirty="0"/>
              <a:t>4</a:t>
            </a:r>
            <a:r>
              <a:rPr lang="vi-VN" sz="1700" dirty="0"/>
              <a:t>Li + O</a:t>
            </a:r>
            <a:r>
              <a:rPr lang="vi-VN" sz="1400" dirty="0"/>
              <a:t>2</a:t>
            </a:r>
            <a:r>
              <a:rPr lang="vi-VN" sz="1700" dirty="0"/>
              <a:t> = 2Li</a:t>
            </a:r>
            <a:r>
              <a:rPr lang="vi-VN" sz="1400" dirty="0"/>
              <a:t>2</a:t>
            </a:r>
            <a:r>
              <a:rPr lang="vi-VN" sz="1700" dirty="0"/>
              <a:t>O</a:t>
            </a:r>
          </a:p>
          <a:p>
            <a:pPr marL="68580" indent="0">
              <a:buNone/>
            </a:pPr>
            <a:r>
              <a:rPr lang="vi-VN" sz="1700" dirty="0"/>
              <a:t>4Na + O</a:t>
            </a:r>
            <a:r>
              <a:rPr lang="vi-VN" sz="1400" dirty="0"/>
              <a:t>2</a:t>
            </a:r>
            <a:r>
              <a:rPr lang="vi-VN" sz="1700" dirty="0"/>
              <a:t> = 2Na</a:t>
            </a:r>
            <a:r>
              <a:rPr lang="vi-VN" sz="1200" dirty="0"/>
              <a:t>2</a:t>
            </a:r>
            <a:r>
              <a:rPr lang="vi-VN" sz="1700" dirty="0"/>
              <a:t>O</a:t>
            </a:r>
          </a:p>
          <a:p>
            <a:pPr marL="68580" indent="0">
              <a:buNone/>
            </a:pPr>
            <a:r>
              <a:rPr lang="vi-VN" sz="1700" dirty="0"/>
              <a:t>4K + O</a:t>
            </a:r>
            <a:r>
              <a:rPr lang="vi-VN" sz="1400" dirty="0"/>
              <a:t>2</a:t>
            </a:r>
            <a:r>
              <a:rPr lang="vi-VN" sz="1700" dirty="0"/>
              <a:t> = </a:t>
            </a:r>
            <a:r>
              <a:rPr lang="vi-VN" sz="1700" dirty="0" smtClean="0"/>
              <a:t>2K</a:t>
            </a:r>
            <a:r>
              <a:rPr lang="vi-VN" sz="1200" dirty="0" smtClean="0"/>
              <a:t>2</a:t>
            </a:r>
            <a:r>
              <a:rPr lang="vi-VN" sz="1700" dirty="0" smtClean="0"/>
              <a:t>O</a:t>
            </a:r>
            <a:endParaRPr lang="vi-VN" sz="1700" dirty="0"/>
          </a:p>
          <a:p>
            <a:pPr marL="68580" indent="0">
              <a:buNone/>
            </a:pPr>
            <a:r>
              <a:rPr lang="uk-UA" sz="17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vi-VN" sz="17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uk-UA" sz="1700" dirty="0"/>
              <a:t>Легко й з вибухом реагують із водою:</a:t>
            </a:r>
          </a:p>
          <a:p>
            <a:pPr marL="68580" indent="0">
              <a:buNone/>
            </a:pPr>
            <a:r>
              <a:rPr lang="uk-UA" sz="1700" dirty="0"/>
              <a:t>2</a:t>
            </a:r>
            <a:r>
              <a:rPr lang="vi-VN" sz="1700" dirty="0"/>
              <a:t>Na + 2H</a:t>
            </a:r>
            <a:r>
              <a:rPr lang="vi-VN" sz="1200" dirty="0"/>
              <a:t>2</a:t>
            </a:r>
            <a:r>
              <a:rPr lang="vi-VN" sz="1700" dirty="0"/>
              <a:t>O = 2NaOH + </a:t>
            </a:r>
            <a:r>
              <a:rPr lang="vi-VN" sz="1700" dirty="0" smtClean="0"/>
              <a:t>H2</a:t>
            </a:r>
            <a:endParaRPr lang="vi-VN" sz="1700" dirty="0"/>
          </a:p>
          <a:p>
            <a:pPr marL="68580" indent="0">
              <a:buNone/>
            </a:pPr>
            <a:r>
              <a:rPr lang="uk-UA" sz="17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vi-VN" sz="1700" dirty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uk-UA" sz="1700" dirty="0"/>
              <a:t>Легко реагують із неметалами:</a:t>
            </a:r>
          </a:p>
          <a:p>
            <a:pPr marL="68580" indent="0">
              <a:buNone/>
            </a:pPr>
            <a:r>
              <a:rPr lang="uk-UA" sz="1700" dirty="0"/>
              <a:t>2</a:t>
            </a:r>
            <a:r>
              <a:rPr lang="vi-VN" sz="1700" dirty="0"/>
              <a:t>Na + S = Na</a:t>
            </a:r>
            <a:r>
              <a:rPr lang="vi-VN" sz="1200" dirty="0"/>
              <a:t>2</a:t>
            </a:r>
            <a:r>
              <a:rPr lang="vi-VN" sz="1700" dirty="0"/>
              <a:t>S</a:t>
            </a:r>
          </a:p>
          <a:p>
            <a:pPr marL="68580" indent="0">
              <a:buNone/>
            </a:pPr>
            <a:r>
              <a:rPr lang="vi-VN" sz="1700" dirty="0"/>
              <a:t>2K + Br</a:t>
            </a:r>
            <a:r>
              <a:rPr lang="vi-VN" sz="1200" dirty="0"/>
              <a:t>2 </a:t>
            </a:r>
            <a:r>
              <a:rPr lang="vi-VN" sz="1700" dirty="0"/>
              <a:t>= </a:t>
            </a:r>
            <a:r>
              <a:rPr lang="vi-VN" sz="1700" dirty="0" smtClean="0"/>
              <a:t>2KB</a:t>
            </a:r>
            <a:r>
              <a:rPr lang="en-US" sz="1700" dirty="0" smtClean="0"/>
              <a:t>r</a:t>
            </a:r>
            <a:endParaRPr lang="uk-UA" sz="1700" dirty="0" smtClean="0"/>
          </a:p>
          <a:p>
            <a:pPr marL="68580" indent="0">
              <a:buNone/>
            </a:pPr>
            <a:r>
              <a:rPr lang="uk-UA" sz="1700" dirty="0" smtClean="0"/>
              <a:t>4. Спец</a:t>
            </a:r>
            <a:r>
              <a:rPr lang="ru-RU" sz="1700" dirty="0" smtClean="0"/>
              <a:t>и</a:t>
            </a:r>
            <a:r>
              <a:rPr lang="uk-UA" sz="1700" dirty="0" err="1" smtClean="0"/>
              <a:t>фічні</a:t>
            </a:r>
            <a:r>
              <a:rPr lang="uk-UA" sz="1700" dirty="0" smtClean="0"/>
              <a:t> властивості:</a:t>
            </a:r>
          </a:p>
          <a:p>
            <a:pPr marL="68580" indent="0">
              <a:buNone/>
            </a:pPr>
            <a:r>
              <a:rPr lang="uk-UA" dirty="0" smtClean="0"/>
              <a:t>2К+Н2 =2КН (гідрид калію)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3822192" cy="504056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Лужноземельні метали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1848104"/>
            <a:ext cx="3822192" cy="3888433"/>
          </a:xfrm>
        </p:spPr>
        <p:txBody>
          <a:bodyPr>
            <a:normAutofit/>
          </a:bodyPr>
          <a:lstStyle/>
          <a:p>
            <a:r>
              <a:rPr lang="ru-RU" dirty="0" smtClean="0"/>
              <a:t>1.Взаємодіють </a:t>
            </a:r>
            <a:r>
              <a:rPr lang="ru-RU" dirty="0"/>
              <a:t>з </a:t>
            </a:r>
            <a:r>
              <a:rPr lang="ru-RU" dirty="0" err="1"/>
              <a:t>простими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: </a:t>
            </a: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2Me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0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+O</a:t>
            </a:r>
            <a:r>
              <a:rPr lang="en-US" altLang="ru-RU" baseline="-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   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→  2Me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+2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O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-2</a:t>
            </a: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Me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0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+H</a:t>
            </a:r>
            <a:r>
              <a:rPr lang="en-US" altLang="ru-RU" baseline="-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→ Me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+2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H</a:t>
            </a:r>
            <a:r>
              <a:rPr lang="en-US" altLang="ru-RU" baseline="-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</a:t>
            </a:r>
            <a:endParaRPr lang="ru-RU" altLang="ru-RU" baseline="-30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Me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0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+Cl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0</a:t>
            </a:r>
            <a:r>
              <a:rPr lang="en-US" altLang="ru-RU" baseline="-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→ Me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+2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Cl</a:t>
            </a:r>
            <a:r>
              <a:rPr lang="en-US" altLang="ru-RU" baseline="-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</a:t>
            </a: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Me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0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+S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0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→ Me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+2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S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-2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Me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0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+2HCl → Me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+2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Cl</a:t>
            </a:r>
            <a:r>
              <a:rPr lang="en-US" altLang="ru-RU" baseline="-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+ H</a:t>
            </a:r>
            <a:r>
              <a:rPr lang="en-US" altLang="ru-RU" baseline="-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Me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0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+2HOH → Me</a:t>
            </a:r>
            <a:r>
              <a:rPr lang="en-US" altLang="ru-RU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+2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(OH)</a:t>
            </a:r>
            <a:r>
              <a:rPr lang="en-US" altLang="ru-RU" baseline="-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Н</a:t>
            </a:r>
            <a:r>
              <a:rPr lang="ru-RU" altLang="ru-RU" baseline="-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</a:t>
            </a:r>
            <a:endParaRPr lang="ru-RU" alt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6537"/>
            <a:ext cx="4464496" cy="101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91" y="5661248"/>
            <a:ext cx="4357043" cy="127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72191" y="5661248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5661248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Sr2+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5661248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Ba2+</a:t>
            </a:r>
          </a:p>
        </p:txBody>
      </p:sp>
    </p:spTree>
    <p:extLst>
      <p:ext uri="{BB962C8B-B14F-4D97-AF65-F5344CB8AC3E}">
        <p14:creationId xmlns:p14="http://schemas.microsoft.com/office/powerpoint/2010/main" val="18562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властивості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магнію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16"/>
          <p:cNvSpPr>
            <a:spLocks noGrp="1" noChangeArrowheads="1"/>
          </p:cNvSpPr>
          <p:nvPr>
            <p:ph type="body" sz="half" idx="2"/>
          </p:nvPr>
        </p:nvSpPr>
        <p:spPr bwMode="auto">
          <a:prstGeom prst="roundRect">
            <a:avLst>
              <a:gd name="adj" fmla="val 844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4Mg + Fe</a:t>
            </a:r>
            <a:r>
              <a:rPr lang="en-US" altLang="ru-RU" sz="2400" b="1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altLang="ru-RU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altLang="ru-RU" sz="2400" b="1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altLang="ru-RU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4MgO + 3Fe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3Mg + Al</a:t>
            </a:r>
            <a:r>
              <a:rPr lang="en-US" alt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ru-RU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altLang="ru-RU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altLang="ru-RU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3Mg O + 2Al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" b="76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49411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Магнйтермія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відновленням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оксидів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магнієм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виділенням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767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932</TotalTime>
  <Words>1194</Words>
  <Application>Microsoft Office PowerPoint</Application>
  <PresentationFormat>Экран (4:3)</PresentationFormat>
  <Paragraphs>176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?</vt:lpstr>
      <vt:lpstr>  «Лужні, лужноземельні метали та магній».</vt:lpstr>
      <vt:lpstr>1.Узагальнити і систематизувати знання про лужні та лужноземельні метали.  2.Вміти характеризувати елементи за положенням в періодичній таблиці.   3.Знати фізичні і хімічні властивості .  4.Вміти пояснити біологічну роль елементів та значеня в промисловості. 5.Захист довкілля від шкідливого впливу  мийних засобів.  4.   4.</vt:lpstr>
      <vt:lpstr>Місце в періодичній системі</vt:lpstr>
      <vt:lpstr>1Чим пояснити активність металів? 2.Чому на вашу думку їх називають лужні та лужноземельні? </vt:lpstr>
      <vt:lpstr>Фізичні властивості</vt:lpstr>
      <vt:lpstr>Физичні властивості Mg</vt:lpstr>
      <vt:lpstr>Хімічні властивості</vt:lpstr>
      <vt:lpstr>Відмінні властивості магнію.</vt:lpstr>
      <vt:lpstr>Основний характер оксидів та гідроксидів металів.</vt:lpstr>
      <vt:lpstr>Поширення в природі</vt:lpstr>
      <vt:lpstr>Поширення в природі</vt:lpstr>
      <vt:lpstr>Родовища України</vt:lpstr>
      <vt:lpstr>Презентация PowerPoint</vt:lpstr>
      <vt:lpstr>Поширення в природі лужноземельних металів.</vt:lpstr>
      <vt:lpstr>Поширення Магнию в природі</vt:lpstr>
      <vt:lpstr>Презентация PowerPoint</vt:lpstr>
      <vt:lpstr>Так як у  лужному середовищі гинуть мікроорганізми,то речовини з цим середовищем є добрими антисептиками: мило, СМС.  Ці речовини,також добре розчиняють жири.</vt:lpstr>
      <vt:lpstr>Користь,та шкода лужного середовища.</vt:lpstr>
      <vt:lpstr>Тож давайте дамо відповідь на наше проблемне питання.</vt:lpstr>
      <vt:lpstr>Перевірка знань</vt:lpstr>
      <vt:lpstr>Рефлексія: Продовжіть ланцюжок:</vt:lpstr>
      <vt:lpstr>Дякую за увагу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XT</cp:lastModifiedBy>
  <cp:revision>81</cp:revision>
  <dcterms:created xsi:type="dcterms:W3CDTF">2013-03-13T18:49:38Z</dcterms:created>
  <dcterms:modified xsi:type="dcterms:W3CDTF">2015-02-04T15:14:12Z</dcterms:modified>
</cp:coreProperties>
</file>