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61" d="100"/>
          <a:sy n="61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A5E73-EA45-4DD4-8673-CC6AD514B6C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F31E25-750E-4F38-BA47-28A88C1A5C64}">
      <dgm:prSet phldrT="[Текст]"/>
      <dgm:spPr/>
      <dgm:t>
        <a:bodyPr/>
        <a:lstStyle/>
        <a:p>
          <a:r>
            <a:rPr lang="ru-RU" dirty="0" smtClean="0"/>
            <a:t>Поиск растений-каучуконосов, которых можно было бы культивировать в субтропическом и умеренном климате</a:t>
          </a:r>
          <a:endParaRPr lang="ru-RU" dirty="0"/>
        </a:p>
      </dgm:t>
    </dgm:pt>
    <dgm:pt modelId="{33666292-969C-4B32-BEE0-EF94BC66C0D0}" type="parTrans" cxnId="{D1731D27-0989-44DF-8726-4CC48A7DAD84}">
      <dgm:prSet/>
      <dgm:spPr/>
      <dgm:t>
        <a:bodyPr/>
        <a:lstStyle/>
        <a:p>
          <a:endParaRPr lang="ru-RU"/>
        </a:p>
      </dgm:t>
    </dgm:pt>
    <dgm:pt modelId="{DEAD63DF-3FA6-4283-8C87-20514F66F973}" type="sibTrans" cxnId="{D1731D27-0989-44DF-8726-4CC48A7DAD84}">
      <dgm:prSet/>
      <dgm:spPr/>
      <dgm:t>
        <a:bodyPr/>
        <a:lstStyle/>
        <a:p>
          <a:endParaRPr lang="ru-RU"/>
        </a:p>
      </dgm:t>
    </dgm:pt>
    <dgm:pt modelId="{5C6B94E5-EC03-4AFA-88E5-2DA625DBBCFF}">
      <dgm:prSet phldrT="[Текст]"/>
      <dgm:spPr/>
      <dgm:t>
        <a:bodyPr/>
        <a:lstStyle/>
        <a:p>
          <a:r>
            <a:rPr lang="ru-RU" dirty="0" smtClean="0"/>
            <a:t>Производство синтетических каучуков из нерастительного сырья</a:t>
          </a:r>
          <a:endParaRPr lang="ru-RU" dirty="0"/>
        </a:p>
      </dgm:t>
    </dgm:pt>
    <dgm:pt modelId="{37B3DFC7-77C6-4EE8-ABCE-373FE37F5BF4}" type="parTrans" cxnId="{76693A5D-DB42-4050-A374-33C761AF44B6}">
      <dgm:prSet/>
      <dgm:spPr/>
      <dgm:t>
        <a:bodyPr/>
        <a:lstStyle/>
        <a:p>
          <a:endParaRPr lang="ru-RU"/>
        </a:p>
      </dgm:t>
    </dgm:pt>
    <dgm:pt modelId="{E57AB448-3F7A-4D49-8844-90547431F653}" type="sibTrans" cxnId="{76693A5D-DB42-4050-A374-33C761AF44B6}">
      <dgm:prSet/>
      <dgm:spPr/>
      <dgm:t>
        <a:bodyPr/>
        <a:lstStyle/>
        <a:p>
          <a:endParaRPr lang="ru-RU"/>
        </a:p>
      </dgm:t>
    </dgm:pt>
    <dgm:pt modelId="{6333D62A-3EE8-49A0-A513-004BD87B7ADD}" type="pres">
      <dgm:prSet presAssocID="{A46A5E73-EA45-4DD4-8673-CC6AD514B6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A3517-6E2D-4632-B6FF-C50C01815BA1}" type="pres">
      <dgm:prSet presAssocID="{64F31E25-750E-4F38-BA47-28A88C1A5C6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4E7CF-A33A-43E3-B8E4-F95AD18D50C0}" type="pres">
      <dgm:prSet presAssocID="{DEAD63DF-3FA6-4283-8C87-20514F66F973}" presName="sibTrans" presStyleCnt="0"/>
      <dgm:spPr/>
    </dgm:pt>
    <dgm:pt modelId="{54706328-3109-4968-AD63-54DB9A8CD2AF}" type="pres">
      <dgm:prSet presAssocID="{5C6B94E5-EC03-4AFA-88E5-2DA625DBBCF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25CCA4-49D7-4912-A4E3-E242B07BA96C}" type="presOf" srcId="{A46A5E73-EA45-4DD4-8673-CC6AD514B6C1}" destId="{6333D62A-3EE8-49A0-A513-004BD87B7ADD}" srcOrd="0" destOrd="0" presId="urn:microsoft.com/office/officeart/2005/8/layout/default"/>
    <dgm:cxn modelId="{76693A5D-DB42-4050-A374-33C761AF44B6}" srcId="{A46A5E73-EA45-4DD4-8673-CC6AD514B6C1}" destId="{5C6B94E5-EC03-4AFA-88E5-2DA625DBBCFF}" srcOrd="1" destOrd="0" parTransId="{37B3DFC7-77C6-4EE8-ABCE-373FE37F5BF4}" sibTransId="{E57AB448-3F7A-4D49-8844-90547431F653}"/>
    <dgm:cxn modelId="{A6F58FCB-6880-451A-A969-7583F91884F1}" type="presOf" srcId="{64F31E25-750E-4F38-BA47-28A88C1A5C64}" destId="{C86A3517-6E2D-4632-B6FF-C50C01815BA1}" srcOrd="0" destOrd="0" presId="urn:microsoft.com/office/officeart/2005/8/layout/default"/>
    <dgm:cxn modelId="{BC77C459-9668-46E2-AF2B-529B94654690}" type="presOf" srcId="{5C6B94E5-EC03-4AFA-88E5-2DA625DBBCFF}" destId="{54706328-3109-4968-AD63-54DB9A8CD2AF}" srcOrd="0" destOrd="0" presId="urn:microsoft.com/office/officeart/2005/8/layout/default"/>
    <dgm:cxn modelId="{D1731D27-0989-44DF-8726-4CC48A7DAD84}" srcId="{A46A5E73-EA45-4DD4-8673-CC6AD514B6C1}" destId="{64F31E25-750E-4F38-BA47-28A88C1A5C64}" srcOrd="0" destOrd="0" parTransId="{33666292-969C-4B32-BEE0-EF94BC66C0D0}" sibTransId="{DEAD63DF-3FA6-4283-8C87-20514F66F973}"/>
    <dgm:cxn modelId="{478FFD00-031A-4D50-B089-16FB70E1D18D}" type="presParOf" srcId="{6333D62A-3EE8-49A0-A513-004BD87B7ADD}" destId="{C86A3517-6E2D-4632-B6FF-C50C01815BA1}" srcOrd="0" destOrd="0" presId="urn:microsoft.com/office/officeart/2005/8/layout/default"/>
    <dgm:cxn modelId="{96D508C7-0FF3-4707-B876-84A5E3D08F7F}" type="presParOf" srcId="{6333D62A-3EE8-49A0-A513-004BD87B7ADD}" destId="{D824E7CF-A33A-43E3-B8E4-F95AD18D50C0}" srcOrd="1" destOrd="0" presId="urn:microsoft.com/office/officeart/2005/8/layout/default"/>
    <dgm:cxn modelId="{E7E323EE-9872-4FF5-923B-DD28047D77D3}" type="presParOf" srcId="{6333D62A-3EE8-49A0-A513-004BD87B7ADD}" destId="{54706328-3109-4968-AD63-54DB9A8CD2A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74E27-B9B2-4346-8906-D0D7131729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F2B1D8-20CF-49E9-995E-8A8B35269897}">
      <dgm:prSet/>
      <dgm:spPr/>
      <dgm:t>
        <a:bodyPr/>
        <a:lstStyle/>
        <a:p>
          <a:pPr algn="just" rtl="0"/>
          <a:r>
            <a:rPr lang="ru-RU" dirty="0" smtClean="0"/>
            <a:t>Каучуки общего назначения используются в тех изделиях, в которых важна сама природа резины и нет каких-либо особых требований к готовому изделию</a:t>
          </a:r>
          <a:endParaRPr lang="ru-RU" dirty="0"/>
        </a:p>
      </dgm:t>
    </dgm:pt>
    <dgm:pt modelId="{AFC1B3BD-C22E-4C2D-8D5F-30AB6CB547F1}" type="parTrans" cxnId="{4796CC46-A83F-4C0D-9471-EDF28DC1110B}">
      <dgm:prSet/>
      <dgm:spPr/>
      <dgm:t>
        <a:bodyPr/>
        <a:lstStyle/>
        <a:p>
          <a:endParaRPr lang="ru-RU"/>
        </a:p>
      </dgm:t>
    </dgm:pt>
    <dgm:pt modelId="{3D6020B1-9217-466C-8DA1-78A63112D2F8}" type="sibTrans" cxnId="{4796CC46-A83F-4C0D-9471-EDF28DC1110B}">
      <dgm:prSet/>
      <dgm:spPr/>
      <dgm:t>
        <a:bodyPr/>
        <a:lstStyle/>
        <a:p>
          <a:endParaRPr lang="ru-RU"/>
        </a:p>
      </dgm:t>
    </dgm:pt>
    <dgm:pt modelId="{ACC4D51F-511E-44D4-921E-63A99EC703C5}">
      <dgm:prSet/>
      <dgm:spPr/>
      <dgm:t>
        <a:bodyPr/>
        <a:lstStyle/>
        <a:p>
          <a:pPr algn="just" rtl="0"/>
          <a:r>
            <a:rPr lang="ru-RU" dirty="0" smtClean="0"/>
            <a:t>Каучуки специального назначения имеют более узкую сферу применения и используются для придания </a:t>
          </a:r>
          <a:r>
            <a:rPr lang="ru-RU" dirty="0" err="1" smtClean="0"/>
            <a:t>резино</a:t>
          </a:r>
          <a:r>
            <a:rPr lang="ru-RU" dirty="0" smtClean="0"/>
            <a:t>-техническому изделию (шинам, ремням, обувной подошве и т.д.) заданного свойства, например, износостойкости, </a:t>
          </a:r>
          <a:r>
            <a:rPr lang="ru-RU" dirty="0" err="1" smtClean="0"/>
            <a:t>маслостойкости</a:t>
          </a:r>
          <a:r>
            <a:rPr lang="ru-RU" dirty="0" smtClean="0"/>
            <a:t>, морозостойкости, повышенного сцепления с мокрой дорогой и т.д. </a:t>
          </a:r>
          <a:endParaRPr lang="ru-RU" dirty="0"/>
        </a:p>
      </dgm:t>
    </dgm:pt>
    <dgm:pt modelId="{11E1BA8F-F6E1-4995-B5A6-4250A047C2DE}" type="parTrans" cxnId="{5C503886-844B-4066-B8CB-28F307EB1230}">
      <dgm:prSet/>
      <dgm:spPr/>
      <dgm:t>
        <a:bodyPr/>
        <a:lstStyle/>
        <a:p>
          <a:endParaRPr lang="ru-RU"/>
        </a:p>
      </dgm:t>
    </dgm:pt>
    <dgm:pt modelId="{33E73C53-A275-4369-AE91-5CB5C46EBC72}" type="sibTrans" cxnId="{5C503886-844B-4066-B8CB-28F307EB1230}">
      <dgm:prSet/>
      <dgm:spPr/>
      <dgm:t>
        <a:bodyPr/>
        <a:lstStyle/>
        <a:p>
          <a:endParaRPr lang="ru-RU"/>
        </a:p>
      </dgm:t>
    </dgm:pt>
    <dgm:pt modelId="{FE4B0158-2E16-4621-B226-7D77F0DD572E}" type="pres">
      <dgm:prSet presAssocID="{19A74E27-B9B2-4346-8906-D0D713172914}" presName="diagram" presStyleCnt="0">
        <dgm:presLayoutVars>
          <dgm:dir/>
          <dgm:resizeHandles val="exact"/>
        </dgm:presLayoutVars>
      </dgm:prSet>
      <dgm:spPr/>
    </dgm:pt>
    <dgm:pt modelId="{8F5A4F79-9B2F-426B-A2EF-51A9265F61FC}" type="pres">
      <dgm:prSet presAssocID="{39F2B1D8-20CF-49E9-995E-8A8B35269897}" presName="node" presStyleLbl="node1" presStyleIdx="0" presStyleCnt="2" custLinFactNeighborX="-33882" custLinFactNeighborY="4686">
        <dgm:presLayoutVars>
          <dgm:bulletEnabled val="1"/>
        </dgm:presLayoutVars>
      </dgm:prSet>
      <dgm:spPr/>
    </dgm:pt>
    <dgm:pt modelId="{232A0305-EB9B-412A-8A26-8711BC1D315A}" type="pres">
      <dgm:prSet presAssocID="{3D6020B1-9217-466C-8DA1-78A63112D2F8}" presName="sibTrans" presStyleCnt="0"/>
      <dgm:spPr/>
    </dgm:pt>
    <dgm:pt modelId="{C70356AF-B9CE-4C17-AA88-C42E4929AEBF}" type="pres">
      <dgm:prSet presAssocID="{ACC4D51F-511E-44D4-921E-63A99EC703C5}" presName="node" presStyleLbl="node1" presStyleIdx="1" presStyleCnt="2" custLinFactNeighborX="35538" custLinFactNeighborY="-3512">
        <dgm:presLayoutVars>
          <dgm:bulletEnabled val="1"/>
        </dgm:presLayoutVars>
      </dgm:prSet>
      <dgm:spPr/>
    </dgm:pt>
  </dgm:ptLst>
  <dgm:cxnLst>
    <dgm:cxn modelId="{4796CC46-A83F-4C0D-9471-EDF28DC1110B}" srcId="{19A74E27-B9B2-4346-8906-D0D713172914}" destId="{39F2B1D8-20CF-49E9-995E-8A8B35269897}" srcOrd="0" destOrd="0" parTransId="{AFC1B3BD-C22E-4C2D-8D5F-30AB6CB547F1}" sibTransId="{3D6020B1-9217-466C-8DA1-78A63112D2F8}"/>
    <dgm:cxn modelId="{D8A61D10-48C8-4972-9111-C9C4769E8D74}" type="presOf" srcId="{39F2B1D8-20CF-49E9-995E-8A8B35269897}" destId="{8F5A4F79-9B2F-426B-A2EF-51A9265F61FC}" srcOrd="0" destOrd="0" presId="urn:microsoft.com/office/officeart/2005/8/layout/default"/>
    <dgm:cxn modelId="{21D761D1-76C4-4027-BB91-81AE96E98D47}" type="presOf" srcId="{19A74E27-B9B2-4346-8906-D0D713172914}" destId="{FE4B0158-2E16-4621-B226-7D77F0DD572E}" srcOrd="0" destOrd="0" presId="urn:microsoft.com/office/officeart/2005/8/layout/default"/>
    <dgm:cxn modelId="{A6189B91-021F-49A1-ABF0-3F6F88128E4F}" type="presOf" srcId="{ACC4D51F-511E-44D4-921E-63A99EC703C5}" destId="{C70356AF-B9CE-4C17-AA88-C42E4929AEBF}" srcOrd="0" destOrd="0" presId="urn:microsoft.com/office/officeart/2005/8/layout/default"/>
    <dgm:cxn modelId="{5C503886-844B-4066-B8CB-28F307EB1230}" srcId="{19A74E27-B9B2-4346-8906-D0D713172914}" destId="{ACC4D51F-511E-44D4-921E-63A99EC703C5}" srcOrd="1" destOrd="0" parTransId="{11E1BA8F-F6E1-4995-B5A6-4250A047C2DE}" sibTransId="{33E73C53-A275-4369-AE91-5CB5C46EBC72}"/>
    <dgm:cxn modelId="{8FFEC182-F04A-43DB-B5C1-A05548D7F6A0}" type="presParOf" srcId="{FE4B0158-2E16-4621-B226-7D77F0DD572E}" destId="{8F5A4F79-9B2F-426B-A2EF-51A9265F61FC}" srcOrd="0" destOrd="0" presId="urn:microsoft.com/office/officeart/2005/8/layout/default"/>
    <dgm:cxn modelId="{54C5DE48-FB4F-4C87-A392-CD0D865EA821}" type="presParOf" srcId="{FE4B0158-2E16-4621-B226-7D77F0DD572E}" destId="{232A0305-EB9B-412A-8A26-8711BC1D315A}" srcOrd="1" destOrd="0" presId="urn:microsoft.com/office/officeart/2005/8/layout/default"/>
    <dgm:cxn modelId="{C0B2CDAA-B26E-4692-B150-00FD28B98C8E}" type="presParOf" srcId="{FE4B0158-2E16-4621-B226-7D77F0DD572E}" destId="{C70356AF-B9CE-4C17-AA88-C42E4929AEB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25361-34A6-4510-B43F-D5AB5C5947F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1EE9E-55A9-46B9-8DD0-42D78BD02360}">
      <dgm:prSet custT="1"/>
      <dgm:spPr/>
      <dgm:t>
        <a:bodyPr/>
        <a:lstStyle/>
        <a:p>
          <a:pPr algn="just" rtl="0"/>
          <a:r>
            <a:rPr lang="ru-RU" sz="1800" dirty="0" smtClean="0"/>
            <a:t>очень хорошая стойкость к маслам и бензинам</a:t>
          </a:r>
        </a:p>
        <a:p>
          <a:pPr algn="just" rtl="0"/>
          <a:r>
            <a:rPr lang="ru-RU" sz="1800" dirty="0" smtClean="0"/>
            <a:t>стойкость к нефтяным гидравлическим жидкостям</a:t>
          </a:r>
        </a:p>
        <a:p>
          <a:pPr algn="just" rtl="0"/>
          <a:r>
            <a:rPr lang="ru-RU" sz="1800" dirty="0" smtClean="0"/>
            <a:t>стойкость к углеродистым растворителям</a:t>
          </a:r>
        </a:p>
        <a:p>
          <a:pPr algn="just" rtl="0"/>
          <a:r>
            <a:rPr lang="ru-RU" sz="1800" dirty="0" smtClean="0"/>
            <a:t>стойкость к щелочам и </a:t>
          </a:r>
          <a:r>
            <a:rPr lang="ru-RU" sz="1800" dirty="0" err="1" smtClean="0"/>
            <a:t>расворителям</a:t>
          </a:r>
          <a:endParaRPr lang="ru-RU" sz="1800" dirty="0" smtClean="0"/>
        </a:p>
        <a:p>
          <a:pPr algn="just" rtl="0"/>
          <a:r>
            <a:rPr lang="ru-RU" sz="1800" dirty="0" smtClean="0"/>
            <a:t>широкий диапазон рабочих : от -57°C до +120°C.</a:t>
          </a:r>
          <a:endParaRPr lang="ru-RU" sz="1800" dirty="0"/>
        </a:p>
      </dgm:t>
    </dgm:pt>
    <dgm:pt modelId="{1C618FCE-85F9-4158-B69F-638179329B59}" type="parTrans" cxnId="{8587AC20-B557-4A6A-A436-DE8DAC2A6F7D}">
      <dgm:prSet/>
      <dgm:spPr/>
      <dgm:t>
        <a:bodyPr/>
        <a:lstStyle/>
        <a:p>
          <a:endParaRPr lang="ru-RU"/>
        </a:p>
      </dgm:t>
    </dgm:pt>
    <dgm:pt modelId="{A6392B61-65F8-4620-A747-C73CF8847639}" type="sibTrans" cxnId="{8587AC20-B557-4A6A-A436-DE8DAC2A6F7D}">
      <dgm:prSet/>
      <dgm:spPr/>
      <dgm:t>
        <a:bodyPr/>
        <a:lstStyle/>
        <a:p>
          <a:endParaRPr lang="ru-RU"/>
        </a:p>
      </dgm:t>
    </dgm:pt>
    <dgm:pt modelId="{7DD5BB94-FDF2-42E3-98DB-92188AB94596}">
      <dgm:prSet custT="1"/>
      <dgm:spPr/>
      <dgm:t>
        <a:bodyPr/>
        <a:lstStyle/>
        <a:p>
          <a:pPr rtl="0"/>
          <a:r>
            <a:rPr lang="ru-RU" sz="1800" dirty="0" smtClean="0"/>
            <a:t>низкая стойкость к озону, солнечному свету и естественным окислителям</a:t>
          </a:r>
        </a:p>
        <a:p>
          <a:pPr rtl="0"/>
          <a:r>
            <a:rPr lang="ru-RU" sz="1800" dirty="0" smtClean="0"/>
            <a:t>плохая стойкость к окисленным растворителям</a:t>
          </a:r>
          <a:endParaRPr lang="ru-RU" sz="1800" dirty="0"/>
        </a:p>
      </dgm:t>
    </dgm:pt>
    <dgm:pt modelId="{067C59C4-21E2-454A-ACCF-D0AEDB9CADFC}" type="parTrans" cxnId="{13E1A070-D8CB-4E19-9377-1278A66CD2A8}">
      <dgm:prSet/>
      <dgm:spPr/>
      <dgm:t>
        <a:bodyPr/>
        <a:lstStyle/>
        <a:p>
          <a:endParaRPr lang="ru-RU"/>
        </a:p>
      </dgm:t>
    </dgm:pt>
    <dgm:pt modelId="{07031A61-C758-4590-A5CE-D0472A5C0698}" type="sibTrans" cxnId="{13E1A070-D8CB-4E19-9377-1278A66CD2A8}">
      <dgm:prSet/>
      <dgm:spPr/>
      <dgm:t>
        <a:bodyPr/>
        <a:lstStyle/>
        <a:p>
          <a:endParaRPr lang="ru-RU"/>
        </a:p>
      </dgm:t>
    </dgm:pt>
    <dgm:pt modelId="{AB6FFFF4-BAC5-4E27-9FA4-4D62EA0260C2}" type="pres">
      <dgm:prSet presAssocID="{4BF25361-34A6-4510-B43F-D5AB5C5947F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01B9867B-A00D-4DE8-AB12-33C666915CB7}" type="pres">
      <dgm:prSet presAssocID="{4BF25361-34A6-4510-B43F-D5AB5C5947FA}" presName="Background" presStyleLbl="bgImgPlace1" presStyleIdx="0" presStyleCnt="1" custScaleX="145061" custScaleY="90990" custLinFactNeighborX="-919" custLinFactNeighborY="-10571"/>
      <dgm:spPr/>
    </dgm:pt>
    <dgm:pt modelId="{139A8BEA-0E26-41A4-B123-BBAC12E53860}" type="pres">
      <dgm:prSet presAssocID="{4BF25361-34A6-4510-B43F-D5AB5C5947FA}" presName="ParentText1" presStyleLbl="revTx" presStyleIdx="0" presStyleCnt="2" custScaleX="146984" custLinFactNeighborX="-24241" custLinFactNeighborY="-15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8F332-5C13-4549-8BB1-925B31019B9D}" type="pres">
      <dgm:prSet presAssocID="{4BF25361-34A6-4510-B43F-D5AB5C5947FA}" presName="ParentText2" presStyleLbl="revTx" presStyleIdx="1" presStyleCnt="2" custScaleX="130834" custLinFactNeighborX="19571" custLinFactNeighborY="-116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CE641-CEB6-4138-9187-BC814FCC22E4}" type="pres">
      <dgm:prSet presAssocID="{4BF25361-34A6-4510-B43F-D5AB5C5947FA}" presName="Plus" presStyleLbl="alignNode1" presStyleIdx="0" presStyleCnt="2" custScaleX="49505" custScaleY="48631" custLinFactNeighborX="-92560" custLinFactNeighborY="-19051"/>
      <dgm:spPr/>
    </dgm:pt>
    <dgm:pt modelId="{778AE46A-86B7-4DFE-8C50-7D1792E0A5B9}" type="pres">
      <dgm:prSet presAssocID="{4BF25361-34A6-4510-B43F-D5AB5C5947FA}" presName="Minus" presStyleLbl="alignNode1" presStyleIdx="1" presStyleCnt="2" custScaleX="73207" custScaleY="48631" custLinFactX="14682" custLinFactNeighborX="100000" custLinFactNeighborY="-53665"/>
      <dgm:spPr/>
    </dgm:pt>
    <dgm:pt modelId="{5DD26C8C-1B9D-4735-B611-69220619FB68}" type="pres">
      <dgm:prSet presAssocID="{4BF25361-34A6-4510-B43F-D5AB5C5947FA}" presName="Divider" presStyleLbl="parChTrans1D1" presStyleIdx="0" presStyleCnt="1" custLinFactNeighborX="-99962" custLinFactNeighborY="-15251"/>
      <dgm:spPr/>
    </dgm:pt>
  </dgm:ptLst>
  <dgm:cxnLst>
    <dgm:cxn modelId="{B740CC36-89E9-4AD8-9331-6CA0B52CCBF3}" type="presOf" srcId="{4BF25361-34A6-4510-B43F-D5AB5C5947FA}" destId="{AB6FFFF4-BAC5-4E27-9FA4-4D62EA0260C2}" srcOrd="0" destOrd="0" presId="urn:microsoft.com/office/officeart/2009/3/layout/PlusandMinus"/>
    <dgm:cxn modelId="{13E1A070-D8CB-4E19-9377-1278A66CD2A8}" srcId="{4BF25361-34A6-4510-B43F-D5AB5C5947FA}" destId="{7DD5BB94-FDF2-42E3-98DB-92188AB94596}" srcOrd="1" destOrd="0" parTransId="{067C59C4-21E2-454A-ACCF-D0AEDB9CADFC}" sibTransId="{07031A61-C758-4590-A5CE-D0472A5C0698}"/>
    <dgm:cxn modelId="{6AD4BE29-AFD2-45EB-B1DE-39A715FBC1A4}" type="presOf" srcId="{7DD5BB94-FDF2-42E3-98DB-92188AB94596}" destId="{D448F332-5C13-4549-8BB1-925B31019B9D}" srcOrd="0" destOrd="0" presId="urn:microsoft.com/office/officeart/2009/3/layout/PlusandMinus"/>
    <dgm:cxn modelId="{8587AC20-B557-4A6A-A436-DE8DAC2A6F7D}" srcId="{4BF25361-34A6-4510-B43F-D5AB5C5947FA}" destId="{2AD1EE9E-55A9-46B9-8DD0-42D78BD02360}" srcOrd="0" destOrd="0" parTransId="{1C618FCE-85F9-4158-B69F-638179329B59}" sibTransId="{A6392B61-65F8-4620-A747-C73CF8847639}"/>
    <dgm:cxn modelId="{34588E9C-AADB-45E9-97C8-7FE621989378}" type="presOf" srcId="{2AD1EE9E-55A9-46B9-8DD0-42D78BD02360}" destId="{139A8BEA-0E26-41A4-B123-BBAC12E53860}" srcOrd="0" destOrd="0" presId="urn:microsoft.com/office/officeart/2009/3/layout/PlusandMinus"/>
    <dgm:cxn modelId="{80023E04-D711-41FA-A685-CBE5D1A1B582}" type="presParOf" srcId="{AB6FFFF4-BAC5-4E27-9FA4-4D62EA0260C2}" destId="{01B9867B-A00D-4DE8-AB12-33C666915CB7}" srcOrd="0" destOrd="0" presId="urn:microsoft.com/office/officeart/2009/3/layout/PlusandMinus"/>
    <dgm:cxn modelId="{F8057A44-3BEA-4336-8F99-B84B896708CA}" type="presParOf" srcId="{AB6FFFF4-BAC5-4E27-9FA4-4D62EA0260C2}" destId="{139A8BEA-0E26-41A4-B123-BBAC12E53860}" srcOrd="1" destOrd="0" presId="urn:microsoft.com/office/officeart/2009/3/layout/PlusandMinus"/>
    <dgm:cxn modelId="{A126BAD2-7B63-48E6-A8E6-21A0F13B6DFC}" type="presParOf" srcId="{AB6FFFF4-BAC5-4E27-9FA4-4D62EA0260C2}" destId="{D448F332-5C13-4549-8BB1-925B31019B9D}" srcOrd="2" destOrd="0" presId="urn:microsoft.com/office/officeart/2009/3/layout/PlusandMinus"/>
    <dgm:cxn modelId="{00B84ECC-6311-4144-ACD2-7EF1CB1634F7}" type="presParOf" srcId="{AB6FFFF4-BAC5-4E27-9FA4-4D62EA0260C2}" destId="{C85CE641-CEB6-4138-9187-BC814FCC22E4}" srcOrd="3" destOrd="0" presId="urn:microsoft.com/office/officeart/2009/3/layout/PlusandMinus"/>
    <dgm:cxn modelId="{15734772-09E2-4ED6-AA36-2A886607DB97}" type="presParOf" srcId="{AB6FFFF4-BAC5-4E27-9FA4-4D62EA0260C2}" destId="{778AE46A-86B7-4DFE-8C50-7D1792E0A5B9}" srcOrd="4" destOrd="0" presId="urn:microsoft.com/office/officeart/2009/3/layout/PlusandMinus"/>
    <dgm:cxn modelId="{DE579701-2413-4150-9D45-95D013BB5257}" type="presParOf" srcId="{AB6FFFF4-BAC5-4E27-9FA4-4D62EA0260C2}" destId="{5DD26C8C-1B9D-4735-B611-69220619FB68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A3517-6E2D-4632-B6FF-C50C01815BA1}">
      <dsp:nvSpPr>
        <dsp:cNvPr id="0" name=""/>
        <dsp:cNvSpPr/>
      </dsp:nvSpPr>
      <dsp:spPr>
        <a:xfrm>
          <a:off x="870" y="622913"/>
          <a:ext cx="3393834" cy="2036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Поиск растений-каучуконосов, которых можно было бы культивировать в субтропическом и умеренном климате</a:t>
          </a:r>
          <a:endParaRPr lang="ru-RU" sz="2200" kern="1200" dirty="0"/>
        </a:p>
      </dsp:txBody>
      <dsp:txXfrm>
        <a:off x="870" y="622913"/>
        <a:ext cx="3393834" cy="2036300"/>
      </dsp:txXfrm>
    </dsp:sp>
    <dsp:sp modelId="{54706328-3109-4968-AD63-54DB9A8CD2AF}">
      <dsp:nvSpPr>
        <dsp:cNvPr id="0" name=""/>
        <dsp:cNvSpPr/>
      </dsp:nvSpPr>
      <dsp:spPr>
        <a:xfrm>
          <a:off x="3734087" y="622913"/>
          <a:ext cx="3393834" cy="2036300"/>
        </a:xfrm>
        <a:prstGeom prst="rect">
          <a:avLst/>
        </a:prstGeom>
        <a:solidFill>
          <a:schemeClr val="accent2">
            <a:hueOff val="1254111"/>
            <a:satOff val="-6827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Производство синтетических каучуков из нерастительного сырья</a:t>
          </a:r>
          <a:endParaRPr lang="ru-RU" sz="2200" kern="1200" dirty="0"/>
        </a:p>
      </dsp:txBody>
      <dsp:txXfrm>
        <a:off x="3734087" y="622913"/>
        <a:ext cx="3393834" cy="2036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A4F79-9B2F-426B-A2EF-51A9265F61FC}">
      <dsp:nvSpPr>
        <dsp:cNvPr id="0" name=""/>
        <dsp:cNvSpPr/>
      </dsp:nvSpPr>
      <dsp:spPr>
        <a:xfrm>
          <a:off x="288045" y="144024"/>
          <a:ext cx="4978959" cy="298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Каучуки общего назначения используются в тех изделиях, в которых важна сама природа резины и нет каких-либо особых требований к готовому изделию</a:t>
          </a:r>
          <a:endParaRPr lang="ru-RU" sz="2200" kern="1200" dirty="0"/>
        </a:p>
      </dsp:txBody>
      <dsp:txXfrm>
        <a:off x="288045" y="144024"/>
        <a:ext cx="4978959" cy="2987375"/>
      </dsp:txXfrm>
    </dsp:sp>
    <dsp:sp modelId="{C70356AF-B9CE-4C17-AA88-C42E4929AEBF}">
      <dsp:nvSpPr>
        <dsp:cNvPr id="0" name=""/>
        <dsp:cNvSpPr/>
      </dsp:nvSpPr>
      <dsp:spPr>
        <a:xfrm>
          <a:off x="3744438" y="3384390"/>
          <a:ext cx="4978959" cy="2987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Каучуки специального назначения имеют более узкую сферу применения и используются для придания </a:t>
          </a:r>
          <a:r>
            <a:rPr lang="ru-RU" sz="2200" kern="1200" dirty="0" err="1" smtClean="0"/>
            <a:t>резино</a:t>
          </a:r>
          <a:r>
            <a:rPr lang="ru-RU" sz="2200" kern="1200" dirty="0" smtClean="0"/>
            <a:t>-техническому изделию (шинам, ремням, обувной подошве и т.д.) заданного свойства, например, износостойкости, </a:t>
          </a:r>
          <a:r>
            <a:rPr lang="ru-RU" sz="2200" kern="1200" dirty="0" err="1" smtClean="0"/>
            <a:t>маслостойкости</a:t>
          </a:r>
          <a:r>
            <a:rPr lang="ru-RU" sz="2200" kern="1200" dirty="0" smtClean="0"/>
            <a:t>, морозостойкости, повышенного сцепления с мокрой дорогой и т.д. </a:t>
          </a:r>
          <a:endParaRPr lang="ru-RU" sz="2200" kern="1200" dirty="0"/>
        </a:p>
      </dsp:txBody>
      <dsp:txXfrm>
        <a:off x="3744438" y="3384390"/>
        <a:ext cx="4978959" cy="2987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867B-A00D-4DE8-AB12-33C666915CB7}">
      <dsp:nvSpPr>
        <dsp:cNvPr id="0" name=""/>
        <dsp:cNvSpPr/>
      </dsp:nvSpPr>
      <dsp:spPr>
        <a:xfrm>
          <a:off x="20" y="356396"/>
          <a:ext cx="8746124" cy="28351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A8BEA-0E26-41A4-B123-BBAC12E53860}">
      <dsp:nvSpPr>
        <dsp:cNvPr id="0" name=""/>
        <dsp:cNvSpPr/>
      </dsp:nvSpPr>
      <dsp:spPr>
        <a:xfrm>
          <a:off x="257611" y="504002"/>
          <a:ext cx="4115258" cy="2665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очень хорошая стойкость к маслам и бензинам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стойкость к нефтяным гидравлическим жидкостям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стойкость к углеродистым растворителям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стойкость к щелочам и </a:t>
          </a:r>
          <a:r>
            <a:rPr lang="ru-RU" sz="1800" kern="1200" dirty="0" err="1" smtClean="0"/>
            <a:t>расворителям</a:t>
          </a:r>
          <a:endParaRPr lang="ru-RU" sz="1800" kern="1200" dirty="0" smtClean="0"/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широкий диапазон рабочих : от -57°C до +120°C.</a:t>
          </a:r>
          <a:endParaRPr lang="ru-RU" sz="1800" kern="1200" dirty="0"/>
        </a:p>
      </dsp:txBody>
      <dsp:txXfrm>
        <a:off x="257611" y="504002"/>
        <a:ext cx="4115258" cy="2665607"/>
      </dsp:txXfrm>
    </dsp:sp>
    <dsp:sp modelId="{D448F332-5C13-4549-8BB1-925B31019B9D}">
      <dsp:nvSpPr>
        <dsp:cNvPr id="0" name=""/>
        <dsp:cNvSpPr/>
      </dsp:nvSpPr>
      <dsp:spPr>
        <a:xfrm>
          <a:off x="4572516" y="599244"/>
          <a:ext cx="3663090" cy="2665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низкая стойкость к озону, солнечному свету и естественным окислителям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плохая стойкость к окисленным растворителям</a:t>
          </a:r>
          <a:endParaRPr lang="ru-RU" sz="1800" kern="1200" dirty="0"/>
        </a:p>
      </dsp:txBody>
      <dsp:txXfrm>
        <a:off x="4572516" y="599244"/>
        <a:ext cx="3663090" cy="2665607"/>
      </dsp:txXfrm>
    </dsp:sp>
    <dsp:sp modelId="{C85CE641-CEB6-4138-9187-BC814FCC22E4}">
      <dsp:nvSpPr>
        <dsp:cNvPr id="0" name=""/>
        <dsp:cNvSpPr/>
      </dsp:nvSpPr>
      <dsp:spPr>
        <a:xfrm>
          <a:off x="0" y="0"/>
          <a:ext cx="583235" cy="572938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AE46A-86B7-4DFE-8C50-7D1792E0A5B9}">
      <dsp:nvSpPr>
        <dsp:cNvPr id="0" name=""/>
        <dsp:cNvSpPr/>
      </dsp:nvSpPr>
      <dsp:spPr>
        <a:xfrm>
          <a:off x="8031680" y="239211"/>
          <a:ext cx="811742" cy="184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26C8C-1B9D-4735-B611-69220619FB68}">
      <dsp:nvSpPr>
        <dsp:cNvPr id="0" name=""/>
        <dsp:cNvSpPr/>
      </dsp:nvSpPr>
      <dsp:spPr>
        <a:xfrm>
          <a:off x="4427799" y="527237"/>
          <a:ext cx="693" cy="2545911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5E60CA-C76C-4125-9EBF-C2950624A8E7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7A76BB-877B-46F3-8EF9-7825A49119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2.xml"/><Relationship Id="rId10" Type="http://schemas.microsoft.com/office/2007/relationships/hdphoto" Target="../media/hdphoto9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2.wdp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7.wdp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18.wdp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3275856" cy="1036712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Резина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573016"/>
            <a:ext cx="441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Искусственные </a:t>
            </a:r>
            <a:r>
              <a:rPr lang="ru-RU" sz="3200" dirty="0"/>
              <a:t>и синтетические </a:t>
            </a:r>
          </a:p>
        </p:txBody>
      </p:sp>
    </p:spTree>
    <p:extLst>
      <p:ext uri="{BB962C8B-B14F-4D97-AF65-F5344CB8AC3E}">
        <p14:creationId xmlns:p14="http://schemas.microsoft.com/office/powerpoint/2010/main" val="38025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805537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aramond" panose="02020404030301010803" pitchFamily="18" charset="0"/>
              </a:rPr>
              <a:t>Развивающееся машиностроение и электротехника, а позже автомобилестроение потребляли всё больше резины. Для этого требовалось всё больше сырья. Из-за увеличения спроса в Южной Америки стали возникать и быстро развиваться огромные плантации каучуконосов, выращивающие монокультурно эти растения. Позже центр выращивания каучуконосов переместился в Индонезию и Цейлон.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8194" name="Picture 2" descr="http://www.omegashop.com.ua/data/images/hevea_plantation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341041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После того, как резина стала широко применяться и природные источники каучука не могли покрыть возросшие потребности стало ясно, что надо найти замену сырьевой базе в виде каучуконосных плантаций. Проблема усугублялась тем, что плантациями монопольно владели несколько стран (основной из них была Великобритания), кроме того, сырьё было достаточно дорогим из-за трудоёмкости выращивания каучуконосов и сбора каучука и больших транспортных расходов.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294" y="2657216"/>
            <a:ext cx="837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альтернативного сырья шёл двумя путями: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7722215"/>
              </p:ext>
            </p:extLst>
          </p:nvPr>
        </p:nvGraphicFramePr>
        <p:xfrm>
          <a:off x="899592" y="3118881"/>
          <a:ext cx="7128792" cy="328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403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aramond" panose="02020404030301010803" pitchFamily="18" charset="0"/>
              </a:rPr>
              <a:t>Интенсивно производство синтетических каучуков стало развиваться в СССР, который стал пионером в этой области. Это было связано с острой нехваткой резины для интенсивно развивающейся промышленности, отсутствием эффективных природных </a:t>
            </a:r>
            <a:r>
              <a:rPr lang="ru-RU" sz="2000" dirty="0" err="1" smtClean="0">
                <a:latin typeface="Garamond" panose="02020404030301010803" pitchFamily="18" charset="0"/>
              </a:rPr>
              <a:t>каучконосов</a:t>
            </a:r>
            <a:r>
              <a:rPr lang="ru-RU" sz="2000" dirty="0" smtClean="0">
                <a:latin typeface="Garamond" panose="02020404030301010803" pitchFamily="18" charset="0"/>
              </a:rPr>
              <a:t> на территории СССР и ограничение поставок каучуков из-за рубежа, так как правящие круги некоторых стран пытались помешать процессу индустриализации СССР. Проблема налаживания крупнотоннажного промышленного производства синтетической резины была успешно решена, несмотря на скептицизм некоторых зарубежных специалистов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4" name="Picture 2" descr="http://dadi-auto.ru/uploads/posts/2010-02/1265410918_tyres_hpi_4848_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3600" y1="90667" x2="55200" y2="92267"/>
                        <a14:backgroundMark x1="47400" y1="84800" x2="47400" y2="86133"/>
                        <a14:backgroundMark x1="57600" y1="92267" x2="58600" y2="9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0" y="3284982"/>
            <a:ext cx="4038415" cy="30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litmir.net/BookBinary/106264/1333259492/i010-001-271903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17597"/>
            <a:ext cx="3351017" cy="34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Синтетические каучуки стали необходимой альтернативой натуральному каучуку и придали дополнительные свойства изделиям.</a:t>
            </a:r>
          </a:p>
          <a:p>
            <a:pPr algn="just"/>
            <a:r>
              <a:rPr lang="ru-RU" sz="2000" dirty="0" smtClean="0">
                <a:latin typeface="Garamond" panose="02020404030301010803" pitchFamily="18" charset="0"/>
              </a:rPr>
              <a:t>В общем </a:t>
            </a:r>
            <a:r>
              <a:rPr lang="ru-RU" sz="2000" dirty="0">
                <a:latin typeface="Garamond" panose="02020404030301010803" pitchFamily="18" charset="0"/>
              </a:rPr>
              <a:t>виде их можно разделить на два крупных сегмента: каучуки общего назначения и каучуки специального назначения</a:t>
            </a:r>
            <a:endParaRPr lang="ru-RU" sz="20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70606"/>
              </p:ext>
            </p:extLst>
          </p:nvPr>
        </p:nvGraphicFramePr>
        <p:xfrm>
          <a:off x="395536" y="1988839"/>
          <a:ext cx="8352927" cy="465416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056357"/>
                <a:gridCol w="4296570"/>
              </a:tblGrid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aramond" panose="02020404030301010803" pitchFamily="18" charset="0"/>
                        </a:rPr>
                        <a:t>Каучуки общего назначения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aramond" panose="02020404030301010803" pitchFamily="18" charset="0"/>
                        </a:rPr>
                        <a:t>Каучуки специального назначения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Бутадиен-стирольный каучук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Хлоропреновый каучук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Бутадиен-метил-стирольный каучук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Бутадиен-нитрильный каучук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Полибутадиеновый каучук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Галогенированные изобутилены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Бутилкаучук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Уретаны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aramond" panose="02020404030301010803" pitchFamily="18" charset="0"/>
                        </a:rPr>
                        <a:t>Этиленпропиленовый каучук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Силиконы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Этиленпропилендиеновый каучук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Полисульфидные каучуки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anose="02020404030301010803" pitchFamily="18" charset="0"/>
                        </a:rPr>
                        <a:t>Цис-1,4-полиизопреновый каучук</a:t>
                      </a:r>
                      <a:endParaRPr lang="ru-RU" sz="200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1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6453331"/>
              </p:ext>
            </p:extLst>
          </p:nvPr>
        </p:nvGraphicFramePr>
        <p:xfrm>
          <a:off x="107504" y="188640"/>
          <a:ext cx="8928992" cy="648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newchemistry.ru/images/img/letters4/15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50588" y1="85490" x2="50588" y2="85490"/>
                        <a14:backgroundMark x1="40392" y1="81176" x2="40392" y2="8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42887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2.livemaster.ru/foto/large/9038847211-materialy-dlya-tvorchestva-podoshva-rezinovaya-belaya-n389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1906" y1="32292" x2="85542" y2="34635"/>
                        <a14:foregroundMark x1="17744" y1="75911" x2="17744" y2="75911"/>
                        <a14:foregroundMark x1="14567" y1="71484" x2="14896" y2="67448"/>
                        <a14:foregroundMark x1="15115" y1="39193" x2="20263" y2="4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02"/>
          <a:stretch/>
        </p:blipFill>
        <p:spPr bwMode="auto">
          <a:xfrm rot="18001131">
            <a:off x="857867" y="4580888"/>
            <a:ext cx="3969859" cy="16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llwatch.kiev.ua/images/product_images/popup_images/714_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600" y1="41407" x2="68300" y2="73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426">
            <a:off x="54560" y="3856600"/>
            <a:ext cx="2687221" cy="19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преновый каучук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320"/>
            <a:ext cx="3095625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изопреновый каучук-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8584"/>
            <a:ext cx="2370138" cy="24495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изопреновый каучук-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250" y1="48828" x2="56250" y2="48828"/>
                        <a14:backgroundMark x1="50500" y1="33203" x2="69750" y2="4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5" t="12908" r="3092" b="7746"/>
          <a:stretch/>
        </p:blipFill>
        <p:spPr bwMode="auto">
          <a:xfrm rot="11927900">
            <a:off x="6172200" y="3968749"/>
            <a:ext cx="2870200" cy="200025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29991" y="1454570"/>
            <a:ext cx="476829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dirty="0">
                <a:latin typeface="Garamond" panose="02020404030301010803" pitchFamily="18" charset="0"/>
              </a:rPr>
              <a:t>Изопрен по износоустойчивости превосходит натуральный каучук. Изопрен используют в основном при изготовлении обуви, перчаток и рукояток некоторых </a:t>
            </a:r>
            <a:r>
              <a:rPr lang="ru-RU" sz="2000" dirty="0" smtClean="0">
                <a:latin typeface="Garamond" panose="02020404030301010803" pitchFamily="18" charset="0"/>
              </a:rPr>
              <a:t>ножей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6146" name="Picture 2" descr="http://chemistry-chemists.com/N5_2011/S111/Rubber_glov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93" y="3376469"/>
            <a:ext cx="2510195" cy="318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7661" y="188640"/>
            <a:ext cx="277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Изопрен</a:t>
            </a:r>
          </a:p>
        </p:txBody>
      </p:sp>
    </p:spTree>
    <p:extLst>
      <p:ext uri="{BB962C8B-B14F-4D97-AF65-F5344CB8AC3E}">
        <p14:creationId xmlns:p14="http://schemas.microsoft.com/office/powerpoint/2010/main" val="19335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754" y="188640"/>
            <a:ext cx="681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Бутадиен стирольный</a:t>
            </a:r>
          </a:p>
        </p:txBody>
      </p:sp>
      <p:pic>
        <p:nvPicPr>
          <p:cNvPr id="6" name="Picture 11" descr="a1_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42" b="991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78" y="2724503"/>
            <a:ext cx="2159570" cy="17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5E2F2"/>
              </a:clrFrom>
              <a:clrTo>
                <a:srgbClr val="D5E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84" y="4510975"/>
            <a:ext cx="1866927" cy="17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5940" y="1116948"/>
            <a:ext cx="4214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white"/>
                </a:solidFill>
                <a:latin typeface="Garamond" panose="02020404030301010803" pitchFamily="18" charset="0"/>
              </a:rPr>
              <a:t>Основными свойствами бутадиена стирольный являются</a:t>
            </a:r>
            <a:r>
              <a:rPr lang="en-US" sz="2000" dirty="0" smtClean="0">
                <a:solidFill>
                  <a:prstClr val="white"/>
                </a:solidFill>
                <a:latin typeface="Garamond" panose="02020404030301010803" pitchFamily="18" charset="0"/>
              </a:rPr>
              <a:t>: </a:t>
            </a:r>
            <a:r>
              <a:rPr lang="ru-RU" sz="2000" dirty="0" smtClean="0">
                <a:solidFill>
                  <a:prstClr val="white"/>
                </a:solidFill>
                <a:latin typeface="Garamond" panose="02020404030301010803" pitchFamily="18" charset="0"/>
              </a:rPr>
              <a:t>высокая прочность, сопротивление </a:t>
            </a:r>
            <a:r>
              <a:rPr lang="ru-RU" sz="2000" dirty="0" err="1" smtClean="0">
                <a:solidFill>
                  <a:prstClr val="white"/>
                </a:solidFill>
                <a:latin typeface="Garamond" panose="02020404030301010803" pitchFamily="18" charset="0"/>
              </a:rPr>
              <a:t>раздиру</a:t>
            </a:r>
            <a:r>
              <a:rPr lang="ru-RU" sz="2000" dirty="0" smtClean="0">
                <a:solidFill>
                  <a:prstClr val="white"/>
                </a:solidFill>
                <a:latin typeface="Garamond" panose="02020404030301010803" pitchFamily="18" charset="0"/>
              </a:rPr>
              <a:t>, эластичность и износостойкость</a:t>
            </a:r>
            <a:endParaRPr lang="ru-RU" sz="20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668" y="4681912"/>
            <a:ext cx="45570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white"/>
                </a:solidFill>
                <a:latin typeface="Garamond" panose="02020404030301010803" pitchFamily="18" charset="0"/>
              </a:rPr>
              <a:t>Этот каучук считают лучшим каучуком общего назначения благодаря отличным свойствам высокой стойкости к истиранию и высокому проценту наполняемости</a:t>
            </a:r>
            <a:endParaRPr lang="ru-RU" sz="20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Picture 9" descr="Рисунок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06" y="1310354"/>
            <a:ext cx="43926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33953" y="2780928"/>
            <a:ext cx="4130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white"/>
                </a:solidFill>
                <a:latin typeface="Garamond" panose="02020404030301010803" pitchFamily="18" charset="0"/>
              </a:rPr>
              <a:t>Применяются </a:t>
            </a:r>
            <a:r>
              <a:rPr lang="ru-RU" sz="2000" dirty="0">
                <a:solidFill>
                  <a:prstClr val="white"/>
                </a:solidFill>
                <a:latin typeface="Garamond" panose="02020404030301010803" pitchFamily="18" charset="0"/>
              </a:rPr>
              <a:t>для большинства резиновых изделий (в том числе для изготовления жевательных резинок)</a:t>
            </a:r>
          </a:p>
        </p:txBody>
      </p:sp>
      <p:pic>
        <p:nvPicPr>
          <p:cNvPr id="16" name="Picture 11" descr="200px-Kaugummis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11100E"/>
              </a:clrFrom>
              <a:clrTo>
                <a:srgbClr val="1110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 r="1695" b="24868"/>
          <a:stretch/>
        </p:blipFill>
        <p:spPr bwMode="auto">
          <a:xfrm>
            <a:off x="-396552" y="2780928"/>
            <a:ext cx="3409176" cy="168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438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ACF"/>
              </a:clrFrom>
              <a:clrTo>
                <a:srgbClr val="FDFA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88" y="4378002"/>
            <a:ext cx="1917964" cy="188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утилкауч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0" y="1345036"/>
            <a:ext cx="41751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бутилкаучук (1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9" y="2606566"/>
            <a:ext cx="259238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бутилкаучук (2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7311" r="2098" b="5437"/>
          <a:stretch/>
        </p:blipFill>
        <p:spPr bwMode="auto">
          <a:xfrm>
            <a:off x="552366" y="4982246"/>
            <a:ext cx="1944911" cy="16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004047" y="1240751"/>
            <a:ext cx="3816673" cy="47089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2000">
                <a:solidFill>
                  <a:prstClr val="white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/>
              <a:t>Основное достоинства резин из бутилкаучука - стойкость к действию многих агрессивных сред, в том числе щелочей, перекиси водорода, некоторых растительных масел, высокие диэлектрические свойства. Важнейшая область применения бутилкаучука - производство шин. Кроме того, бутилкаучук применяют в производстве различных резиновых изделий, стойких к действию высоких температур и агрессивных сред, прорезиненных тканей </a:t>
            </a:r>
          </a:p>
        </p:txBody>
      </p:sp>
      <p:pic>
        <p:nvPicPr>
          <p:cNvPr id="6" name="Picture 10" descr="WT%201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" b="100000" l="0" r="100000">
                        <a14:backgroundMark x1="42373" y1="97631" x2="42373" y2="97631"/>
                        <a14:backgroundMark x1="47246" y1="97124" x2="47246" y2="97124"/>
                        <a14:backgroundMark x1="52119" y1="97631" x2="52119" y2="97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28">
            <a:off x="2801113" y="3148002"/>
            <a:ext cx="1977024" cy="24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06004" y="188640"/>
            <a:ext cx="3915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Бутилкаучук</a:t>
            </a:r>
          </a:p>
        </p:txBody>
      </p:sp>
    </p:spTree>
    <p:extLst>
      <p:ext uri="{BB962C8B-B14F-4D97-AF65-F5344CB8AC3E}">
        <p14:creationId xmlns:p14="http://schemas.microsoft.com/office/powerpoint/2010/main" val="24724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Этилен-пропиленовый кауч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23" y="1186258"/>
            <a:ext cx="4380555" cy="1081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Этилен-пропиленовый каучук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83" y="4414619"/>
            <a:ext cx="2746659" cy="1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343597" y="2708920"/>
            <a:ext cx="446692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2000">
                <a:solidFill>
                  <a:prstClr val="white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Одной </a:t>
            </a:r>
            <a:r>
              <a:rPr lang="ru-RU" dirty="0"/>
              <a:t>из многочисленных областей применение являются покрытия для открытых спортивных и детских </a:t>
            </a:r>
            <a:r>
              <a:rPr lang="ru-RU" dirty="0" smtClean="0"/>
              <a:t>площадок</a:t>
            </a:r>
            <a:endParaRPr lang="ru-RU" dirty="0"/>
          </a:p>
        </p:txBody>
      </p:sp>
      <p:pic>
        <p:nvPicPr>
          <p:cNvPr id="6" name="Picture 11" descr="ka_eng8_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5" y1="66667" x2="9880" y2="10628"/>
                        <a14:foregroundMark x1="29157" y1="86957" x2="27229" y2="34783"/>
                        <a14:foregroundMark x1="49398" y1="72464" x2="48916" y2="24155"/>
                        <a14:foregroundMark x1="89398" y1="78261" x2="90120" y2="26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8" y="2551244"/>
            <a:ext cx="3155162" cy="192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188640"/>
            <a:ext cx="860355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Этилен-пропиленовый каучук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163525"/>
            <a:ext cx="4301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white"/>
                </a:solidFill>
                <a:latin typeface="Garamond" panose="02020404030301010803" pitchFamily="18" charset="0"/>
              </a:rPr>
              <a:t>Этилен-пропиленовый каучук подходит</a:t>
            </a:r>
            <a:r>
              <a:rPr lang="en-US" sz="2000" dirty="0">
                <a:solidFill>
                  <a:prstClr val="white"/>
                </a:solidFill>
                <a:latin typeface="Garamond" panose="02020404030301010803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Garamond" panose="02020404030301010803" pitchFamily="18" charset="0"/>
              </a:rPr>
              <a:t>для производства  шлангов, изоляции, противоскользящих профилей,  </a:t>
            </a:r>
            <a:r>
              <a:rPr lang="ru-RU" sz="2000" dirty="0" smtClean="0">
                <a:solidFill>
                  <a:prstClr val="white"/>
                </a:solidFill>
                <a:latin typeface="Garamond" panose="02020404030301010803" pitchFamily="18" charset="0"/>
              </a:rPr>
              <a:t>сильфонов</a:t>
            </a:r>
            <a:endParaRPr lang="ru-RU" sz="20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510" y="4653136"/>
            <a:ext cx="5091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white"/>
                </a:solidFill>
                <a:latin typeface="Garamond" panose="02020404030301010803" pitchFamily="18" charset="0"/>
              </a:rPr>
              <a:t>Эти каучуки имеют два значительных недостатка. Они не могут быть перемешаны с другими простыми каучуками и неустойчивы к воздействию масла</a:t>
            </a:r>
            <a:endParaRPr lang="ru-RU" sz="20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Бутадиен-нитрильный каучук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1268412"/>
            <a:ext cx="6192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[-CH2-CH=CH-CH2-]n - [-CH2-CH(CN)-]m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1916831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white"/>
                </a:solidFill>
                <a:latin typeface="Garamond" panose="02020404030301010803" pitchFamily="18" charset="0"/>
              </a:rPr>
              <a:t>Бутадиен-нитрильный </a:t>
            </a:r>
            <a:r>
              <a:rPr lang="ru-RU" sz="2000" dirty="0" smtClean="0">
                <a:solidFill>
                  <a:prstClr val="white"/>
                </a:solidFill>
                <a:latin typeface="Garamond" panose="02020404030301010803" pitchFamily="18" charset="0"/>
              </a:rPr>
              <a:t>каучук - синтетический </a:t>
            </a:r>
            <a:r>
              <a:rPr lang="ru-RU" sz="2000" dirty="0">
                <a:solidFill>
                  <a:prstClr val="white"/>
                </a:solidFill>
                <a:latin typeface="Garamond" panose="02020404030301010803" pitchFamily="18" charset="0"/>
              </a:rPr>
              <a:t>полимер, продукт </a:t>
            </a:r>
            <a:r>
              <a:rPr lang="ru-RU" sz="2000" dirty="0" err="1">
                <a:solidFill>
                  <a:prstClr val="white"/>
                </a:solidFill>
                <a:latin typeface="Garamond" panose="02020404030301010803" pitchFamily="18" charset="0"/>
              </a:rPr>
              <a:t>сополимеризации</a:t>
            </a:r>
            <a:r>
              <a:rPr lang="ru-RU" sz="2000" dirty="0">
                <a:solidFill>
                  <a:prstClr val="white"/>
                </a:solidFill>
                <a:latin typeface="Garamond" panose="02020404030301010803" pitchFamily="18" charset="0"/>
              </a:rPr>
              <a:t> бутадиена с </a:t>
            </a:r>
            <a:r>
              <a:rPr lang="ru-RU" sz="2000" dirty="0" err="1">
                <a:solidFill>
                  <a:prstClr val="white"/>
                </a:solidFill>
                <a:latin typeface="Garamond" panose="02020404030301010803" pitchFamily="18" charset="0"/>
              </a:rPr>
              <a:t>акрилнитрилом</a:t>
            </a:r>
            <a:endParaRPr lang="ru-RU" sz="20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pic>
        <p:nvPicPr>
          <p:cNvPr id="9218" name="Picture 2" descr="http://www.baltrti.ru/assets/images/layflathoses/irregation/201009141556135649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E1E3"/>
              </a:clrFrom>
              <a:clrTo>
                <a:srgbClr val="E0E1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7936"/>
            <a:ext cx="1897202" cy="14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thumb/8/8d/Disposable_nitrile_glove.jpg/150px-Disposable_nitrile_glov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DAAB2"/>
              </a:clrFrom>
              <a:clrTo>
                <a:srgbClr val="ADAA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341">
            <a:off x="7419887" y="1133721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48612576"/>
              </p:ext>
            </p:extLst>
          </p:nvPr>
        </p:nvGraphicFramePr>
        <p:xfrm>
          <a:off x="179512" y="3405811"/>
          <a:ext cx="8856984" cy="379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564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844824"/>
            <a:ext cx="547260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Резина</a:t>
            </a:r>
            <a:r>
              <a:rPr lang="ru-RU" sz="2000" dirty="0" smtClean="0">
                <a:latin typeface="Garamond" panose="02020404030301010803" pitchFamily="18" charset="0"/>
              </a:rPr>
              <a:t> (от лат. </a:t>
            </a:r>
            <a:r>
              <a:rPr lang="ru-RU" sz="2000" dirty="0" err="1" smtClean="0">
                <a:latin typeface="Garamond" panose="02020404030301010803" pitchFamily="18" charset="0"/>
              </a:rPr>
              <a:t>resina</a:t>
            </a:r>
            <a:r>
              <a:rPr lang="ru-RU" sz="2000" dirty="0" smtClean="0">
                <a:latin typeface="Garamond" panose="02020404030301010803" pitchFamily="18" charset="0"/>
              </a:rPr>
              <a:t> «смола») — эластичный материал, получаемый вулканизацией каучука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313" y="472038"/>
            <a:ext cx="8265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Каучуки</a:t>
            </a:r>
            <a:r>
              <a:rPr lang="ru-RU" sz="2000" dirty="0" smtClean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ru-RU" sz="2000" dirty="0" smtClean="0">
                <a:latin typeface="Garamond" panose="02020404030301010803" pitchFamily="18" charset="0"/>
              </a:rPr>
              <a:t>— натуральные или синтетические эластомеры, характеризующиеся эластичностью, водонепроницаемостью и электроизоляционными свойствами, из которых путём вулканизации получают резины и </a:t>
            </a:r>
            <a:r>
              <a:rPr lang="ru-RU" sz="2000" dirty="0" smtClean="0">
                <a:latin typeface="Garamond" panose="02020404030301010803" pitchFamily="18" charset="0"/>
              </a:rPr>
              <a:t>эбониты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http://www.weirminerals.com/images/linatex-premium-rubber-3--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76" y="3429000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iss.lv/dati/mm-meistars/250514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5400" y1="71390" x2="54400" y2="71925"/>
                        <a14:backgroundMark x1="59000" y1="70053" x2="50800" y2="72995"/>
                        <a14:backgroundMark x1="87000" y1="70321" x2="80600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6" y="3284984"/>
            <a:ext cx="36581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416" y="188640"/>
            <a:ext cx="75064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Хлоропреновый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каучук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4" descr="Хроропреновые каучу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3" y="2321222"/>
            <a:ext cx="2540053" cy="142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Хроропреновые каучуки (1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40" y="5365929"/>
            <a:ext cx="2197423" cy="12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Хроропреновые каучуки (2)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94042"/>
            <a:ext cx="2304256" cy="1578428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6006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95" y="1160303"/>
            <a:ext cx="3792585" cy="1243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68562" y="2452690"/>
            <a:ext cx="622391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>
                <a:solidFill>
                  <a:prstClr val="white"/>
                </a:solidFill>
                <a:latin typeface="Garamond" panose="02020404030301010803" pitchFamily="18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Хлоропреновый </a:t>
            </a:r>
            <a:r>
              <a:rPr lang="ru-RU" dirty="0">
                <a:solidFill>
                  <a:schemeClr val="tx1"/>
                </a:solidFill>
              </a:rPr>
              <a:t>каучук кристаллизуется при растяжении, благодаря чему резины на его основе имеют высокую прочность.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7886" y="3742000"/>
            <a:ext cx="590829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ru-RU" dirty="0" smtClean="0"/>
              <a:t>Используется для производства </a:t>
            </a:r>
            <a:r>
              <a:rPr lang="ru-RU" dirty="0" err="1"/>
              <a:t>резино</a:t>
            </a:r>
            <a:r>
              <a:rPr lang="ru-RU" dirty="0"/>
              <a:t>-технических изделий: конвейерных лент, ремней, рукавов, шлангов, водолазных костюмов, электроизоляционных материалов. Изготовляют также оболочки проводов и кабелей, защитные покрытия. Важное промышленное значение имеют клеи и хлоропреновые латексы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23" y="1257506"/>
            <a:ext cx="4840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Хлоропреновый </a:t>
            </a:r>
            <a:r>
              <a:rPr lang="ru-RU" sz="2000" dirty="0" smtClean="0">
                <a:latin typeface="Garamond" panose="02020404030301010803" pitchFamily="18" charset="0"/>
              </a:rPr>
              <a:t>каучук -  эластичная </a:t>
            </a:r>
            <a:r>
              <a:rPr lang="ru-RU" sz="2000" dirty="0">
                <a:latin typeface="Garamond" panose="02020404030301010803" pitchFamily="18" charset="0"/>
              </a:rPr>
              <a:t>светло-желтая </a:t>
            </a:r>
            <a:r>
              <a:rPr lang="ru-RU" sz="2000" dirty="0" smtClean="0">
                <a:latin typeface="Garamond" panose="02020404030301010803" pitchFamily="18" charset="0"/>
              </a:rPr>
              <a:t>масса</a:t>
            </a:r>
            <a:endParaRPr lang="ru-R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633" y="188640"/>
            <a:ext cx="677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Силоксановый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каучук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7" descr="9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88073"/>
            <a:ext cx="1872208" cy="1542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63624" y="1260476"/>
            <a:ext cx="4464626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ru-RU" dirty="0" err="1"/>
              <a:t>Силоксановые</a:t>
            </a:r>
            <a:r>
              <a:rPr lang="ru-RU" dirty="0"/>
              <a:t> резины обладают комплексом уникальных свойств: повышенными </a:t>
            </a:r>
            <a:r>
              <a:rPr lang="ru-RU" dirty="0" err="1"/>
              <a:t>термо</a:t>
            </a:r>
            <a:r>
              <a:rPr lang="ru-RU" dirty="0"/>
              <a:t>-, </a:t>
            </a:r>
            <a:r>
              <a:rPr lang="ru-RU" dirty="0" err="1"/>
              <a:t>морозо</a:t>
            </a:r>
            <a:r>
              <a:rPr lang="ru-RU" dirty="0"/>
              <a:t>- и огнестойкостью, сопротивлением накоплению остаточной деформации сжатия и т. </a:t>
            </a:r>
            <a:r>
              <a:rPr lang="ru-RU" dirty="0"/>
              <a:t>д. </a:t>
            </a:r>
            <a:endParaRPr lang="ru-RU" dirty="0" smtClean="0"/>
          </a:p>
        </p:txBody>
      </p:sp>
      <p:pic>
        <p:nvPicPr>
          <p:cNvPr id="6" name="Picture 9" descr="501_520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4" y="1260476"/>
            <a:ext cx="4136776" cy="116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ostitsky_en_ru.academic.ru/pictures/mostitsky/silicone_rubbe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79333" l="4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0" y="26369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670" y="3199468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Они применяются в весьма важных областях техники, а относительно высокая их стоимость окупается более длительным сроком эксплуатации по сравнению с резинами на основе углеводородных каучуков </a:t>
            </a:r>
            <a:endParaRPr lang="ru-R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10" y="1196752"/>
            <a:ext cx="87849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Презентацию выполнили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ученицы 11-А класса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Соколова Анастасия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Чернявская Карина</a:t>
            </a:r>
          </a:p>
        </p:txBody>
      </p:sp>
    </p:spTree>
    <p:extLst>
      <p:ext uri="{BB962C8B-B14F-4D97-AF65-F5344CB8AC3E}">
        <p14:creationId xmlns:p14="http://schemas.microsoft.com/office/powerpoint/2010/main" val="26254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3867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Применяется для изготовления шин для различного транспорта, уплотнителей, шлангов, </a:t>
            </a:r>
            <a:r>
              <a:rPr lang="ru-RU" sz="2000" dirty="0" err="1">
                <a:latin typeface="Garamond" panose="02020404030301010803" pitchFamily="18" charset="0"/>
              </a:rPr>
              <a:t>транспортёрных</a:t>
            </a:r>
            <a:r>
              <a:rPr lang="ru-RU" sz="2000" dirty="0">
                <a:latin typeface="Garamond" panose="02020404030301010803" pitchFamily="18" charset="0"/>
              </a:rPr>
              <a:t> лент, медицинских, бытовых и гигиенических изделий и др.</a:t>
            </a:r>
          </a:p>
        </p:txBody>
      </p:sp>
      <p:pic>
        <p:nvPicPr>
          <p:cNvPr id="2052" name="Picture 4" descr="http://me-rc.info/wp-content/uploads/2013/05/1-zimnyaya-rezina-po-super-nizkim-tsenam-so-sklad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21" b="89193" l="2930" r="96484">
                        <a14:foregroundMark x1="71875" y1="25260" x2="64355" y2="33594"/>
                        <a14:foregroundMark x1="62305" y1="39714" x2="60156" y2="48047"/>
                        <a14:foregroundMark x1="76660" y1="24219" x2="86328" y2="27865"/>
                        <a14:foregroundMark x1="36035" y1="41536" x2="40039" y2="38802"/>
                        <a14:foregroundMark x1="35254" y1="27083" x2="39551" y2="31641"/>
                        <a14:backgroundMark x1="45898" y1="77865" x2="50977" y2="89193"/>
                        <a14:backgroundMark x1="17676" y1="77604" x2="18457" y2="79818"/>
                        <a14:backgroundMark x1="36426" y1="79818" x2="34766" y2="81510"/>
                        <a14:backgroundMark x1="60156" y1="85286" x2="61719" y2="87500"/>
                        <a14:backgroundMark x1="78613" y1="86849" x2="80762" y2="86198"/>
                        <a14:backgroundMark x1="66797" y1="37370" x2="66797" y2="38802"/>
                        <a14:backgroundMark x1="63477" y1="48047" x2="62988" y2="50000"/>
                        <a14:backgroundMark x1="62793" y1="63151" x2="63477" y2="60938"/>
                        <a14:backgroundMark x1="70703" y1="51302" x2="70508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93172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249133"/>
            <a:ext cx="80648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Garamond" panose="02020404030301010803" pitchFamily="18" charset="0"/>
              </a:rPr>
              <a:t>Получают из натурального или синтетического каучука 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методом вулканизации </a:t>
            </a:r>
            <a:r>
              <a:rPr lang="ru-RU" sz="2000" dirty="0">
                <a:latin typeface="Garamond" panose="02020404030301010803" pitchFamily="18" charset="0"/>
              </a:rPr>
              <a:t>- смешиванием с вулканизирующим веществом (обычно с серой) с последующим </a:t>
            </a:r>
            <a:r>
              <a:rPr lang="ru-RU" sz="2000" dirty="0" smtClean="0">
                <a:latin typeface="Garamond" panose="02020404030301010803" pitchFamily="18" charset="0"/>
              </a:rPr>
              <a:t>нагревом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2054" name="Picture 6" descr="http://www.e-teplo.com.ua/i/raw/2/13287198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57" y="1619186"/>
            <a:ext cx="378371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266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История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1070734"/>
            <a:ext cx="5471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aramond" panose="02020404030301010803" pitchFamily="18" charset="0"/>
              </a:rPr>
              <a:t>История резины начинается с открытием американского континента. Коренное население Центральной и Южной Америки, собирая млечный сок </a:t>
            </a:r>
            <a:r>
              <a:rPr lang="ru-RU" sz="2000" dirty="0" smtClean="0">
                <a:latin typeface="Garamond" panose="02020404030301010803" pitchFamily="18" charset="0"/>
              </a:rPr>
              <a:t>каучуконосных </a:t>
            </a:r>
            <a:r>
              <a:rPr lang="ru-RU" sz="2000" dirty="0" smtClean="0">
                <a:latin typeface="Garamond" panose="02020404030301010803" pitchFamily="18" charset="0"/>
              </a:rPr>
              <a:t>деревьев (гевеи) получали каучук. Ещё Колумб обратил внимание, что применявшиеся в играх индейцев тяжёлые монолитные мячи из чёрной упругой массы, отскакивают намного лучше, чем известные европейцам </a:t>
            </a:r>
            <a:r>
              <a:rPr lang="ru-RU" sz="2000" dirty="0" smtClean="0">
                <a:latin typeface="Garamond" panose="02020404030301010803" pitchFamily="18" charset="0"/>
              </a:rPr>
              <a:t>кожаные</a:t>
            </a:r>
            <a:endParaRPr lang="ru-RU" sz="2000" dirty="0" smtClean="0">
              <a:latin typeface="Garamond" panose="02020404030301010803" pitchFamily="18" charset="0"/>
            </a:endParaRPr>
          </a:p>
        </p:txBody>
      </p:sp>
      <p:pic>
        <p:nvPicPr>
          <p:cNvPr id="3074" name="Picture 2" descr="http://upload.wikimedia.org/wikipedia/commons/2/2b/Ceylon_rub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28" y="1136826"/>
            <a:ext cx="287776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ikipro.ru/images/thumb/5/53/%D0%9A%D0%B0%D1%83%D1%87%D1%83%D0%BA%D0%BE%D0%B2%D1%8B%D0%B9_%D1%88%D0%B0%D1%80.jpg/376px-%D0%9A%D0%B0%D1%83%D1%87%D1%83%D0%BA%D0%BE%D0%B2%D1%8B%D0%B9_%D1%88%D0%B0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888432" cy="261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4" y="333375"/>
            <a:ext cx="8641655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2400" b="1" dirty="0">
                <a:latin typeface="Garamond" panose="02020404030301010803" pitchFamily="18" charset="0"/>
              </a:rPr>
              <a:t>Реакция получения натурального </a:t>
            </a:r>
            <a:r>
              <a:rPr lang="ru-RU" altLang="ru-RU" sz="2400" b="1" dirty="0" smtClean="0">
                <a:latin typeface="Garamond" panose="02020404030301010803" pitchFamily="18" charset="0"/>
              </a:rPr>
              <a:t>каучука</a:t>
            </a:r>
            <a:endParaRPr lang="ru-RU" altLang="ru-RU" sz="2400" b="1" dirty="0">
              <a:latin typeface="Garamond" panose="02020404030301010803" pitchFamily="18" charset="0"/>
            </a:endParaRPr>
          </a:p>
          <a:p>
            <a:pPr algn="just" eaLnBrk="1" hangingPunct="1"/>
            <a:endParaRPr lang="ru-RU" altLang="ru-RU" sz="2400" b="1" dirty="0" smtClean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 algn="just" eaLnBrk="1" hangingPunct="1"/>
            <a:endParaRPr lang="ru-RU" altLang="ru-RU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2400" dirty="0">
              <a:latin typeface="Times New Roman" pitchFamily="18" charset="0"/>
            </a:endParaRPr>
          </a:p>
          <a:p>
            <a:pPr eaLnBrk="1" hangingPunct="1"/>
            <a:r>
              <a:rPr lang="ru-RU" altLang="ru-RU" sz="2400" dirty="0"/>
              <a:t>             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en-US" altLang="ru-RU" sz="2400" b="1" dirty="0">
                <a:solidFill>
                  <a:srgbClr val="FF0000"/>
                </a:solidFill>
              </a:rPr>
              <a:t>n</a:t>
            </a:r>
            <a:r>
              <a:rPr lang="ru-RU" altLang="ru-RU" sz="2400" b="1" dirty="0">
                <a:solidFill>
                  <a:srgbClr val="663300"/>
                </a:solidFill>
              </a:rPr>
              <a:t> СН</a:t>
            </a:r>
            <a:r>
              <a:rPr lang="ru-RU" altLang="ru-RU" sz="2400" b="1" baseline="-25000" dirty="0">
                <a:solidFill>
                  <a:srgbClr val="663300"/>
                </a:solidFill>
              </a:rPr>
              <a:t>2</a:t>
            </a:r>
            <a:r>
              <a:rPr lang="ru-RU" altLang="ru-RU" sz="2400" b="1" dirty="0">
                <a:solidFill>
                  <a:srgbClr val="663300"/>
                </a:solidFill>
              </a:rPr>
              <a:t>═ С─СН═СН</a:t>
            </a:r>
            <a:r>
              <a:rPr lang="ru-RU" altLang="ru-RU" sz="2400" b="1" baseline="-25000" dirty="0">
                <a:solidFill>
                  <a:srgbClr val="663300"/>
                </a:solidFill>
              </a:rPr>
              <a:t>2 </a:t>
            </a:r>
            <a:r>
              <a:rPr lang="ru-RU" altLang="ru-RU" sz="2400" b="1" dirty="0">
                <a:solidFill>
                  <a:srgbClr val="FF0000"/>
                </a:solidFill>
              </a:rPr>
              <a:t>+</a:t>
            </a:r>
            <a:r>
              <a:rPr lang="ru-RU" altLang="ru-RU" sz="2400" b="1" dirty="0">
                <a:solidFill>
                  <a:srgbClr val="663300"/>
                </a:solidFill>
              </a:rPr>
              <a:t> СН</a:t>
            </a:r>
            <a:r>
              <a:rPr lang="ru-RU" altLang="ru-RU" sz="2400" b="1" baseline="-25000" dirty="0">
                <a:solidFill>
                  <a:srgbClr val="663300"/>
                </a:solidFill>
              </a:rPr>
              <a:t>2</a:t>
            </a:r>
            <a:r>
              <a:rPr lang="ru-RU" altLang="ru-RU" sz="2400" b="1" dirty="0">
                <a:solidFill>
                  <a:srgbClr val="663300"/>
                </a:solidFill>
              </a:rPr>
              <a:t>═ С─СН═СН</a:t>
            </a:r>
            <a:r>
              <a:rPr lang="ru-RU" altLang="ru-RU" sz="2400" b="1" baseline="-25000" dirty="0">
                <a:solidFill>
                  <a:srgbClr val="663300"/>
                </a:solidFill>
              </a:rPr>
              <a:t>2 </a:t>
            </a:r>
            <a:endParaRPr lang="ru-RU" altLang="ru-RU" sz="2400" b="1" dirty="0">
              <a:solidFill>
                <a:srgbClr val="663300"/>
              </a:solidFill>
              <a:cs typeface="Arial" pitchFamily="34" charset="0"/>
            </a:endParaRPr>
          </a:p>
          <a:p>
            <a:pPr eaLnBrk="1" hangingPunct="1"/>
            <a:r>
              <a:rPr lang="en-US" altLang="ru-RU" sz="2400" b="1" dirty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                          │                               │</a:t>
            </a:r>
          </a:p>
          <a:p>
            <a:pPr eaLnBrk="1" hangingPunct="1"/>
            <a:r>
              <a:rPr lang="en-US" altLang="ru-RU" sz="2400" b="1" dirty="0">
                <a:solidFill>
                  <a:srgbClr val="663300"/>
                </a:solidFill>
                <a:cs typeface="Arial" pitchFamily="34" charset="0"/>
              </a:rPr>
              <a:t>  </a:t>
            </a:r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                         СН</a:t>
            </a:r>
            <a:r>
              <a:rPr lang="ru-RU" altLang="ru-RU" sz="2400" b="1" baseline="-25000" dirty="0">
                <a:solidFill>
                  <a:srgbClr val="663300"/>
                </a:solidFill>
                <a:cs typeface="Arial" pitchFamily="34" charset="0"/>
              </a:rPr>
              <a:t>3      </a:t>
            </a:r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                       СН</a:t>
            </a:r>
            <a:r>
              <a:rPr lang="ru-RU" altLang="ru-RU" sz="2400" b="1" baseline="-25000" dirty="0">
                <a:solidFill>
                  <a:srgbClr val="663300"/>
                </a:solidFill>
                <a:cs typeface="Arial" pitchFamily="34" charset="0"/>
              </a:rPr>
              <a:t> 3                 </a:t>
            </a:r>
          </a:p>
          <a:p>
            <a:pPr eaLnBrk="1" hangingPunct="1"/>
            <a:endParaRPr lang="ru-RU" altLang="ru-RU" sz="2400" b="1" baseline="-25000" dirty="0">
              <a:solidFill>
                <a:srgbClr val="663300"/>
              </a:solidFill>
              <a:cs typeface="Arial" pitchFamily="34" charset="0"/>
            </a:endParaRPr>
          </a:p>
          <a:p>
            <a:pPr eaLnBrk="1" hangingPunct="1"/>
            <a:endParaRPr lang="ru-RU" altLang="ru-RU" sz="2400" b="1" dirty="0">
              <a:solidFill>
                <a:srgbClr val="663300"/>
              </a:solidFill>
              <a:cs typeface="Arial" pitchFamily="34" charset="0"/>
            </a:endParaRPr>
          </a:p>
          <a:p>
            <a:pPr eaLnBrk="1" hangingPunct="1"/>
            <a:endParaRPr lang="ru-RU" altLang="ru-RU" sz="2400" b="1" baseline="-25000" dirty="0">
              <a:solidFill>
                <a:srgbClr val="6633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/>
            <a:r>
              <a:rPr lang="ru-RU" altLang="ru-RU" sz="2400" b="1" baseline="-25000" dirty="0">
                <a:solidFill>
                  <a:srgbClr val="663300"/>
                </a:solidFill>
                <a:cs typeface="Arial" pitchFamily="34" charset="0"/>
              </a:rPr>
              <a:t>                   </a:t>
            </a:r>
          </a:p>
          <a:p>
            <a:pPr eaLnBrk="1" hangingPunct="1"/>
            <a:r>
              <a:rPr lang="ru-RU" altLang="ru-RU" sz="2400" b="1" dirty="0">
                <a:solidFill>
                  <a:srgbClr val="663300"/>
                </a:solidFill>
              </a:rPr>
              <a:t>        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cs typeface="Arial" pitchFamily="34" charset="0"/>
              </a:rPr>
              <a:t>    </a:t>
            </a:r>
            <a:r>
              <a:rPr lang="en-US" altLang="ru-RU" sz="2400" b="1" dirty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 ─</a:t>
            </a:r>
            <a:r>
              <a:rPr lang="en-US" altLang="ru-RU" sz="2400" b="1" dirty="0">
                <a:solidFill>
                  <a:srgbClr val="663300"/>
                </a:solidFill>
                <a:cs typeface="Arial" pitchFamily="34" charset="0"/>
              </a:rPr>
              <a:t>[</a:t>
            </a:r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 СН</a:t>
            </a:r>
            <a:r>
              <a:rPr lang="ru-RU" altLang="ru-RU" sz="2400" b="1" baseline="-25000" dirty="0">
                <a:solidFill>
                  <a:srgbClr val="663300"/>
                </a:solidFill>
                <a:cs typeface="Arial" pitchFamily="34" charset="0"/>
              </a:rPr>
              <a:t>2</a:t>
            </a:r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─С═СН─СН</a:t>
            </a:r>
            <a:r>
              <a:rPr lang="ru-RU" altLang="ru-RU" sz="2400" b="1" baseline="-25000" dirty="0">
                <a:solidFill>
                  <a:srgbClr val="663300"/>
                </a:solidFill>
                <a:cs typeface="Arial" pitchFamily="34" charset="0"/>
              </a:rPr>
              <a:t>2</a:t>
            </a:r>
            <a:r>
              <a:rPr lang="ru-RU" altLang="ru-RU" sz="2400" b="1" dirty="0">
                <a:solidFill>
                  <a:srgbClr val="FF0000"/>
                </a:solidFill>
                <a:cs typeface="Arial" pitchFamily="34" charset="0"/>
              </a:rPr>
              <a:t>─</a:t>
            </a:r>
            <a:r>
              <a:rPr lang="ru-RU" altLang="ru-RU" sz="2400" b="1" dirty="0">
                <a:solidFill>
                  <a:srgbClr val="663300"/>
                </a:solidFill>
              </a:rPr>
              <a:t>СН</a:t>
            </a:r>
            <a:r>
              <a:rPr lang="ru-RU" altLang="ru-RU" sz="2400" b="1" baseline="-25000" dirty="0">
                <a:solidFill>
                  <a:srgbClr val="663300"/>
                </a:solidFill>
              </a:rPr>
              <a:t>2</a:t>
            </a:r>
            <a:r>
              <a:rPr lang="ru-RU" altLang="ru-RU" sz="2400" b="1" dirty="0">
                <a:solidFill>
                  <a:srgbClr val="663300"/>
                </a:solidFill>
              </a:rPr>
              <a:t>─С═СН</a:t>
            </a:r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─</a:t>
            </a:r>
            <a:r>
              <a:rPr lang="ru-RU" altLang="ru-RU" sz="2400" b="1" dirty="0">
                <a:solidFill>
                  <a:srgbClr val="663300"/>
                </a:solidFill>
              </a:rPr>
              <a:t>СН</a:t>
            </a:r>
            <a:r>
              <a:rPr lang="ru-RU" altLang="ru-RU" sz="2400" b="1" baseline="-25000" dirty="0">
                <a:solidFill>
                  <a:srgbClr val="663300"/>
                </a:solidFill>
              </a:rPr>
              <a:t>2</a:t>
            </a:r>
            <a:r>
              <a:rPr lang="en-US" altLang="ru-RU" sz="2400" b="1" dirty="0">
                <a:solidFill>
                  <a:srgbClr val="663300"/>
                </a:solidFill>
              </a:rPr>
              <a:t>]</a:t>
            </a:r>
            <a:r>
              <a:rPr lang="en-US" altLang="ru-RU" sz="2400" b="1" baseline="-25000" dirty="0">
                <a:solidFill>
                  <a:srgbClr val="FF0000"/>
                </a:solidFill>
              </a:rPr>
              <a:t>n</a:t>
            </a:r>
            <a:r>
              <a:rPr lang="ru-RU" altLang="ru-RU" sz="2400" b="1" dirty="0">
                <a:solidFill>
                  <a:srgbClr val="663300"/>
                </a:solidFill>
              </a:rPr>
              <a:t>─</a:t>
            </a:r>
          </a:p>
          <a:p>
            <a:pPr eaLnBrk="1" hangingPunct="1"/>
            <a:r>
              <a:rPr lang="ru-RU" altLang="ru-RU" sz="2400" b="1" dirty="0">
                <a:solidFill>
                  <a:srgbClr val="663300"/>
                </a:solidFill>
              </a:rPr>
              <a:t>     </a:t>
            </a:r>
            <a:r>
              <a:rPr lang="en-US" altLang="ru-RU" sz="2400" b="1" dirty="0">
                <a:solidFill>
                  <a:srgbClr val="663300"/>
                </a:solidFill>
              </a:rPr>
              <a:t> </a:t>
            </a:r>
            <a:r>
              <a:rPr lang="ru-RU" altLang="ru-RU" sz="2400" b="1" dirty="0">
                <a:solidFill>
                  <a:srgbClr val="663300"/>
                </a:solidFill>
              </a:rPr>
              <a:t>                       </a:t>
            </a:r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│                             │</a:t>
            </a:r>
          </a:p>
          <a:p>
            <a:pPr eaLnBrk="1" hangingPunct="1"/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     </a:t>
            </a:r>
            <a:r>
              <a:rPr lang="en-US" altLang="ru-RU" sz="2400" b="1" dirty="0">
                <a:solidFill>
                  <a:srgbClr val="663300"/>
                </a:solidFill>
                <a:cs typeface="Arial" pitchFamily="34" charset="0"/>
              </a:rPr>
              <a:t>  </a:t>
            </a:r>
            <a:r>
              <a:rPr lang="ru-RU" altLang="ru-RU" sz="2400" b="1" dirty="0">
                <a:solidFill>
                  <a:srgbClr val="663300"/>
                </a:solidFill>
                <a:cs typeface="Arial" pitchFamily="34" charset="0"/>
              </a:rPr>
              <a:t>                      СН</a:t>
            </a:r>
            <a:r>
              <a:rPr lang="ru-RU" altLang="ru-RU" sz="2400" b="1" baseline="-25000" dirty="0">
                <a:solidFill>
                  <a:srgbClr val="663300"/>
                </a:solidFill>
                <a:cs typeface="Arial" pitchFamily="34" charset="0"/>
              </a:rPr>
              <a:t>3                                    </a:t>
            </a:r>
            <a:r>
              <a:rPr lang="ru-RU" altLang="ru-RU" sz="2400" b="1" dirty="0" err="1">
                <a:solidFill>
                  <a:srgbClr val="663300"/>
                </a:solidFill>
                <a:cs typeface="Arial" pitchFamily="34" charset="0"/>
              </a:rPr>
              <a:t>СН</a:t>
            </a:r>
            <a:r>
              <a:rPr lang="ru-RU" altLang="ru-RU" sz="2400" b="1" baseline="-25000" dirty="0" err="1">
                <a:solidFill>
                  <a:srgbClr val="663300"/>
                </a:solidFill>
                <a:cs typeface="Arial" pitchFamily="34" charset="0"/>
              </a:rPr>
              <a:t>3</a:t>
            </a:r>
            <a:endParaRPr lang="ru-RU" altLang="ru-RU" sz="2400" b="1" dirty="0">
              <a:solidFill>
                <a:srgbClr val="663300"/>
              </a:solidFill>
              <a:cs typeface="Arial" pitchFamily="34" charset="0"/>
            </a:endParaRPr>
          </a:p>
          <a:p>
            <a:pPr eaLnBrk="1" hangingPunct="1"/>
            <a:r>
              <a:rPr lang="ru-RU" altLang="ru-RU" sz="2400" b="1" baseline="-25000" dirty="0">
                <a:solidFill>
                  <a:srgbClr val="663300"/>
                </a:solidFill>
                <a:cs typeface="Arial" pitchFamily="34" charset="0"/>
              </a:rPr>
              <a:t> </a:t>
            </a:r>
          </a:p>
          <a:p>
            <a:pPr eaLnBrk="1" hangingPunct="1"/>
            <a:endParaRPr lang="ru-RU" altLang="ru-RU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7322344" y="2711396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1678781" y="2782834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4393406" y="2782834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 rot="16200000">
            <a:off x="6120606" y="1843034"/>
            <a:ext cx="503237" cy="71438"/>
          </a:xfrm>
          <a:prstGeom prst="wave">
            <a:avLst>
              <a:gd name="adj1" fmla="val 20644"/>
              <a:gd name="adj2" fmla="val -237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 rot="16200000">
            <a:off x="4968081" y="1843034"/>
            <a:ext cx="503237" cy="71438"/>
          </a:xfrm>
          <a:prstGeom prst="wave">
            <a:avLst>
              <a:gd name="adj1" fmla="val 20644"/>
              <a:gd name="adj2" fmla="val -237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 rot="16200000">
            <a:off x="3312319" y="1843034"/>
            <a:ext cx="503237" cy="71437"/>
          </a:xfrm>
          <a:prstGeom prst="wave">
            <a:avLst>
              <a:gd name="adj1" fmla="val 20644"/>
              <a:gd name="adj2" fmla="val -237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 rot="16200000">
            <a:off x="2159794" y="1843034"/>
            <a:ext cx="503237" cy="71437"/>
          </a:xfrm>
          <a:prstGeom prst="wave">
            <a:avLst>
              <a:gd name="adj1" fmla="val 20644"/>
              <a:gd name="adj2" fmla="val -237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2448719" y="1554109"/>
            <a:ext cx="503237" cy="288925"/>
          </a:xfrm>
          <a:custGeom>
            <a:avLst/>
            <a:gdLst>
              <a:gd name="G0" fmla="+- 277101 0 0"/>
              <a:gd name="G1" fmla="+- 11713535 0 0"/>
              <a:gd name="G2" fmla="+- 277101 0 11713535"/>
              <a:gd name="G3" fmla="+- 10800 0 0"/>
              <a:gd name="G4" fmla="+- 0 0 2771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42 0 0"/>
              <a:gd name="G9" fmla="+- 0 0 11713535"/>
              <a:gd name="G10" fmla="+- 8042 0 2700"/>
              <a:gd name="G11" fmla="cos G10 277101"/>
              <a:gd name="G12" fmla="sin G10 277101"/>
              <a:gd name="G13" fmla="cos 13500 277101"/>
              <a:gd name="G14" fmla="sin 13500 277101"/>
              <a:gd name="G15" fmla="+- G11 10800 0"/>
              <a:gd name="G16" fmla="+- G12 10800 0"/>
              <a:gd name="G17" fmla="+- G13 10800 0"/>
              <a:gd name="G18" fmla="+- G14 10800 0"/>
              <a:gd name="G19" fmla="*/ 8042 1 2"/>
              <a:gd name="G20" fmla="+- G19 5400 0"/>
              <a:gd name="G21" fmla="cos G20 277101"/>
              <a:gd name="G22" fmla="sin G20 277101"/>
              <a:gd name="G23" fmla="+- G21 10800 0"/>
              <a:gd name="G24" fmla="+- G12 G23 G22"/>
              <a:gd name="G25" fmla="+- G22 G23 G11"/>
              <a:gd name="G26" fmla="cos 10800 277101"/>
              <a:gd name="G27" fmla="sin 10800 277101"/>
              <a:gd name="G28" fmla="cos 8042 277101"/>
              <a:gd name="G29" fmla="sin 8042 2771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13535"/>
              <a:gd name="G36" fmla="sin G34 11713535"/>
              <a:gd name="G37" fmla="+/ 11713535 2771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42 G39"/>
              <a:gd name="G43" fmla="sin 80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79 w 21600"/>
              <a:gd name="T5" fmla="*/ 3 h 21600"/>
              <a:gd name="T6" fmla="*/ 1381 w 21600"/>
              <a:gd name="T7" fmla="*/ 11008 h 21600"/>
              <a:gd name="T8" fmla="*/ 11007 w 21600"/>
              <a:gd name="T9" fmla="*/ 2760 h 21600"/>
              <a:gd name="T10" fmla="*/ 24263 w 21600"/>
              <a:gd name="T11" fmla="*/ 11795 h 21600"/>
              <a:gd name="T12" fmla="*/ 19894 w 21600"/>
              <a:gd name="T13" fmla="*/ 15562 h 21600"/>
              <a:gd name="T14" fmla="*/ 16127 w 21600"/>
              <a:gd name="T15" fmla="*/ 1119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20" y="11392"/>
                </a:moveTo>
                <a:cubicBezTo>
                  <a:pt x="18834" y="11195"/>
                  <a:pt x="18842" y="10997"/>
                  <a:pt x="18842" y="10800"/>
                </a:cubicBezTo>
                <a:cubicBezTo>
                  <a:pt x="18842" y="6358"/>
                  <a:pt x="15241" y="2758"/>
                  <a:pt x="10800" y="2758"/>
                </a:cubicBezTo>
                <a:cubicBezTo>
                  <a:pt x="6358" y="2758"/>
                  <a:pt x="2758" y="6358"/>
                  <a:pt x="2758" y="10800"/>
                </a:cubicBezTo>
                <a:cubicBezTo>
                  <a:pt x="2757" y="10859"/>
                  <a:pt x="2758" y="10918"/>
                  <a:pt x="2759" y="10977"/>
                </a:cubicBezTo>
                <a:lnTo>
                  <a:pt x="2" y="11038"/>
                </a:lnTo>
                <a:cubicBezTo>
                  <a:pt x="0" y="10959"/>
                  <a:pt x="0" y="108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65"/>
                  <a:pt x="21590" y="11331"/>
                  <a:pt x="21570" y="11596"/>
                </a:cubicBezTo>
                <a:lnTo>
                  <a:pt x="24263" y="11795"/>
                </a:lnTo>
                <a:lnTo>
                  <a:pt x="19894" y="15562"/>
                </a:lnTo>
                <a:lnTo>
                  <a:pt x="16127" y="11193"/>
                </a:lnTo>
                <a:lnTo>
                  <a:pt x="18820" y="113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 flipH="1">
            <a:off x="1727994" y="1554109"/>
            <a:ext cx="647700" cy="288925"/>
          </a:xfrm>
          <a:custGeom>
            <a:avLst/>
            <a:gdLst>
              <a:gd name="G0" fmla="+- 277101 0 0"/>
              <a:gd name="G1" fmla="+- 11713535 0 0"/>
              <a:gd name="G2" fmla="+- 277101 0 11713535"/>
              <a:gd name="G3" fmla="+- 10800 0 0"/>
              <a:gd name="G4" fmla="+- 0 0 2771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42 0 0"/>
              <a:gd name="G9" fmla="+- 0 0 11713535"/>
              <a:gd name="G10" fmla="+- 8042 0 2700"/>
              <a:gd name="G11" fmla="cos G10 277101"/>
              <a:gd name="G12" fmla="sin G10 277101"/>
              <a:gd name="G13" fmla="cos 13500 277101"/>
              <a:gd name="G14" fmla="sin 13500 277101"/>
              <a:gd name="G15" fmla="+- G11 10800 0"/>
              <a:gd name="G16" fmla="+- G12 10800 0"/>
              <a:gd name="G17" fmla="+- G13 10800 0"/>
              <a:gd name="G18" fmla="+- G14 10800 0"/>
              <a:gd name="G19" fmla="*/ 8042 1 2"/>
              <a:gd name="G20" fmla="+- G19 5400 0"/>
              <a:gd name="G21" fmla="cos G20 277101"/>
              <a:gd name="G22" fmla="sin G20 277101"/>
              <a:gd name="G23" fmla="+- G21 10800 0"/>
              <a:gd name="G24" fmla="+- G12 G23 G22"/>
              <a:gd name="G25" fmla="+- G22 G23 G11"/>
              <a:gd name="G26" fmla="cos 10800 277101"/>
              <a:gd name="G27" fmla="sin 10800 277101"/>
              <a:gd name="G28" fmla="cos 8042 277101"/>
              <a:gd name="G29" fmla="sin 8042 2771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13535"/>
              <a:gd name="G36" fmla="sin G34 11713535"/>
              <a:gd name="G37" fmla="+/ 11713535 2771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42 G39"/>
              <a:gd name="G43" fmla="sin 80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79 w 21600"/>
              <a:gd name="T5" fmla="*/ 3 h 21600"/>
              <a:gd name="T6" fmla="*/ 1381 w 21600"/>
              <a:gd name="T7" fmla="*/ 11008 h 21600"/>
              <a:gd name="T8" fmla="*/ 11007 w 21600"/>
              <a:gd name="T9" fmla="*/ 2760 h 21600"/>
              <a:gd name="T10" fmla="*/ 24263 w 21600"/>
              <a:gd name="T11" fmla="*/ 11795 h 21600"/>
              <a:gd name="T12" fmla="*/ 19894 w 21600"/>
              <a:gd name="T13" fmla="*/ 15562 h 21600"/>
              <a:gd name="T14" fmla="*/ 16127 w 21600"/>
              <a:gd name="T15" fmla="*/ 1119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20" y="11392"/>
                </a:moveTo>
                <a:cubicBezTo>
                  <a:pt x="18834" y="11195"/>
                  <a:pt x="18842" y="10997"/>
                  <a:pt x="18842" y="10800"/>
                </a:cubicBezTo>
                <a:cubicBezTo>
                  <a:pt x="18842" y="6358"/>
                  <a:pt x="15241" y="2758"/>
                  <a:pt x="10800" y="2758"/>
                </a:cubicBezTo>
                <a:cubicBezTo>
                  <a:pt x="6358" y="2758"/>
                  <a:pt x="2758" y="6358"/>
                  <a:pt x="2758" y="10800"/>
                </a:cubicBezTo>
                <a:cubicBezTo>
                  <a:pt x="2757" y="10859"/>
                  <a:pt x="2758" y="10918"/>
                  <a:pt x="2759" y="10977"/>
                </a:cubicBezTo>
                <a:lnTo>
                  <a:pt x="2" y="11038"/>
                </a:lnTo>
                <a:cubicBezTo>
                  <a:pt x="0" y="10959"/>
                  <a:pt x="0" y="108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65"/>
                  <a:pt x="21590" y="11331"/>
                  <a:pt x="21570" y="11596"/>
                </a:cubicBezTo>
                <a:lnTo>
                  <a:pt x="24263" y="11795"/>
                </a:lnTo>
                <a:lnTo>
                  <a:pt x="19894" y="15562"/>
                </a:lnTo>
                <a:lnTo>
                  <a:pt x="16127" y="11193"/>
                </a:lnTo>
                <a:lnTo>
                  <a:pt x="18820" y="113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5257006" y="1554109"/>
            <a:ext cx="431800" cy="288925"/>
          </a:xfrm>
          <a:custGeom>
            <a:avLst/>
            <a:gdLst>
              <a:gd name="G0" fmla="+- 277101 0 0"/>
              <a:gd name="G1" fmla="+- 11713535 0 0"/>
              <a:gd name="G2" fmla="+- 277101 0 11713535"/>
              <a:gd name="G3" fmla="+- 10800 0 0"/>
              <a:gd name="G4" fmla="+- 0 0 2771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42 0 0"/>
              <a:gd name="G9" fmla="+- 0 0 11713535"/>
              <a:gd name="G10" fmla="+- 8042 0 2700"/>
              <a:gd name="G11" fmla="cos G10 277101"/>
              <a:gd name="G12" fmla="sin G10 277101"/>
              <a:gd name="G13" fmla="cos 13500 277101"/>
              <a:gd name="G14" fmla="sin 13500 277101"/>
              <a:gd name="G15" fmla="+- G11 10800 0"/>
              <a:gd name="G16" fmla="+- G12 10800 0"/>
              <a:gd name="G17" fmla="+- G13 10800 0"/>
              <a:gd name="G18" fmla="+- G14 10800 0"/>
              <a:gd name="G19" fmla="*/ 8042 1 2"/>
              <a:gd name="G20" fmla="+- G19 5400 0"/>
              <a:gd name="G21" fmla="cos G20 277101"/>
              <a:gd name="G22" fmla="sin G20 277101"/>
              <a:gd name="G23" fmla="+- G21 10800 0"/>
              <a:gd name="G24" fmla="+- G12 G23 G22"/>
              <a:gd name="G25" fmla="+- G22 G23 G11"/>
              <a:gd name="G26" fmla="cos 10800 277101"/>
              <a:gd name="G27" fmla="sin 10800 277101"/>
              <a:gd name="G28" fmla="cos 8042 277101"/>
              <a:gd name="G29" fmla="sin 8042 2771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13535"/>
              <a:gd name="G36" fmla="sin G34 11713535"/>
              <a:gd name="G37" fmla="+/ 11713535 2771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42 G39"/>
              <a:gd name="G43" fmla="sin 80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79 w 21600"/>
              <a:gd name="T5" fmla="*/ 3 h 21600"/>
              <a:gd name="T6" fmla="*/ 1381 w 21600"/>
              <a:gd name="T7" fmla="*/ 11008 h 21600"/>
              <a:gd name="T8" fmla="*/ 11007 w 21600"/>
              <a:gd name="T9" fmla="*/ 2760 h 21600"/>
              <a:gd name="T10" fmla="*/ 24263 w 21600"/>
              <a:gd name="T11" fmla="*/ 11795 h 21600"/>
              <a:gd name="T12" fmla="*/ 19894 w 21600"/>
              <a:gd name="T13" fmla="*/ 15562 h 21600"/>
              <a:gd name="T14" fmla="*/ 16127 w 21600"/>
              <a:gd name="T15" fmla="*/ 1119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20" y="11392"/>
                </a:moveTo>
                <a:cubicBezTo>
                  <a:pt x="18834" y="11195"/>
                  <a:pt x="18842" y="10997"/>
                  <a:pt x="18842" y="10800"/>
                </a:cubicBezTo>
                <a:cubicBezTo>
                  <a:pt x="18842" y="6358"/>
                  <a:pt x="15241" y="2758"/>
                  <a:pt x="10800" y="2758"/>
                </a:cubicBezTo>
                <a:cubicBezTo>
                  <a:pt x="6358" y="2758"/>
                  <a:pt x="2758" y="6358"/>
                  <a:pt x="2758" y="10800"/>
                </a:cubicBezTo>
                <a:cubicBezTo>
                  <a:pt x="2757" y="10859"/>
                  <a:pt x="2758" y="10918"/>
                  <a:pt x="2759" y="10977"/>
                </a:cubicBezTo>
                <a:lnTo>
                  <a:pt x="2" y="11038"/>
                </a:lnTo>
                <a:cubicBezTo>
                  <a:pt x="0" y="10959"/>
                  <a:pt x="0" y="108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65"/>
                  <a:pt x="21590" y="11331"/>
                  <a:pt x="21570" y="11596"/>
                </a:cubicBezTo>
                <a:lnTo>
                  <a:pt x="24263" y="11795"/>
                </a:lnTo>
                <a:lnTo>
                  <a:pt x="19894" y="15562"/>
                </a:lnTo>
                <a:lnTo>
                  <a:pt x="16127" y="11193"/>
                </a:lnTo>
                <a:lnTo>
                  <a:pt x="18820" y="113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 rot="21599289" flipH="1">
            <a:off x="3021806" y="1552521"/>
            <a:ext cx="504825" cy="288925"/>
          </a:xfrm>
          <a:custGeom>
            <a:avLst/>
            <a:gdLst>
              <a:gd name="G0" fmla="+- 277101 0 0"/>
              <a:gd name="G1" fmla="+- 11751105 0 0"/>
              <a:gd name="G2" fmla="+- 277101 0 11751105"/>
              <a:gd name="G3" fmla="+- 10800 0 0"/>
              <a:gd name="G4" fmla="+- 0 0 2771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42 0 0"/>
              <a:gd name="G9" fmla="+- 0 0 11751105"/>
              <a:gd name="G10" fmla="+- 8042 0 2700"/>
              <a:gd name="G11" fmla="cos G10 277101"/>
              <a:gd name="G12" fmla="sin G10 277101"/>
              <a:gd name="G13" fmla="cos 13500 277101"/>
              <a:gd name="G14" fmla="sin 13500 277101"/>
              <a:gd name="G15" fmla="+- G11 10800 0"/>
              <a:gd name="G16" fmla="+- G12 10800 0"/>
              <a:gd name="G17" fmla="+- G13 10800 0"/>
              <a:gd name="G18" fmla="+- G14 10800 0"/>
              <a:gd name="G19" fmla="*/ 8042 1 2"/>
              <a:gd name="G20" fmla="+- G19 5400 0"/>
              <a:gd name="G21" fmla="cos G20 277101"/>
              <a:gd name="G22" fmla="sin G20 277101"/>
              <a:gd name="G23" fmla="+- G21 10800 0"/>
              <a:gd name="G24" fmla="+- G12 G23 G22"/>
              <a:gd name="G25" fmla="+- G22 G23 G11"/>
              <a:gd name="G26" fmla="cos 10800 277101"/>
              <a:gd name="G27" fmla="sin 10800 277101"/>
              <a:gd name="G28" fmla="cos 8042 277101"/>
              <a:gd name="G29" fmla="sin 8042 2771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51105"/>
              <a:gd name="G36" fmla="sin G34 11751105"/>
              <a:gd name="G37" fmla="+/ 11751105 2771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42 G39"/>
              <a:gd name="G43" fmla="sin 80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133 w 21600"/>
              <a:gd name="T5" fmla="*/ 5 h 21600"/>
              <a:gd name="T6" fmla="*/ 1379 w 21600"/>
              <a:gd name="T7" fmla="*/ 10913 h 21600"/>
              <a:gd name="T8" fmla="*/ 11048 w 21600"/>
              <a:gd name="T9" fmla="*/ 2761 h 21600"/>
              <a:gd name="T10" fmla="*/ 24263 w 21600"/>
              <a:gd name="T11" fmla="*/ 11795 h 21600"/>
              <a:gd name="T12" fmla="*/ 19894 w 21600"/>
              <a:gd name="T13" fmla="*/ 15562 h 21600"/>
              <a:gd name="T14" fmla="*/ 16127 w 21600"/>
              <a:gd name="T15" fmla="*/ 1119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20" y="11392"/>
                </a:moveTo>
                <a:cubicBezTo>
                  <a:pt x="18834" y="11195"/>
                  <a:pt x="18842" y="10997"/>
                  <a:pt x="18842" y="10800"/>
                </a:cubicBezTo>
                <a:cubicBezTo>
                  <a:pt x="18842" y="6358"/>
                  <a:pt x="15241" y="2758"/>
                  <a:pt x="10800" y="2758"/>
                </a:cubicBezTo>
                <a:cubicBezTo>
                  <a:pt x="6358" y="2758"/>
                  <a:pt x="2758" y="6358"/>
                  <a:pt x="2758" y="10800"/>
                </a:cubicBezTo>
                <a:cubicBezTo>
                  <a:pt x="2757" y="10832"/>
                  <a:pt x="2758" y="10864"/>
                  <a:pt x="2758" y="10897"/>
                </a:cubicBezTo>
                <a:lnTo>
                  <a:pt x="0" y="10930"/>
                </a:lnTo>
                <a:cubicBezTo>
                  <a:pt x="0" y="10887"/>
                  <a:pt x="0" y="1084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65"/>
                  <a:pt x="21590" y="11331"/>
                  <a:pt x="21570" y="11596"/>
                </a:cubicBezTo>
                <a:lnTo>
                  <a:pt x="24263" y="11795"/>
                </a:lnTo>
                <a:lnTo>
                  <a:pt x="19894" y="15562"/>
                </a:lnTo>
                <a:lnTo>
                  <a:pt x="16127" y="11193"/>
                </a:lnTo>
                <a:lnTo>
                  <a:pt x="18820" y="113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 flipH="1">
            <a:off x="4536281" y="1554109"/>
            <a:ext cx="647700" cy="288925"/>
          </a:xfrm>
          <a:custGeom>
            <a:avLst/>
            <a:gdLst>
              <a:gd name="G0" fmla="+- 277101 0 0"/>
              <a:gd name="G1" fmla="+- 11713535 0 0"/>
              <a:gd name="G2" fmla="+- 277101 0 11713535"/>
              <a:gd name="G3" fmla="+- 10800 0 0"/>
              <a:gd name="G4" fmla="+- 0 0 2771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42 0 0"/>
              <a:gd name="G9" fmla="+- 0 0 11713535"/>
              <a:gd name="G10" fmla="+- 8042 0 2700"/>
              <a:gd name="G11" fmla="cos G10 277101"/>
              <a:gd name="G12" fmla="sin G10 277101"/>
              <a:gd name="G13" fmla="cos 13500 277101"/>
              <a:gd name="G14" fmla="sin 13500 277101"/>
              <a:gd name="G15" fmla="+- G11 10800 0"/>
              <a:gd name="G16" fmla="+- G12 10800 0"/>
              <a:gd name="G17" fmla="+- G13 10800 0"/>
              <a:gd name="G18" fmla="+- G14 10800 0"/>
              <a:gd name="G19" fmla="*/ 8042 1 2"/>
              <a:gd name="G20" fmla="+- G19 5400 0"/>
              <a:gd name="G21" fmla="cos G20 277101"/>
              <a:gd name="G22" fmla="sin G20 277101"/>
              <a:gd name="G23" fmla="+- G21 10800 0"/>
              <a:gd name="G24" fmla="+- G12 G23 G22"/>
              <a:gd name="G25" fmla="+- G22 G23 G11"/>
              <a:gd name="G26" fmla="cos 10800 277101"/>
              <a:gd name="G27" fmla="sin 10800 277101"/>
              <a:gd name="G28" fmla="cos 8042 277101"/>
              <a:gd name="G29" fmla="sin 8042 2771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13535"/>
              <a:gd name="G36" fmla="sin G34 11713535"/>
              <a:gd name="G37" fmla="+/ 11713535 2771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42 G39"/>
              <a:gd name="G43" fmla="sin 80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79 w 21600"/>
              <a:gd name="T5" fmla="*/ 3 h 21600"/>
              <a:gd name="T6" fmla="*/ 1381 w 21600"/>
              <a:gd name="T7" fmla="*/ 11008 h 21600"/>
              <a:gd name="T8" fmla="*/ 11007 w 21600"/>
              <a:gd name="T9" fmla="*/ 2760 h 21600"/>
              <a:gd name="T10" fmla="*/ 24263 w 21600"/>
              <a:gd name="T11" fmla="*/ 11795 h 21600"/>
              <a:gd name="T12" fmla="*/ 19894 w 21600"/>
              <a:gd name="T13" fmla="*/ 15562 h 21600"/>
              <a:gd name="T14" fmla="*/ 16127 w 21600"/>
              <a:gd name="T15" fmla="*/ 1119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20" y="11392"/>
                </a:moveTo>
                <a:cubicBezTo>
                  <a:pt x="18834" y="11195"/>
                  <a:pt x="18842" y="10997"/>
                  <a:pt x="18842" y="10800"/>
                </a:cubicBezTo>
                <a:cubicBezTo>
                  <a:pt x="18842" y="6358"/>
                  <a:pt x="15241" y="2758"/>
                  <a:pt x="10800" y="2758"/>
                </a:cubicBezTo>
                <a:cubicBezTo>
                  <a:pt x="6358" y="2758"/>
                  <a:pt x="2758" y="6358"/>
                  <a:pt x="2758" y="10800"/>
                </a:cubicBezTo>
                <a:cubicBezTo>
                  <a:pt x="2757" y="10859"/>
                  <a:pt x="2758" y="10918"/>
                  <a:pt x="2759" y="10977"/>
                </a:cubicBezTo>
                <a:lnTo>
                  <a:pt x="2" y="11038"/>
                </a:lnTo>
                <a:cubicBezTo>
                  <a:pt x="0" y="10959"/>
                  <a:pt x="0" y="108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65"/>
                  <a:pt x="21590" y="11331"/>
                  <a:pt x="21570" y="11596"/>
                </a:cubicBezTo>
                <a:lnTo>
                  <a:pt x="24263" y="11795"/>
                </a:lnTo>
                <a:lnTo>
                  <a:pt x="19894" y="15562"/>
                </a:lnTo>
                <a:lnTo>
                  <a:pt x="16127" y="11193"/>
                </a:lnTo>
                <a:lnTo>
                  <a:pt x="18820" y="113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3599656" y="1554109"/>
            <a:ext cx="576263" cy="288925"/>
          </a:xfrm>
          <a:custGeom>
            <a:avLst/>
            <a:gdLst>
              <a:gd name="G0" fmla="+- 277101 0 0"/>
              <a:gd name="G1" fmla="+- 11713535 0 0"/>
              <a:gd name="G2" fmla="+- 277101 0 11713535"/>
              <a:gd name="G3" fmla="+- 10800 0 0"/>
              <a:gd name="G4" fmla="+- 0 0 2771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42 0 0"/>
              <a:gd name="G9" fmla="+- 0 0 11713535"/>
              <a:gd name="G10" fmla="+- 8042 0 2700"/>
              <a:gd name="G11" fmla="cos G10 277101"/>
              <a:gd name="G12" fmla="sin G10 277101"/>
              <a:gd name="G13" fmla="cos 13500 277101"/>
              <a:gd name="G14" fmla="sin 13500 277101"/>
              <a:gd name="G15" fmla="+- G11 10800 0"/>
              <a:gd name="G16" fmla="+- G12 10800 0"/>
              <a:gd name="G17" fmla="+- G13 10800 0"/>
              <a:gd name="G18" fmla="+- G14 10800 0"/>
              <a:gd name="G19" fmla="*/ 8042 1 2"/>
              <a:gd name="G20" fmla="+- G19 5400 0"/>
              <a:gd name="G21" fmla="cos G20 277101"/>
              <a:gd name="G22" fmla="sin G20 277101"/>
              <a:gd name="G23" fmla="+- G21 10800 0"/>
              <a:gd name="G24" fmla="+- G12 G23 G22"/>
              <a:gd name="G25" fmla="+- G22 G23 G11"/>
              <a:gd name="G26" fmla="cos 10800 277101"/>
              <a:gd name="G27" fmla="sin 10800 277101"/>
              <a:gd name="G28" fmla="cos 8042 277101"/>
              <a:gd name="G29" fmla="sin 8042 2771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13535"/>
              <a:gd name="G36" fmla="sin G34 11713535"/>
              <a:gd name="G37" fmla="+/ 11713535 2771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42 G39"/>
              <a:gd name="G43" fmla="sin 80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79 w 21600"/>
              <a:gd name="T5" fmla="*/ 3 h 21600"/>
              <a:gd name="T6" fmla="*/ 1381 w 21600"/>
              <a:gd name="T7" fmla="*/ 11008 h 21600"/>
              <a:gd name="T8" fmla="*/ 11007 w 21600"/>
              <a:gd name="T9" fmla="*/ 2760 h 21600"/>
              <a:gd name="T10" fmla="*/ 24263 w 21600"/>
              <a:gd name="T11" fmla="*/ 11795 h 21600"/>
              <a:gd name="T12" fmla="*/ 19894 w 21600"/>
              <a:gd name="T13" fmla="*/ 15562 h 21600"/>
              <a:gd name="T14" fmla="*/ 16127 w 21600"/>
              <a:gd name="T15" fmla="*/ 1119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20" y="11392"/>
                </a:moveTo>
                <a:cubicBezTo>
                  <a:pt x="18834" y="11195"/>
                  <a:pt x="18842" y="10997"/>
                  <a:pt x="18842" y="10800"/>
                </a:cubicBezTo>
                <a:cubicBezTo>
                  <a:pt x="18842" y="6358"/>
                  <a:pt x="15241" y="2758"/>
                  <a:pt x="10800" y="2758"/>
                </a:cubicBezTo>
                <a:cubicBezTo>
                  <a:pt x="6358" y="2758"/>
                  <a:pt x="2758" y="6358"/>
                  <a:pt x="2758" y="10800"/>
                </a:cubicBezTo>
                <a:cubicBezTo>
                  <a:pt x="2757" y="10859"/>
                  <a:pt x="2758" y="10918"/>
                  <a:pt x="2759" y="10977"/>
                </a:cubicBezTo>
                <a:lnTo>
                  <a:pt x="2" y="11038"/>
                </a:lnTo>
                <a:cubicBezTo>
                  <a:pt x="0" y="10959"/>
                  <a:pt x="0" y="108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65"/>
                  <a:pt x="21590" y="11331"/>
                  <a:pt x="21570" y="11596"/>
                </a:cubicBezTo>
                <a:lnTo>
                  <a:pt x="24263" y="11795"/>
                </a:lnTo>
                <a:lnTo>
                  <a:pt x="19894" y="15562"/>
                </a:lnTo>
                <a:lnTo>
                  <a:pt x="16127" y="11193"/>
                </a:lnTo>
                <a:lnTo>
                  <a:pt x="18820" y="113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 flipH="1">
            <a:off x="5831681" y="1554109"/>
            <a:ext cx="504825" cy="288925"/>
          </a:xfrm>
          <a:custGeom>
            <a:avLst/>
            <a:gdLst>
              <a:gd name="G0" fmla="+- 277101 0 0"/>
              <a:gd name="G1" fmla="+- 11713535 0 0"/>
              <a:gd name="G2" fmla="+- 277101 0 11713535"/>
              <a:gd name="G3" fmla="+- 10800 0 0"/>
              <a:gd name="G4" fmla="+- 0 0 2771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42 0 0"/>
              <a:gd name="G9" fmla="+- 0 0 11713535"/>
              <a:gd name="G10" fmla="+- 8042 0 2700"/>
              <a:gd name="G11" fmla="cos G10 277101"/>
              <a:gd name="G12" fmla="sin G10 277101"/>
              <a:gd name="G13" fmla="cos 13500 277101"/>
              <a:gd name="G14" fmla="sin 13500 277101"/>
              <a:gd name="G15" fmla="+- G11 10800 0"/>
              <a:gd name="G16" fmla="+- G12 10800 0"/>
              <a:gd name="G17" fmla="+- G13 10800 0"/>
              <a:gd name="G18" fmla="+- G14 10800 0"/>
              <a:gd name="G19" fmla="*/ 8042 1 2"/>
              <a:gd name="G20" fmla="+- G19 5400 0"/>
              <a:gd name="G21" fmla="cos G20 277101"/>
              <a:gd name="G22" fmla="sin G20 277101"/>
              <a:gd name="G23" fmla="+- G21 10800 0"/>
              <a:gd name="G24" fmla="+- G12 G23 G22"/>
              <a:gd name="G25" fmla="+- G22 G23 G11"/>
              <a:gd name="G26" fmla="cos 10800 277101"/>
              <a:gd name="G27" fmla="sin 10800 277101"/>
              <a:gd name="G28" fmla="cos 8042 277101"/>
              <a:gd name="G29" fmla="sin 8042 2771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13535"/>
              <a:gd name="G36" fmla="sin G34 11713535"/>
              <a:gd name="G37" fmla="+/ 11713535 2771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42 G39"/>
              <a:gd name="G43" fmla="sin 80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79 w 21600"/>
              <a:gd name="T5" fmla="*/ 3 h 21600"/>
              <a:gd name="T6" fmla="*/ 1381 w 21600"/>
              <a:gd name="T7" fmla="*/ 11008 h 21600"/>
              <a:gd name="T8" fmla="*/ 11007 w 21600"/>
              <a:gd name="T9" fmla="*/ 2760 h 21600"/>
              <a:gd name="T10" fmla="*/ 24263 w 21600"/>
              <a:gd name="T11" fmla="*/ 11795 h 21600"/>
              <a:gd name="T12" fmla="*/ 19894 w 21600"/>
              <a:gd name="T13" fmla="*/ 15562 h 21600"/>
              <a:gd name="T14" fmla="*/ 16127 w 21600"/>
              <a:gd name="T15" fmla="*/ 1119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20" y="11392"/>
                </a:moveTo>
                <a:cubicBezTo>
                  <a:pt x="18834" y="11195"/>
                  <a:pt x="18842" y="10997"/>
                  <a:pt x="18842" y="10800"/>
                </a:cubicBezTo>
                <a:cubicBezTo>
                  <a:pt x="18842" y="6358"/>
                  <a:pt x="15241" y="2758"/>
                  <a:pt x="10800" y="2758"/>
                </a:cubicBezTo>
                <a:cubicBezTo>
                  <a:pt x="6358" y="2758"/>
                  <a:pt x="2758" y="6358"/>
                  <a:pt x="2758" y="10800"/>
                </a:cubicBezTo>
                <a:cubicBezTo>
                  <a:pt x="2757" y="10859"/>
                  <a:pt x="2758" y="10918"/>
                  <a:pt x="2759" y="10977"/>
                </a:cubicBezTo>
                <a:lnTo>
                  <a:pt x="2" y="11038"/>
                </a:lnTo>
                <a:cubicBezTo>
                  <a:pt x="0" y="10959"/>
                  <a:pt x="0" y="108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65"/>
                  <a:pt x="21590" y="11331"/>
                  <a:pt x="21570" y="11596"/>
                </a:cubicBezTo>
                <a:lnTo>
                  <a:pt x="24263" y="11795"/>
                </a:lnTo>
                <a:lnTo>
                  <a:pt x="19894" y="15562"/>
                </a:lnTo>
                <a:lnTo>
                  <a:pt x="16127" y="11193"/>
                </a:lnTo>
                <a:lnTo>
                  <a:pt x="18820" y="113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AutoShape 36"/>
          <p:cNvSpPr>
            <a:spLocks noChangeArrowheads="1"/>
          </p:cNvSpPr>
          <p:nvPr/>
        </p:nvSpPr>
        <p:spPr bwMode="auto">
          <a:xfrm>
            <a:off x="6407944" y="1554109"/>
            <a:ext cx="649287" cy="288925"/>
          </a:xfrm>
          <a:custGeom>
            <a:avLst/>
            <a:gdLst>
              <a:gd name="G0" fmla="+- 277101 0 0"/>
              <a:gd name="G1" fmla="+- 11713535 0 0"/>
              <a:gd name="G2" fmla="+- 277101 0 11713535"/>
              <a:gd name="G3" fmla="+- 10800 0 0"/>
              <a:gd name="G4" fmla="+- 0 0 2771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42 0 0"/>
              <a:gd name="G9" fmla="+- 0 0 11713535"/>
              <a:gd name="G10" fmla="+- 8042 0 2700"/>
              <a:gd name="G11" fmla="cos G10 277101"/>
              <a:gd name="G12" fmla="sin G10 277101"/>
              <a:gd name="G13" fmla="cos 13500 277101"/>
              <a:gd name="G14" fmla="sin 13500 277101"/>
              <a:gd name="G15" fmla="+- G11 10800 0"/>
              <a:gd name="G16" fmla="+- G12 10800 0"/>
              <a:gd name="G17" fmla="+- G13 10800 0"/>
              <a:gd name="G18" fmla="+- G14 10800 0"/>
              <a:gd name="G19" fmla="*/ 8042 1 2"/>
              <a:gd name="G20" fmla="+- G19 5400 0"/>
              <a:gd name="G21" fmla="cos G20 277101"/>
              <a:gd name="G22" fmla="sin G20 277101"/>
              <a:gd name="G23" fmla="+- G21 10800 0"/>
              <a:gd name="G24" fmla="+- G12 G23 G22"/>
              <a:gd name="G25" fmla="+- G22 G23 G11"/>
              <a:gd name="G26" fmla="cos 10800 277101"/>
              <a:gd name="G27" fmla="sin 10800 277101"/>
              <a:gd name="G28" fmla="cos 8042 277101"/>
              <a:gd name="G29" fmla="sin 8042 2771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13535"/>
              <a:gd name="G36" fmla="sin G34 11713535"/>
              <a:gd name="G37" fmla="+/ 11713535 2771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42 G39"/>
              <a:gd name="G43" fmla="sin 80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79 w 21600"/>
              <a:gd name="T5" fmla="*/ 3 h 21600"/>
              <a:gd name="T6" fmla="*/ 1381 w 21600"/>
              <a:gd name="T7" fmla="*/ 11008 h 21600"/>
              <a:gd name="T8" fmla="*/ 11007 w 21600"/>
              <a:gd name="T9" fmla="*/ 2760 h 21600"/>
              <a:gd name="T10" fmla="*/ 24263 w 21600"/>
              <a:gd name="T11" fmla="*/ 11795 h 21600"/>
              <a:gd name="T12" fmla="*/ 19894 w 21600"/>
              <a:gd name="T13" fmla="*/ 15562 h 21600"/>
              <a:gd name="T14" fmla="*/ 16127 w 21600"/>
              <a:gd name="T15" fmla="*/ 1119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20" y="11392"/>
                </a:moveTo>
                <a:cubicBezTo>
                  <a:pt x="18834" y="11195"/>
                  <a:pt x="18842" y="10997"/>
                  <a:pt x="18842" y="10800"/>
                </a:cubicBezTo>
                <a:cubicBezTo>
                  <a:pt x="18842" y="6358"/>
                  <a:pt x="15241" y="2758"/>
                  <a:pt x="10800" y="2758"/>
                </a:cubicBezTo>
                <a:cubicBezTo>
                  <a:pt x="6358" y="2758"/>
                  <a:pt x="2758" y="6358"/>
                  <a:pt x="2758" y="10800"/>
                </a:cubicBezTo>
                <a:cubicBezTo>
                  <a:pt x="2757" y="10859"/>
                  <a:pt x="2758" y="10918"/>
                  <a:pt x="2759" y="10977"/>
                </a:cubicBezTo>
                <a:lnTo>
                  <a:pt x="2" y="11038"/>
                </a:lnTo>
                <a:cubicBezTo>
                  <a:pt x="0" y="10959"/>
                  <a:pt x="0" y="108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65"/>
                  <a:pt x="21590" y="11331"/>
                  <a:pt x="21570" y="11596"/>
                </a:cubicBezTo>
                <a:lnTo>
                  <a:pt x="24263" y="11795"/>
                </a:lnTo>
                <a:lnTo>
                  <a:pt x="19894" y="15562"/>
                </a:lnTo>
                <a:lnTo>
                  <a:pt x="16127" y="11193"/>
                </a:lnTo>
                <a:lnTo>
                  <a:pt x="18820" y="113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>
            <a:off x="4393406" y="4283021"/>
            <a:ext cx="215900" cy="1135063"/>
          </a:xfrm>
          <a:prstGeom prst="upArrow">
            <a:avLst>
              <a:gd name="adj1" fmla="val 50000"/>
              <a:gd name="adj2" fmla="val 19191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1535906" y="4354459"/>
            <a:ext cx="238125" cy="1062037"/>
          </a:xfrm>
          <a:prstGeom prst="upArrow">
            <a:avLst>
              <a:gd name="adj1" fmla="val 50000"/>
              <a:gd name="adj2" fmla="val 19191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7322344" y="4354459"/>
            <a:ext cx="192087" cy="1062037"/>
          </a:xfrm>
          <a:prstGeom prst="upArrow">
            <a:avLst>
              <a:gd name="adj1" fmla="val 50000"/>
              <a:gd name="adj2" fmla="val 19191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 flipV="1">
            <a:off x="5607844" y="3354334"/>
            <a:ext cx="214312" cy="642937"/>
          </a:xfrm>
          <a:prstGeom prst="upArrow">
            <a:avLst>
              <a:gd name="adj1" fmla="val 50000"/>
              <a:gd name="adj2" fmla="val 19191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AutoShape 37"/>
          <p:cNvSpPr>
            <a:spLocks noChangeArrowheads="1"/>
          </p:cNvSpPr>
          <p:nvPr/>
        </p:nvSpPr>
        <p:spPr bwMode="auto">
          <a:xfrm flipV="1">
            <a:off x="2964656" y="3354334"/>
            <a:ext cx="214313" cy="642937"/>
          </a:xfrm>
          <a:prstGeom prst="upArrow">
            <a:avLst>
              <a:gd name="adj1" fmla="val 50000"/>
              <a:gd name="adj2" fmla="val 19191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4293096"/>
            <a:ext cx="8533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aramond" panose="02020404030301010803" pitchFamily="18" charset="0"/>
              </a:rPr>
              <a:t>Кроме мячей каучук применялся в быту: изготовления посуды, герметизация днищ пирог, создание непромокаемых "</a:t>
            </a:r>
            <a:r>
              <a:rPr lang="ru-RU" sz="2000" dirty="0" err="1" smtClean="0">
                <a:latin typeface="Garamond" panose="02020404030301010803" pitchFamily="18" charset="0"/>
              </a:rPr>
              <a:t>чулков</a:t>
            </a:r>
            <a:r>
              <a:rPr lang="ru-RU" sz="2000" dirty="0" smtClean="0">
                <a:latin typeface="Garamond" panose="02020404030301010803" pitchFamily="18" charset="0"/>
              </a:rPr>
              <a:t>«, применялся каучук и как клей: с помощью него индейцы приклеивали перья к телу для украшения. Но сообщение Колумба о неизвестном веществе с необычными свойствами осталось незамеченным в Европе, хотя, несомненно, что конкистадоры и первые поселенцы Нового света широко использовали </a:t>
            </a:r>
            <a:r>
              <a:rPr lang="ru-RU" sz="2000" dirty="0" smtClean="0">
                <a:latin typeface="Garamond" panose="02020404030301010803" pitchFamily="18" charset="0"/>
              </a:rPr>
              <a:t>каучук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http://reshebnik.rv.ua/wp-content/uploads/images/kto-otkryl-amerik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49" y="620688"/>
            <a:ext cx="4419641" cy="294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ovini.bg/uploads/news_pictures/2011-49/orig/pet-mita-za-hristofor-kolumb-39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3931957" cy="294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19" y="1994481"/>
            <a:ext cx="4828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aramond" panose="02020404030301010803" pitchFamily="18" charset="0"/>
              </a:rPr>
              <a:t>По-настоящему Европа познакомилась с каучуком в 1738 г., когда вернувшийся из Америки путешественник Ш. </a:t>
            </a:r>
            <a:r>
              <a:rPr lang="ru-RU" sz="2000" dirty="0" err="1" smtClean="0">
                <a:latin typeface="Garamond" panose="02020404030301010803" pitchFamily="18" charset="0"/>
              </a:rPr>
              <a:t>Кодамин</a:t>
            </a:r>
            <a:r>
              <a:rPr lang="ru-RU" sz="2000" dirty="0" smtClean="0">
                <a:latin typeface="Garamond" panose="02020404030301010803" pitchFamily="18" charset="0"/>
              </a:rPr>
              <a:t> представил французской академии наук образцы каучука и продемонстрировал способ его получения. Первое время практического применения в Европе каучук не </a:t>
            </a:r>
            <a:r>
              <a:rPr lang="ru-RU" sz="2000" dirty="0" smtClean="0">
                <a:latin typeface="Garamond" panose="02020404030301010803" pitchFamily="18" charset="0"/>
              </a:rPr>
              <a:t>получил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http://platforma-tk.ru/images/sozdanie_rezinovoj_obuvi/henk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3" y="748272"/>
            <a:ext cx="3770071" cy="4821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731" y="332656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aramond" panose="02020404030301010803" pitchFamily="18" charset="0"/>
              </a:rPr>
              <a:t>Первым и единственным применением в течение примерно 80 лет было изготовление ластиков для стирания следов карандаша на бумаге. Узость применения каучука обусловливалась высыханием и твердением </a:t>
            </a:r>
            <a:r>
              <a:rPr lang="ru-RU" sz="2000" dirty="0" smtClean="0">
                <a:latin typeface="Garamond" panose="02020404030301010803" pitchFamily="18" charset="0"/>
              </a:rPr>
              <a:t>каучука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6146" name="Picture 2" descr="http://www.erasersworld.com/img/koh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5" b="78667" l="7714" r="96429">
                        <a14:foregroundMark x1="64143" y1="31810" x2="79143" y2="44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47" y="-180020"/>
            <a:ext cx="3245661" cy="24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731" y="229543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Лишь в 1823 году шотландский химик и изобретатель Чарльз Макинтош нашёл способ возвращения каучуку свойства эластичности. Он изобрёл также водонепроницаемую ткань, получаемую пропиткой плотной материи раствором каучука в керосине. </a:t>
            </a:r>
            <a:r>
              <a:rPr lang="ru-RU" sz="2000" dirty="0">
                <a:latin typeface="Garamond" panose="02020404030301010803" pitchFamily="18" charset="0"/>
              </a:rPr>
              <a:t>Из этой материи стали изготовлять непромокаемые плащи (получившие по фамилии изобретателя ткани нарицательное название «макинтош»), галоши, непромокаемые почтовые </a:t>
            </a:r>
            <a:r>
              <a:rPr lang="ru-RU" sz="2000" dirty="0" smtClean="0">
                <a:latin typeface="Garamond" panose="02020404030301010803" pitchFamily="18" charset="0"/>
              </a:rPr>
              <a:t>сумки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6148" name="Picture 4" descr="http://www.gommeux.ru/wp-content/uploads/2009/04/6d0bcd0b0d0ba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0000" l="9814" r="8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959">
            <a:off x="1365319" y="4164131"/>
            <a:ext cx="2059543" cy="26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opper.spb.ru/images-blog/kaloshi-0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6" b="97493" l="1907" r="97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51" y="4333751"/>
            <a:ext cx="2849234" cy="216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aramond" panose="02020404030301010803" pitchFamily="18" charset="0"/>
              </a:rPr>
              <a:t>В </a:t>
            </a:r>
            <a:r>
              <a:rPr lang="ru-RU" sz="2000" dirty="0">
                <a:latin typeface="Garamond" panose="02020404030301010803" pitchFamily="18" charset="0"/>
              </a:rPr>
              <a:t>1839 году американский изобретатель Чарльз </a:t>
            </a:r>
            <a:r>
              <a:rPr lang="ru-RU" sz="2000" dirty="0" err="1">
                <a:latin typeface="Garamond" panose="02020404030301010803" pitchFamily="18" charset="0"/>
              </a:rPr>
              <a:t>Гудьир</a:t>
            </a:r>
            <a:r>
              <a:rPr lang="ru-RU" sz="2000" dirty="0">
                <a:latin typeface="Garamond" panose="02020404030301010803" pitchFamily="18" charset="0"/>
              </a:rPr>
              <a:t> нашёл способ температурной стабилизации эластичности каучука — смешиванием сырого каучука с серой и последующим нагревом. Этот метод получил название вулканизация, и, вероятно, является первым промышленным процессом полимеризации. Продукт, получаемый в результате вулканизации, был назван </a:t>
            </a:r>
            <a:r>
              <a:rPr lang="ru-RU" sz="2000" dirty="0" smtClean="0">
                <a:latin typeface="Garamond" panose="02020404030301010803" pitchFamily="18" charset="0"/>
              </a:rPr>
              <a:t>резиной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4973" y="297405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После открытия </a:t>
            </a:r>
            <a:r>
              <a:rPr lang="ru-RU" sz="2000" dirty="0" err="1">
                <a:latin typeface="Garamond" panose="02020404030301010803" pitchFamily="18" charset="0"/>
              </a:rPr>
              <a:t>Гудьира</a:t>
            </a:r>
            <a:r>
              <a:rPr lang="ru-RU" sz="2000" dirty="0">
                <a:latin typeface="Garamond" panose="02020404030301010803" pitchFamily="18" charset="0"/>
              </a:rPr>
              <a:t> резина стала широко использоваться в машиностроении в качестве различные уплотнителей и рукавов и в зарождающейся электротехнике, индустрия которой остро нуждалась в хорошем изоляционном эластичном материале для изготовления кабелей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028" name="Picture 4" descr="http://www.infobaza.by/i/photo/article/auto/shiny/goodye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000" y1="48657" x2="62000" y2="48657"/>
                        <a14:foregroundMark x1="66400" y1="72836" x2="89200" y2="56716"/>
                        <a14:foregroundMark x1="38400" y1="73731" x2="5600" y2="59403"/>
                        <a14:foregroundMark x1="39600" y1="74030" x2="65200" y2="72239"/>
                        <a14:backgroundMark x1="2400" y1="77612" x2="99200" y2="75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39"/>
          <a:stretch/>
        </p:blipFill>
        <p:spPr bwMode="auto">
          <a:xfrm>
            <a:off x="6444208" y="260648"/>
            <a:ext cx="2381250" cy="25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img0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5795" r="3513" b="28376"/>
          <a:stretch/>
        </p:blipFill>
        <p:spPr bwMode="auto">
          <a:xfrm>
            <a:off x="350520" y="3285641"/>
            <a:ext cx="3803026" cy="139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9483" y="4846518"/>
            <a:ext cx="273630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Процесс вулканизации</a:t>
            </a:r>
            <a:endParaRPr lang="ru-R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254</TotalTime>
  <Words>1177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Паркет</vt:lpstr>
      <vt:lpstr>Резина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Резина</dc:title>
  <dc:creator>Карина</dc:creator>
  <cp:lastModifiedBy>Anastasia</cp:lastModifiedBy>
  <cp:revision>20</cp:revision>
  <dcterms:created xsi:type="dcterms:W3CDTF">2014-01-26T17:00:12Z</dcterms:created>
  <dcterms:modified xsi:type="dcterms:W3CDTF">2014-01-26T21:30:27Z</dcterms:modified>
</cp:coreProperties>
</file>