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64EEA-E976-4D93-8059-BD65DCC50FF0}" type="datetimeFigureOut">
              <a:rPr lang="ru-RU" smtClean="0"/>
              <a:pPr/>
              <a:t>04.01.2014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C10C3-C847-46C3-8EB6-5472CD58D3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е добаки\original-1332512506.JPG"/>
          <p:cNvPicPr>
            <a:picLocks noChangeAspect="1" noChangeArrowheads="1"/>
          </p:cNvPicPr>
          <p:nvPr/>
        </p:nvPicPr>
        <p:blipFill>
          <a:blip r:embed="rId2" cstate="print"/>
          <a:srcRect l="9677" r="10753"/>
          <a:stretch>
            <a:fillRect/>
          </a:stretch>
        </p:blipFill>
        <p:spPr bwMode="auto">
          <a:xfrm>
            <a:off x="1785918" y="2214554"/>
            <a:ext cx="5286412" cy="3986240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0" y="57148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Dotum" pitchFamily="34" charset="-127"/>
              </a:rPr>
              <a:t>Харчові</a:t>
            </a:r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ea typeface="Dotum" pitchFamily="34" charset="-127"/>
              </a:rPr>
              <a:t> добавки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ea typeface="Dotum" pitchFamily="34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е добаки\Біологічно-активні добавки.jpg"/>
          <p:cNvPicPr>
            <a:picLocks noChangeAspect="1" noChangeArrowheads="1"/>
          </p:cNvPicPr>
          <p:nvPr/>
        </p:nvPicPr>
        <p:blipFill>
          <a:blip r:embed="rId2" cstate="print"/>
          <a:srcRect t="19565" b="23284"/>
          <a:stretch>
            <a:fillRect/>
          </a:stretch>
        </p:blipFill>
        <p:spPr bwMode="auto">
          <a:xfrm>
            <a:off x="4642681" y="3000348"/>
            <a:ext cx="4501319" cy="38576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500034" y="428604"/>
            <a:ext cx="7858180" cy="53860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44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Харчовими добавками</a:t>
            </a:r>
            <a:r>
              <a:rPr lang="uk-UA" sz="40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називають групу природних або синтетичних речовин, які спеціально додають до продовольчої сировини, напівфабрикатів або готових продуктів з метою надання їм певних якісних показників. В Європейському Союзі </a:t>
            </a:r>
            <a:endParaRPr lang="uk-UA" sz="32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кожній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домішці </a:t>
            </a:r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присвоюється </a:t>
            </a: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унікальний номер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, званий </a:t>
            </a:r>
            <a:endParaRPr lang="uk-UA" sz="32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як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«</a:t>
            </a:r>
            <a:r>
              <a:rPr lang="uk-UA" sz="44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Е число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». </a:t>
            </a:r>
            <a:endParaRPr lang="ru-RU" sz="32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C:\Documents and Settings\Admin\Рабочий стол\е добаки\46865920.png"/>
          <p:cNvPicPr>
            <a:picLocks noChangeAspect="1" noChangeArrowheads="1"/>
          </p:cNvPicPr>
          <p:nvPr/>
        </p:nvPicPr>
        <p:blipFill>
          <a:blip r:embed="rId2" cstate="print"/>
          <a:srcRect r="10000"/>
          <a:stretch>
            <a:fillRect/>
          </a:stretch>
        </p:blipFill>
        <p:spPr bwMode="auto">
          <a:xfrm>
            <a:off x="5132086" y="0"/>
            <a:ext cx="4011914" cy="278605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357166"/>
            <a:ext cx="8001056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Е добавки застосовують для того</a:t>
            </a:r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,</a:t>
            </a: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щоб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додати продуктам </a:t>
            </a:r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більше</a:t>
            </a: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апетитний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вигляд, смак і запах. </a:t>
            </a:r>
            <a:endParaRPr lang="uk-UA" sz="32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Спочатку використалися</a:t>
            </a: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природні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харчові добавки, </a:t>
            </a:r>
            <a:endParaRPr lang="uk-UA" sz="32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32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виготовлені </a:t>
            </a:r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з натуральних продуктів, наприклад рослинні приправи.</a:t>
            </a:r>
            <a:endParaRPr lang="ru-RU" sz="32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З розвитком хімії з’явилися такі синтетичні Е добавки, як барвники, консерванти, згущувачі, стабілізатори, антиокислювачі, нейтралізатори і т.п.</a:t>
            </a:r>
            <a:endParaRPr lang="ru-RU" sz="32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 descr="C:\Documents and Settings\Admin\Рабочий стол\е добаки\580.jpg"/>
          <p:cNvPicPr>
            <a:picLocks noChangeAspect="1" noChangeArrowheads="1"/>
          </p:cNvPicPr>
          <p:nvPr/>
        </p:nvPicPr>
        <p:blipFill>
          <a:blip r:embed="rId2" cstate="print"/>
          <a:srcRect l="23810" r="26190"/>
          <a:stretch>
            <a:fillRect/>
          </a:stretch>
        </p:blipFill>
        <p:spPr bwMode="auto">
          <a:xfrm>
            <a:off x="7643802" y="214290"/>
            <a:ext cx="1500198" cy="3000364"/>
          </a:xfrm>
          <a:prstGeom prst="rect">
            <a:avLst/>
          </a:prstGeom>
          <a:noFill/>
        </p:spPr>
      </p:pic>
      <p:pic>
        <p:nvPicPr>
          <p:cNvPr id="3074" name="Picture 2" descr="C:\Documents and Settings\Admin\Рабочий стол\е добаки\article_9338_thema25.jpg"/>
          <p:cNvPicPr>
            <a:picLocks noChangeAspect="1" noChangeArrowheads="1"/>
          </p:cNvPicPr>
          <p:nvPr/>
        </p:nvPicPr>
        <p:blipFill>
          <a:blip r:embed="rId3" cstate="print"/>
          <a:srcRect l="19608" r="11764"/>
          <a:stretch>
            <a:fillRect/>
          </a:stretch>
        </p:blipFill>
        <p:spPr bwMode="auto">
          <a:xfrm>
            <a:off x="6643670" y="3571876"/>
            <a:ext cx="2500330" cy="3099703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е добаки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2357430"/>
            <a:ext cx="2705100" cy="168592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85720" y="0"/>
            <a:ext cx="807246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Всі харчові Е добавки можна розділити на наступні групи:</a:t>
            </a:r>
            <a:endParaRPr lang="ru-RU" sz="32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57158" y="1000108"/>
            <a:ext cx="8358246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- барвники (Е 100-182);</a:t>
            </a:r>
            <a:endParaRPr kumimoji="0" lang="ru-RU" sz="28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- консерванти (Е 200-283);</a:t>
            </a:r>
            <a:endParaRPr kumimoji="0" lang="ru-RU" sz="28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0850" algn="l"/>
              </a:tabLst>
            </a:pP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- антиокислювачі (Е 300, 321);</a:t>
            </a:r>
          </a:p>
          <a:p>
            <a:pPr lvl="0"/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                          - харчові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добавки, які </a:t>
            </a:r>
            <a:endParaRPr lang="uk-UA" sz="28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pPr lvl="0"/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                           перешкоджають  злежуванню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;</a:t>
            </a:r>
            <a:endParaRPr lang="ru-RU" sz="28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pPr lvl="0">
              <a:tabLst>
                <a:tab pos="0" algn="l"/>
              </a:tabLst>
            </a:pP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                             - стабілізатори консистенції,                    </a:t>
            </a:r>
          </a:p>
          <a:p>
            <a:pPr lvl="0">
              <a:tabLst>
                <a:tab pos="0" algn="l"/>
              </a:tabLst>
            </a:pP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                              емульгатори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, </a:t>
            </a: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згущувачі (Е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400-482</a:t>
            </a: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);</a:t>
            </a:r>
          </a:p>
          <a:p>
            <a:pPr lvl="0"/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- фіксатори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кольору;</a:t>
            </a:r>
            <a:endParaRPr lang="ru-RU" sz="28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pPr lvl="0"/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- підсилювачі смаку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і </a:t>
            </a:r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аромату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харчового </a:t>
            </a:r>
            <a:endParaRPr lang="uk-UA" sz="2800" b="1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pPr lvl="0"/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продукту 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(Е 620-І642);</a:t>
            </a:r>
            <a:endParaRPr lang="ru-RU" sz="28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pPr lvl="0"/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- </a:t>
            </a:r>
            <a:r>
              <a:rPr lang="uk-UA" sz="2800" b="1" dirty="0" err="1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підсолоджувачі</a:t>
            </a:r>
            <a:r>
              <a:rPr lang="uk-UA" sz="2800" b="1" dirty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;</a:t>
            </a:r>
            <a:endParaRPr lang="ru-RU" sz="2800" b="1" dirty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  <a:p>
            <a:r>
              <a:rPr lang="uk-UA" sz="28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- ароматизатори</a:t>
            </a:r>
            <a:endParaRPr kumimoji="0" lang="uk-UA" sz="28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Documents and Settings\Admin\Рабочий стол\е добаки\1325783501_sladosti-3.jpg"/>
          <p:cNvPicPr>
            <a:picLocks noChangeAspect="1" noChangeArrowheads="1"/>
          </p:cNvPicPr>
          <p:nvPr/>
        </p:nvPicPr>
        <p:blipFill>
          <a:blip r:embed="rId2" cstate="print"/>
          <a:srcRect t="14712" b="4264"/>
          <a:stretch>
            <a:fillRect/>
          </a:stretch>
        </p:blipFill>
        <p:spPr bwMode="auto">
          <a:xfrm>
            <a:off x="4676792" y="4143356"/>
            <a:ext cx="4467208" cy="271464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142852"/>
            <a:ext cx="821537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У наш час існують дані про шкоду багатьох Е добавок.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uk-UA" sz="26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Наприклад, харчовий барвник </a:t>
            </a:r>
            <a:r>
              <a:rPr kumimoji="0" lang="uk-UA" sz="3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кармін</a:t>
            </a: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широко застосовується в харчовій промисловості для фарбування продуктів у рожевий або червоний колір, однак ця речовина викликає в багатьох людей алергію.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uk-UA" sz="26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Підсилювач смаку </a:t>
            </a: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глутамат натрію </a:t>
            </a: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(Е 621) приводить до руйнування сітківки ока. Він міститься в багатьох продуктах — таких, як м’ясні,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рибні і соєві напівфабрикати,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чіпси, сухарики, соуси,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приправи, бульйонні кубики,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Супи</a:t>
            </a:r>
            <a:r>
              <a:rPr kumimoji="0" lang="uk-UA" sz="2600" b="1" i="0" u="none" strike="noStrike" normalizeH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і інші блюда швидкого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sz="2600" b="1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При</a:t>
            </a:r>
            <a:r>
              <a:rPr kumimoji="0" lang="uk-UA" sz="26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готування.</a:t>
            </a:r>
            <a:endParaRPr lang="ru-RU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28596" y="357166"/>
            <a:ext cx="8215370" cy="6314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добавками</a:t>
            </a: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mbria"/>
                <a:ea typeface="Times New Roman" pitchFamily="18" charset="0"/>
                <a:cs typeface="Calibri" pitchFamily="34" charset="0"/>
              </a:rPr>
              <a:t> </a:t>
            </a:r>
            <a:r>
              <a:rPr kumimoji="0" lang="uk-UA" sz="28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можна розділити на кілька категорій: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Заборонені Е добавки — (103, 105, 111, 125, 126, 130, 152;)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Небезпечні Е добавки - (102, 110, 120, 124, 127;)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Консерванти і емульгатори, що сприяють виникненню ракових захворювань - (103, 105, 130, 131, 142, 210 - 217, 240, 330, 447)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Емульгатори, шкідливі для шкіри — (230 - 232, 238)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добавки, що приводять до виникнення висипки —  (311 - 313)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Консерванти і емульгатори, здатні викликати розлад шлунка —  (320, 221 - 226; 322, 338 - 341, 311, 407, 450, 461 - 466)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добавки, здатні викликати порушення тиску — (250 і 251)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добавки, що підвищують рівень холестерину в крові — (320 і 321)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добавки, що викликають алергію — (230 - 232, 239, 311 - 313)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Е добавки, здатні викликати хвороби печінки – ( 171 - 173, 320 – 322)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Підозрілі Е добавки – (104, 122, 141, 150, 171, 173, 180, 241, 477)</a:t>
            </a:r>
            <a:endParaRPr kumimoji="0" lang="ru-RU" sz="2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Documents and Settings\Admin\Рабочий стол\е добаки\tabletki.jpg"/>
          <p:cNvPicPr>
            <a:picLocks noChangeAspect="1" noChangeArrowheads="1"/>
          </p:cNvPicPr>
          <p:nvPr/>
        </p:nvPicPr>
        <p:blipFill>
          <a:blip r:embed="rId2" cstate="print"/>
          <a:srcRect l="13333" r="5000"/>
          <a:stretch>
            <a:fillRect/>
          </a:stretch>
        </p:blipFill>
        <p:spPr bwMode="auto">
          <a:xfrm>
            <a:off x="5286380" y="4286256"/>
            <a:ext cx="3500462" cy="2411015"/>
          </a:xfrm>
          <a:prstGeom prst="rect">
            <a:avLst/>
          </a:prstGeom>
          <a:noFill/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214282" y="357166"/>
            <a:ext cx="864399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Однієї з найбільше часто застосовуваних харчових добавок є </a:t>
            </a:r>
            <a:r>
              <a:rPr kumimoji="0" lang="uk-UA" sz="3200" b="1" i="0" u="none" strike="noStrike" normalizeH="0" baseline="0" dirty="0" err="1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трансгенний</a:t>
            </a: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uk-UA" sz="3200" b="1" i="0" u="none" strike="noStrike" normalizeH="0" baseline="0" dirty="0" err="1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підсолоджувач</a:t>
            </a: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аспартам.</a:t>
            </a:r>
            <a:endParaRPr kumimoji="0" lang="ru-RU" sz="3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err="1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Аспартам</a:t>
            </a: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використається практично у всіх жувальних гумках, газованих напоях, дієтичних напоях, деяких продуктах для діабетиків, замінниках цукру, м’ятних цукерках, варенні, кефірі, томатному соусі,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дитячих вітамінах і ліках.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Цей </a:t>
            </a:r>
            <a:r>
              <a:rPr kumimoji="0" lang="uk-UA" sz="3200" b="1" i="0" u="none" strike="noStrike" normalizeH="0" baseline="0" dirty="0" err="1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підсолоджувач</a:t>
            </a: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позначається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normalizeH="0" baseline="0" dirty="0" smtClean="0">
                <a:ln w="3175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Calibri" pitchFamily="34" charset="0"/>
                <a:ea typeface="Times New Roman" pitchFamily="18" charset="0"/>
                <a:cs typeface="Calibri" pitchFamily="34" charset="0"/>
              </a:rPr>
              <a:t>індексом Е951 (фенілаланін).</a:t>
            </a:r>
            <a:endParaRPr kumimoji="0" lang="uk-UA" sz="3200" b="1" i="0" u="none" strike="noStrike" normalizeH="0" baseline="0" dirty="0" smtClean="0">
              <a:ln w="3175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320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Ghost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Anzhela</cp:lastModifiedBy>
  <cp:revision>11</cp:revision>
  <dcterms:created xsi:type="dcterms:W3CDTF">2013-11-24T11:18:44Z</dcterms:created>
  <dcterms:modified xsi:type="dcterms:W3CDTF">2014-01-04T13:06:54Z</dcterms:modified>
</cp:coreProperties>
</file>