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  <p:sldId id="266" r:id="rId12"/>
    <p:sldId id="267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3B2A"/>
    <a:srgbClr val="593B52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ACBDAF-3C0C-4EBB-97E6-2CD6FA336CE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513037E-29C3-409B-84E8-17C8F121F183}">
      <dgm:prSet phldrT="[Текст]" custT="1"/>
      <dgm:spPr/>
      <dgm:t>
        <a:bodyPr/>
        <a:lstStyle/>
        <a:p>
          <a:r>
            <a:rPr lang="uk-UA" sz="3500" dirty="0" smtClean="0"/>
            <a:t>Властивості рідких кристалів притаманні рідинам:</a:t>
          </a:r>
          <a:endParaRPr lang="ru-RU" sz="6500" dirty="0"/>
        </a:p>
      </dgm:t>
    </dgm:pt>
    <dgm:pt modelId="{77CA856D-D77B-4FE8-8B29-559FFF48FAE6}" type="parTrans" cxnId="{EAF920A3-F3BB-4F57-9FA7-4954AF7007B3}">
      <dgm:prSet/>
      <dgm:spPr/>
      <dgm:t>
        <a:bodyPr/>
        <a:lstStyle/>
        <a:p>
          <a:endParaRPr lang="ru-RU"/>
        </a:p>
      </dgm:t>
    </dgm:pt>
    <dgm:pt modelId="{BFC9B2EB-2745-44A2-8107-F1C30B145324}" type="sibTrans" cxnId="{EAF920A3-F3BB-4F57-9FA7-4954AF7007B3}">
      <dgm:prSet/>
      <dgm:spPr/>
      <dgm:t>
        <a:bodyPr/>
        <a:lstStyle/>
        <a:p>
          <a:endParaRPr lang="ru-RU"/>
        </a:p>
      </dgm:t>
    </dgm:pt>
    <dgm:pt modelId="{4E544904-0C6C-46AB-947F-E7D1BB257ED5}">
      <dgm:prSet phldrT="[Текст]" custT="1"/>
      <dgm:spPr/>
      <dgm:t>
        <a:bodyPr/>
        <a:lstStyle/>
        <a:p>
          <a:r>
            <a:rPr lang="uk-UA" sz="3500" dirty="0" smtClean="0"/>
            <a:t>Приймають форму посудини;</a:t>
          </a:r>
          <a:endParaRPr lang="ru-RU" sz="3500" dirty="0"/>
        </a:p>
      </dgm:t>
    </dgm:pt>
    <dgm:pt modelId="{1AE9473B-22CE-48BC-B122-D78EFA471386}" type="parTrans" cxnId="{58754BDD-43B4-439F-B30A-D1544CA394A7}">
      <dgm:prSet/>
      <dgm:spPr/>
      <dgm:t>
        <a:bodyPr/>
        <a:lstStyle/>
        <a:p>
          <a:endParaRPr lang="ru-RU"/>
        </a:p>
      </dgm:t>
    </dgm:pt>
    <dgm:pt modelId="{A397B393-FE7A-4F0C-91F8-2A5659FE2593}" type="sibTrans" cxnId="{58754BDD-43B4-439F-B30A-D1544CA394A7}">
      <dgm:prSet/>
      <dgm:spPr/>
      <dgm:t>
        <a:bodyPr/>
        <a:lstStyle/>
        <a:p>
          <a:endParaRPr lang="ru-RU"/>
        </a:p>
      </dgm:t>
    </dgm:pt>
    <dgm:pt modelId="{E3CACA39-21B7-4B01-ADFE-C49197D3E791}">
      <dgm:prSet phldrT="[Текст]" custT="1"/>
      <dgm:spPr/>
      <dgm:t>
        <a:bodyPr/>
        <a:lstStyle/>
        <a:p>
          <a:r>
            <a:rPr lang="uk-UA" sz="3500" dirty="0" smtClean="0"/>
            <a:t>Відсутня кристалічна гратка;</a:t>
          </a:r>
          <a:endParaRPr lang="ru-RU" sz="3500" dirty="0"/>
        </a:p>
      </dgm:t>
    </dgm:pt>
    <dgm:pt modelId="{58B9E07E-F28E-4EC9-910A-90B613A8528E}" type="parTrans" cxnId="{CCAC628A-52AB-4646-BC09-326646B25202}">
      <dgm:prSet/>
      <dgm:spPr/>
      <dgm:t>
        <a:bodyPr/>
        <a:lstStyle/>
        <a:p>
          <a:endParaRPr lang="ru-RU"/>
        </a:p>
      </dgm:t>
    </dgm:pt>
    <dgm:pt modelId="{9929AC4D-8C48-4566-A2BE-0525D80C5BB5}" type="sibTrans" cxnId="{CCAC628A-52AB-4646-BC09-326646B25202}">
      <dgm:prSet/>
      <dgm:spPr/>
      <dgm:t>
        <a:bodyPr/>
        <a:lstStyle/>
        <a:p>
          <a:endParaRPr lang="ru-RU"/>
        </a:p>
      </dgm:t>
    </dgm:pt>
    <dgm:pt modelId="{7FA288AA-57EF-4C35-AB34-0476A14985BF}">
      <dgm:prSet phldrT="[Текст]" custT="1"/>
      <dgm:spPr/>
      <dgm:t>
        <a:bodyPr/>
        <a:lstStyle/>
        <a:p>
          <a:r>
            <a:rPr lang="uk-UA" sz="3500" dirty="0" smtClean="0"/>
            <a:t>Володіють в</a:t>
          </a:r>
          <a:r>
            <a:rPr lang="en-US" sz="3500" dirty="0" smtClean="0"/>
            <a:t>’</a:t>
          </a:r>
          <a:r>
            <a:rPr lang="uk-UA" sz="3500" dirty="0" smtClean="0"/>
            <a:t>язкістю.</a:t>
          </a:r>
          <a:endParaRPr lang="ru-RU" sz="3500" dirty="0"/>
        </a:p>
      </dgm:t>
    </dgm:pt>
    <dgm:pt modelId="{1BFC9D0E-5956-43BE-9C9C-14AC5670948C}" type="parTrans" cxnId="{629776AA-5BEA-4ADC-8E23-B00785E67E62}">
      <dgm:prSet/>
      <dgm:spPr/>
      <dgm:t>
        <a:bodyPr/>
        <a:lstStyle/>
        <a:p>
          <a:endParaRPr lang="ru-RU"/>
        </a:p>
      </dgm:t>
    </dgm:pt>
    <dgm:pt modelId="{7661092E-56C8-4988-B987-87D3D4EAC7B4}" type="sibTrans" cxnId="{629776AA-5BEA-4ADC-8E23-B00785E67E62}">
      <dgm:prSet/>
      <dgm:spPr/>
      <dgm:t>
        <a:bodyPr/>
        <a:lstStyle/>
        <a:p>
          <a:endParaRPr lang="ru-RU"/>
        </a:p>
      </dgm:t>
    </dgm:pt>
    <dgm:pt modelId="{A1871534-6C8A-4980-B87E-4FA86BC064BB}" type="pres">
      <dgm:prSet presAssocID="{A9ACBDAF-3C0C-4EBB-97E6-2CD6FA336CE0}" presName="linear" presStyleCnt="0">
        <dgm:presLayoutVars>
          <dgm:animLvl val="lvl"/>
          <dgm:resizeHandles val="exact"/>
        </dgm:presLayoutVars>
      </dgm:prSet>
      <dgm:spPr/>
    </dgm:pt>
    <dgm:pt modelId="{D014B786-DAFE-4B70-BA35-40DDEC033CFD}" type="pres">
      <dgm:prSet presAssocID="{A513037E-29C3-409B-84E8-17C8F121F183}" presName="parentText" presStyleLbl="node1" presStyleIdx="0" presStyleCnt="1" custAng="0" custScaleX="103581" custScaleY="289923" custLinFactNeighborX="-1796" custLinFactNeighborY="-5973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0592AC9-1C12-4F19-BDE7-DFC35069252A}" type="pres">
      <dgm:prSet presAssocID="{A513037E-29C3-409B-84E8-17C8F121F183}" presName="childText" presStyleLbl="revTx" presStyleIdx="0" presStyleCnt="1" custScaleY="1543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5D579A1-77B6-460D-8EA9-6E79ABA6DF3D}" type="presOf" srcId="{4E544904-0C6C-46AB-947F-E7D1BB257ED5}" destId="{F0592AC9-1C12-4F19-BDE7-DFC35069252A}" srcOrd="0" destOrd="0" presId="urn:microsoft.com/office/officeart/2005/8/layout/vList2"/>
    <dgm:cxn modelId="{C97210C6-2133-4CFF-A637-1B8431ADE98B}" type="presOf" srcId="{A513037E-29C3-409B-84E8-17C8F121F183}" destId="{D014B786-DAFE-4B70-BA35-40DDEC033CFD}" srcOrd="0" destOrd="0" presId="urn:microsoft.com/office/officeart/2005/8/layout/vList2"/>
    <dgm:cxn modelId="{EAF920A3-F3BB-4F57-9FA7-4954AF7007B3}" srcId="{A9ACBDAF-3C0C-4EBB-97E6-2CD6FA336CE0}" destId="{A513037E-29C3-409B-84E8-17C8F121F183}" srcOrd="0" destOrd="0" parTransId="{77CA856D-D77B-4FE8-8B29-559FFF48FAE6}" sibTransId="{BFC9B2EB-2745-44A2-8107-F1C30B145324}"/>
    <dgm:cxn modelId="{7AFAE288-8DE5-4A88-B5C9-2BF9BAB2CE7A}" type="presOf" srcId="{E3CACA39-21B7-4B01-ADFE-C49197D3E791}" destId="{F0592AC9-1C12-4F19-BDE7-DFC35069252A}" srcOrd="0" destOrd="1" presId="urn:microsoft.com/office/officeart/2005/8/layout/vList2"/>
    <dgm:cxn modelId="{58754BDD-43B4-439F-B30A-D1544CA394A7}" srcId="{A513037E-29C3-409B-84E8-17C8F121F183}" destId="{4E544904-0C6C-46AB-947F-E7D1BB257ED5}" srcOrd="0" destOrd="0" parTransId="{1AE9473B-22CE-48BC-B122-D78EFA471386}" sibTransId="{A397B393-FE7A-4F0C-91F8-2A5659FE2593}"/>
    <dgm:cxn modelId="{8BDF0F30-8E36-4DB4-8EFB-1E1F8F6E294C}" type="presOf" srcId="{A9ACBDAF-3C0C-4EBB-97E6-2CD6FA336CE0}" destId="{A1871534-6C8A-4980-B87E-4FA86BC064BB}" srcOrd="0" destOrd="0" presId="urn:microsoft.com/office/officeart/2005/8/layout/vList2"/>
    <dgm:cxn modelId="{CCAC628A-52AB-4646-BC09-326646B25202}" srcId="{A513037E-29C3-409B-84E8-17C8F121F183}" destId="{E3CACA39-21B7-4B01-ADFE-C49197D3E791}" srcOrd="1" destOrd="0" parTransId="{58B9E07E-F28E-4EC9-910A-90B613A8528E}" sibTransId="{9929AC4D-8C48-4566-A2BE-0525D80C5BB5}"/>
    <dgm:cxn modelId="{D2DD40D8-07F9-438B-927A-86D215B3AC5E}" type="presOf" srcId="{7FA288AA-57EF-4C35-AB34-0476A14985BF}" destId="{F0592AC9-1C12-4F19-BDE7-DFC35069252A}" srcOrd="0" destOrd="2" presId="urn:microsoft.com/office/officeart/2005/8/layout/vList2"/>
    <dgm:cxn modelId="{629776AA-5BEA-4ADC-8E23-B00785E67E62}" srcId="{A513037E-29C3-409B-84E8-17C8F121F183}" destId="{7FA288AA-57EF-4C35-AB34-0476A14985BF}" srcOrd="2" destOrd="0" parTransId="{1BFC9D0E-5956-43BE-9C9C-14AC5670948C}" sibTransId="{7661092E-56C8-4988-B987-87D3D4EAC7B4}"/>
    <dgm:cxn modelId="{51AF470D-82D1-4DD5-B3E2-260DB0D27656}" type="presParOf" srcId="{A1871534-6C8A-4980-B87E-4FA86BC064BB}" destId="{D014B786-DAFE-4B70-BA35-40DDEC033CFD}" srcOrd="0" destOrd="0" presId="urn:microsoft.com/office/officeart/2005/8/layout/vList2"/>
    <dgm:cxn modelId="{A467A002-9007-4852-93F9-DD4D3BFA8A34}" type="presParOf" srcId="{A1871534-6C8A-4980-B87E-4FA86BC064BB}" destId="{F0592AC9-1C12-4F19-BDE7-DFC35069252A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0E164F2-6DA1-4EC6-BACC-0B0A1EE7DF4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C42E526-6830-4149-98E0-51B7A5E77600}">
      <dgm:prSet phldrT="[Текст]" custT="1"/>
      <dgm:spPr/>
      <dgm:t>
        <a:bodyPr/>
        <a:lstStyle/>
        <a:p>
          <a:r>
            <a:rPr lang="uk-UA" sz="3500" dirty="0" smtClean="0"/>
            <a:t>Властивості рідких кристалів:</a:t>
          </a:r>
          <a:endParaRPr lang="ru-RU" sz="3500" dirty="0"/>
        </a:p>
      </dgm:t>
    </dgm:pt>
    <dgm:pt modelId="{63DA6218-E3F9-4619-9FF6-FA39397F3759}" type="parTrans" cxnId="{B89EE461-7749-4C7F-989C-89CC16C634EA}">
      <dgm:prSet/>
      <dgm:spPr/>
      <dgm:t>
        <a:bodyPr/>
        <a:lstStyle/>
        <a:p>
          <a:endParaRPr lang="ru-RU"/>
        </a:p>
      </dgm:t>
    </dgm:pt>
    <dgm:pt modelId="{2CDC5DE9-458E-49F0-A0D5-64D0B4CB4A87}" type="sibTrans" cxnId="{B89EE461-7749-4C7F-989C-89CC16C634EA}">
      <dgm:prSet/>
      <dgm:spPr/>
      <dgm:t>
        <a:bodyPr/>
        <a:lstStyle/>
        <a:p>
          <a:endParaRPr lang="ru-RU"/>
        </a:p>
      </dgm:t>
    </dgm:pt>
    <dgm:pt modelId="{C84169D3-3165-4180-92D3-C82D70EF25C1}" type="pres">
      <dgm:prSet presAssocID="{70E164F2-6DA1-4EC6-BACC-0B0A1EE7DF47}" presName="linear" presStyleCnt="0">
        <dgm:presLayoutVars>
          <dgm:animLvl val="lvl"/>
          <dgm:resizeHandles val="exact"/>
        </dgm:presLayoutVars>
      </dgm:prSet>
      <dgm:spPr/>
    </dgm:pt>
    <dgm:pt modelId="{AF65F1E1-0D4C-4FF5-851B-FB1F93F3F468}" type="pres">
      <dgm:prSet presAssocID="{CC42E526-6830-4149-98E0-51B7A5E77600}" presName="parentText" presStyleLbl="node1" presStyleIdx="0" presStyleCnt="1" custLinFactY="-19605" custLinFactNeighborX="11812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9BA19E9-8F69-4BBC-B7AD-0BF2EF8BDD17}" type="presOf" srcId="{CC42E526-6830-4149-98E0-51B7A5E77600}" destId="{AF65F1E1-0D4C-4FF5-851B-FB1F93F3F468}" srcOrd="0" destOrd="0" presId="urn:microsoft.com/office/officeart/2005/8/layout/vList2"/>
    <dgm:cxn modelId="{B89EE461-7749-4C7F-989C-89CC16C634EA}" srcId="{70E164F2-6DA1-4EC6-BACC-0B0A1EE7DF47}" destId="{CC42E526-6830-4149-98E0-51B7A5E77600}" srcOrd="0" destOrd="0" parTransId="{63DA6218-E3F9-4619-9FF6-FA39397F3759}" sibTransId="{2CDC5DE9-458E-49F0-A0D5-64D0B4CB4A87}"/>
    <dgm:cxn modelId="{6FA23BC1-075F-484F-A729-4BD3A16250BC}" type="presOf" srcId="{70E164F2-6DA1-4EC6-BACC-0B0A1EE7DF47}" destId="{C84169D3-3165-4180-92D3-C82D70EF25C1}" srcOrd="0" destOrd="0" presId="urn:microsoft.com/office/officeart/2005/8/layout/vList2"/>
    <dgm:cxn modelId="{0151B618-6907-41EB-B4B3-28FCFA638425}" type="presParOf" srcId="{C84169D3-3165-4180-92D3-C82D70EF25C1}" destId="{AF65F1E1-0D4C-4FF5-851B-FB1F93F3F46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1A8876-9DB9-4D96-ADFC-5B39D3305CE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B501188-805F-4888-88DF-7827EFBB3DCE}">
      <dgm:prSet phldrT="[Текст]"/>
      <dgm:spPr/>
      <dgm:t>
        <a:bodyPr/>
        <a:lstStyle/>
        <a:p>
          <a:r>
            <a:rPr lang="uk-UA" dirty="0" smtClean="0"/>
            <a:t>Застосування рідких кристалів:</a:t>
          </a:r>
          <a:endParaRPr lang="ru-RU" dirty="0"/>
        </a:p>
      </dgm:t>
    </dgm:pt>
    <dgm:pt modelId="{E51FF36D-267E-4A46-A735-AD33255F7083}" type="parTrans" cxnId="{1788E5C1-D450-4251-AC46-E10C110B6567}">
      <dgm:prSet/>
      <dgm:spPr/>
      <dgm:t>
        <a:bodyPr/>
        <a:lstStyle/>
        <a:p>
          <a:endParaRPr lang="ru-RU"/>
        </a:p>
      </dgm:t>
    </dgm:pt>
    <dgm:pt modelId="{3F3C02E2-9C1D-46E7-862C-668E6824B493}" type="sibTrans" cxnId="{1788E5C1-D450-4251-AC46-E10C110B6567}">
      <dgm:prSet/>
      <dgm:spPr/>
      <dgm:t>
        <a:bodyPr/>
        <a:lstStyle/>
        <a:p>
          <a:endParaRPr lang="ru-RU"/>
        </a:p>
      </dgm:t>
    </dgm:pt>
    <dgm:pt modelId="{8A25389F-2865-4A99-BDAC-FEF75DF964EB}" type="pres">
      <dgm:prSet presAssocID="{4C1A8876-9DB9-4D96-ADFC-5B39D3305CEC}" presName="linear" presStyleCnt="0">
        <dgm:presLayoutVars>
          <dgm:animLvl val="lvl"/>
          <dgm:resizeHandles val="exact"/>
        </dgm:presLayoutVars>
      </dgm:prSet>
      <dgm:spPr/>
    </dgm:pt>
    <dgm:pt modelId="{8D69C82F-C83B-436B-BF7A-4BDDAE915FB3}" type="pres">
      <dgm:prSet presAssocID="{7B501188-805F-4888-88DF-7827EFBB3DCE}" presName="parentText" presStyleLbl="node1" presStyleIdx="0" presStyleCnt="1" custScaleY="168250" custLinFactNeighborX="8396" custLinFactNeighborY="-4514">
        <dgm:presLayoutVars>
          <dgm:chMax val="0"/>
          <dgm:bulletEnabled val="1"/>
        </dgm:presLayoutVars>
      </dgm:prSet>
      <dgm:spPr/>
    </dgm:pt>
  </dgm:ptLst>
  <dgm:cxnLst>
    <dgm:cxn modelId="{1788E5C1-D450-4251-AC46-E10C110B6567}" srcId="{4C1A8876-9DB9-4D96-ADFC-5B39D3305CEC}" destId="{7B501188-805F-4888-88DF-7827EFBB3DCE}" srcOrd="0" destOrd="0" parTransId="{E51FF36D-267E-4A46-A735-AD33255F7083}" sibTransId="{3F3C02E2-9C1D-46E7-862C-668E6824B493}"/>
    <dgm:cxn modelId="{09198E85-4DB1-4DD4-BCC3-49782D0B2C48}" type="presOf" srcId="{4C1A8876-9DB9-4D96-ADFC-5B39D3305CEC}" destId="{8A25389F-2865-4A99-BDAC-FEF75DF964EB}" srcOrd="0" destOrd="0" presId="urn:microsoft.com/office/officeart/2005/8/layout/vList2"/>
    <dgm:cxn modelId="{02E5DECF-B7DA-4391-AEC5-E7ECCFB271CC}" type="presOf" srcId="{7B501188-805F-4888-88DF-7827EFBB3DCE}" destId="{8D69C82F-C83B-436B-BF7A-4BDDAE915FB3}" srcOrd="0" destOrd="0" presId="urn:microsoft.com/office/officeart/2005/8/layout/vList2"/>
    <dgm:cxn modelId="{A6E4A4A7-4C2E-4D1A-B653-260119059142}" type="presParOf" srcId="{8A25389F-2865-4A99-BDAC-FEF75DF964EB}" destId="{8D69C82F-C83B-436B-BF7A-4BDDAE915FB3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14B786-DAFE-4B70-BA35-40DDEC033CFD}">
      <dsp:nvSpPr>
        <dsp:cNvPr id="0" name=""/>
        <dsp:cNvSpPr/>
      </dsp:nvSpPr>
      <dsp:spPr>
        <a:xfrm>
          <a:off x="0" y="0"/>
          <a:ext cx="8172400" cy="93615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Властивості рідких кристалів притаманні рідинам:</a:t>
          </a:r>
          <a:endParaRPr lang="ru-RU" sz="6500" kern="1200" dirty="0"/>
        </a:p>
      </dsp:txBody>
      <dsp:txXfrm>
        <a:off x="0" y="0"/>
        <a:ext cx="8172400" cy="936152"/>
      </dsp:txXfrm>
    </dsp:sp>
    <dsp:sp modelId="{F0592AC9-1C12-4F19-BDE7-DFC35069252A}">
      <dsp:nvSpPr>
        <dsp:cNvPr id="0" name=""/>
        <dsp:cNvSpPr/>
      </dsp:nvSpPr>
      <dsp:spPr>
        <a:xfrm>
          <a:off x="0" y="939321"/>
          <a:ext cx="8172400" cy="236987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9474" tIns="44450" rIns="248920" bIns="44450" numCol="1" spcCol="1270" anchor="t" anchorCtr="0">
          <a:noAutofit/>
        </a:bodyPr>
        <a:lstStyle/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3500" kern="1200" dirty="0" smtClean="0"/>
            <a:t>Приймають форму посудини;</a:t>
          </a:r>
          <a:endParaRPr lang="ru-RU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3500" kern="1200" dirty="0" smtClean="0"/>
            <a:t>Відсутня кристалічна гратка;</a:t>
          </a:r>
          <a:endParaRPr lang="ru-RU" sz="3500" kern="1200" dirty="0"/>
        </a:p>
        <a:p>
          <a:pPr marL="285750" lvl="1" indent="-285750" algn="l" defTabSz="15557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uk-UA" sz="3500" kern="1200" dirty="0" smtClean="0"/>
            <a:t>Володіють в</a:t>
          </a:r>
          <a:r>
            <a:rPr lang="en-US" sz="3500" kern="1200" dirty="0" smtClean="0"/>
            <a:t>’</a:t>
          </a:r>
          <a:r>
            <a:rPr lang="uk-UA" sz="3500" kern="1200" dirty="0" smtClean="0"/>
            <a:t>язкістю.</a:t>
          </a:r>
          <a:endParaRPr lang="ru-RU" sz="3500" kern="1200" dirty="0"/>
        </a:p>
      </dsp:txBody>
      <dsp:txXfrm>
        <a:off x="0" y="939321"/>
        <a:ext cx="8172400" cy="236987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F65F1E1-0D4C-4FF5-851B-FB1F93F3F468}">
      <dsp:nvSpPr>
        <dsp:cNvPr id="0" name=""/>
        <dsp:cNvSpPr/>
      </dsp:nvSpPr>
      <dsp:spPr>
        <a:xfrm>
          <a:off x="0" y="0"/>
          <a:ext cx="6096000" cy="1216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500" kern="1200" dirty="0" smtClean="0"/>
            <a:t>Властивості рідких кристалів:</a:t>
          </a:r>
          <a:endParaRPr lang="ru-RU" sz="3500" kern="1200" dirty="0"/>
        </a:p>
      </dsp:txBody>
      <dsp:txXfrm>
        <a:off x="0" y="0"/>
        <a:ext cx="6096000" cy="121680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D69C82F-C83B-436B-BF7A-4BDDAE915FB3}">
      <dsp:nvSpPr>
        <dsp:cNvPr id="0" name=""/>
        <dsp:cNvSpPr/>
      </dsp:nvSpPr>
      <dsp:spPr>
        <a:xfrm>
          <a:off x="0" y="1"/>
          <a:ext cx="7283624" cy="161419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l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000" kern="1200" dirty="0" smtClean="0"/>
            <a:t>Застосування рідких кристалів:</a:t>
          </a:r>
          <a:endParaRPr lang="ru-RU" sz="4000" kern="1200" dirty="0"/>
        </a:p>
      </dsp:txBody>
      <dsp:txXfrm>
        <a:off x="0" y="1"/>
        <a:ext cx="7283624" cy="16141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B1D5B2-AD60-4AEC-B5F1-89C37B9F044B}" type="datetimeFigureOut">
              <a:rPr lang="ru-RU" smtClean="0"/>
              <a:t>27.09.2014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6620CC-7B71-4F26-8E95-A3777A5DAEB7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620CC-7B71-4F26-8E95-A3777A5DAEB7}" type="slidenum">
              <a:rPr lang="ru-RU" smtClean="0"/>
              <a:t>1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6620CC-7B71-4F26-8E95-A3777A5DAEB7}" type="slidenum">
              <a:rPr lang="ru-RU" smtClean="0"/>
              <a:t>12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D5B55-82EA-433F-A8FE-8016854420CC}" type="datetimeFigureOut">
              <a:rPr lang="fr-FR"/>
              <a:pPr>
                <a:defRPr/>
              </a:pPr>
              <a:t>27/09/2014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335631-B51A-40B0-9C2A-CADE00DD60C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86CA78-6FCB-42FE-A40C-7A32A54213A9}" type="datetimeFigureOut">
              <a:rPr lang="fr-FR"/>
              <a:pPr>
                <a:defRPr/>
              </a:pPr>
              <a:t>27/09/2014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C72240-7E97-4689-AE1F-3AC4FA1086B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FB7176-D932-4749-83F8-AE10EC8E93C4}" type="datetimeFigureOut">
              <a:rPr lang="fr-FR"/>
              <a:pPr>
                <a:defRPr/>
              </a:pPr>
              <a:t>27/09/2014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09AFC-3C68-4069-B1FE-82552982E83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A97E62-90DD-4166-A61A-803E8A3FDE41}" type="datetimeFigureOut">
              <a:rPr lang="fr-FR"/>
              <a:pPr>
                <a:defRPr/>
              </a:pPr>
              <a:t>27/09/2014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4C725D-A976-4951-8605-C586B1209397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6D22D-4509-4AA7-A332-94870F20B4D6}" type="datetimeFigureOut">
              <a:rPr lang="fr-FR"/>
              <a:pPr>
                <a:defRPr/>
              </a:pPr>
              <a:t>27/09/2014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02360-0788-41D9-9012-96E580AAC820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1BD368-C527-490C-8438-26C1B7386912}" type="datetimeFigureOut">
              <a:rPr lang="fr-FR"/>
              <a:pPr>
                <a:defRPr/>
              </a:pPr>
              <a:t>27/09/2014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81575-6B5A-4B62-A394-BD963AAD324F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9FFF8C-A1B3-4671-B71E-FFCC1FD1828D}" type="datetimeFigureOut">
              <a:rPr lang="fr-FR"/>
              <a:pPr>
                <a:defRPr/>
              </a:pPr>
              <a:t>27/09/2014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B13A38-95E5-495D-9220-F9177A981E43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45FD6-7C4F-4AEF-A0C5-5D13044AAD95}" type="datetimeFigureOut">
              <a:rPr lang="fr-FR"/>
              <a:pPr>
                <a:defRPr/>
              </a:pPr>
              <a:t>27/09/2014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A0F85-C1BE-4E72-BD02-0B0E7A904AF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228602-A335-414F-BBC7-FAA7239E53AD}" type="datetimeFigureOut">
              <a:rPr lang="fr-FR"/>
              <a:pPr>
                <a:defRPr/>
              </a:pPr>
              <a:t>27/09/2014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E3DB7-3A02-46C7-AAB8-5D1CFA4C8E3E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F6316-7783-4BF0-9384-AA065548D28C}" type="datetimeFigureOut">
              <a:rPr lang="fr-FR"/>
              <a:pPr>
                <a:defRPr/>
              </a:pPr>
              <a:t>27/09/2014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8FEE2-12B6-4411-AAB0-5E933ED7AE56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1682A9-88C5-48D6-BC04-930488D87F30}" type="datetimeFigureOut">
              <a:rPr lang="fr-FR"/>
              <a:pPr>
                <a:defRPr/>
              </a:pPr>
              <a:t>27/09/2014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D51D83-04B1-4E75-BBBA-083CB577CFDA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CD1DB53-A3A6-464E-9409-B6BA06DCFEDA}" type="datetimeFigureOut">
              <a:rPr lang="fr-FR"/>
              <a:pPr>
                <a:defRPr/>
              </a:pPr>
              <a:t>27/09/2014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ECF87F6-E42C-4CC5-9D10-09992044632C}" type="slidenum">
              <a:rPr lang="fr-FR"/>
              <a:pPr>
                <a:defRPr/>
              </a:pPr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411760" y="2060848"/>
            <a:ext cx="5179623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ru-RU" sz="5400" b="1" i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Рідкі</a:t>
            </a:r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 </a:t>
            </a:r>
            <a:r>
              <a:rPr lang="ru-RU" sz="5400" b="1" i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кристали</a:t>
            </a:r>
            <a:endParaRPr lang="ru-RU" sz="5400" b="1" i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6156176" y="3789040"/>
            <a:ext cx="2987824" cy="1584176"/>
          </a:xfrm>
        </p:spPr>
        <p:txBody>
          <a:bodyPr/>
          <a:lstStyle/>
          <a:p>
            <a:r>
              <a:rPr lang="uk-UA" sz="2000" i="1" dirty="0" smtClean="0"/>
              <a:t>Виконала: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dirty="0" smtClean="0"/>
              <a:t>учениця </a:t>
            </a:r>
            <a:r>
              <a:rPr lang="uk-UA" sz="2000" dirty="0" smtClean="0">
                <a:latin typeface="Comic Sans MS" pitchFamily="66" charset="0"/>
              </a:rPr>
              <a:t>11-А </a:t>
            </a:r>
            <a:r>
              <a:rPr lang="uk-UA" sz="2000" dirty="0" smtClean="0"/>
              <a:t>класу</a:t>
            </a:r>
            <a:br>
              <a:rPr lang="uk-UA" sz="2000" dirty="0" smtClean="0"/>
            </a:br>
            <a:r>
              <a:rPr lang="uk-UA" sz="2000" b="1" dirty="0" smtClean="0"/>
              <a:t>Сиротенко Катерина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i="1" dirty="0" smtClean="0"/>
              <a:t>Вчитель:</a:t>
            </a:r>
            <a:r>
              <a:rPr lang="uk-UA" sz="2000" dirty="0" smtClean="0"/>
              <a:t/>
            </a:r>
            <a:br>
              <a:rPr lang="uk-UA" sz="2000" dirty="0" smtClean="0"/>
            </a:br>
            <a:r>
              <a:rPr lang="uk-UA" sz="2000" b="1" dirty="0" smtClean="0"/>
              <a:t>Коломійченко Б. Л. 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44000" cy="2492896"/>
          </a:xfrm>
        </p:spPr>
        <p:txBody>
          <a:bodyPr/>
          <a:lstStyle/>
          <a:p>
            <a:pPr eaLnBrk="1" hangingPunct="1"/>
            <a:r>
              <a:rPr lang="ru-RU" altLang="ru-RU" dirty="0" smtClean="0"/>
              <a:t>Керування кожною рідкокристалічною коміркою здійснюється з допомогою напруги, яку подає на комірку один з транзисторів тонкої підкладки (</a:t>
            </a:r>
            <a:r>
              <a:rPr lang="en-US" altLang="ru-RU" dirty="0" smtClean="0"/>
              <a:t>TFT — </a:t>
            </a:r>
            <a:r>
              <a:rPr lang="ru-RU" altLang="ru-RU" dirty="0" smtClean="0"/>
              <a:t>абревіатура англійського виразу «</a:t>
            </a:r>
            <a:r>
              <a:rPr lang="en-US" altLang="ru-RU" dirty="0" smtClean="0"/>
              <a:t>Thin Film Transistors»).</a:t>
            </a:r>
          </a:p>
          <a:p>
            <a:pPr eaLnBrk="1" hangingPunct="1"/>
            <a:endParaRPr lang="ru-RU" altLang="ru-RU" dirty="0" smtClean="0"/>
          </a:p>
        </p:txBody>
      </p:sp>
      <p:pic>
        <p:nvPicPr>
          <p:cNvPr id="3" name="Picture 2" descr="D:\Nadya\Pictures\Марина;)\ФІЗИКА\30833_html_27a10575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2708920"/>
            <a:ext cx="6408712" cy="32575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Стрелка вправо 3"/>
          <p:cNvSpPr/>
          <p:nvPr/>
        </p:nvSpPr>
        <p:spPr>
          <a:xfrm>
            <a:off x="8316416" y="6165304"/>
            <a:ext cx="5040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трелка вправо 3"/>
          <p:cNvSpPr/>
          <p:nvPr/>
        </p:nvSpPr>
        <p:spPr>
          <a:xfrm>
            <a:off x="8316416" y="6165304"/>
            <a:ext cx="5040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95536" y="404664"/>
            <a:ext cx="799288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dirty="0" smtClean="0">
                <a:latin typeface="Comic Sans MS" pitchFamily="66" charset="0"/>
              </a:rPr>
              <a:t> Рідкокристалічні </a:t>
            </a:r>
            <a:r>
              <a:rPr lang="ru-RU" sz="2000" dirty="0">
                <a:latin typeface="Comic Sans MS" pitchFamily="66" charset="0"/>
              </a:rPr>
              <a:t>дисплеї мають низьке енергоспоживання, тому вони знайшли широке застосування, як в кишенькових пристроях (годинниках, мобільних телефонах, кишенькових комп'ютерах), так і в комп'ютерних моніторах, телевізорах тощо.</a:t>
            </a:r>
            <a:endParaRPr lang="ru-RU" sz="2000" dirty="0">
              <a:latin typeface="Comic Sans MS" pitchFamily="66" charset="0"/>
            </a:endParaRPr>
          </a:p>
        </p:txBody>
      </p:sp>
      <p:pic>
        <p:nvPicPr>
          <p:cNvPr id="9" name="Picture 2" descr="D:\Nadya\Pictures\Марина;)\ФІЗИКА\39531175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7704" y="2997200"/>
            <a:ext cx="5153025" cy="386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11560" y="2348880"/>
            <a:ext cx="8229600" cy="1143000"/>
          </a:xfrm>
        </p:spPr>
        <p:txBody>
          <a:bodyPr/>
          <a:lstStyle/>
          <a:p>
            <a:r>
              <a:rPr lang="uk-UA" dirty="0" smtClean="0"/>
              <a:t>Дякую за увагу!</a:t>
            </a:r>
            <a:r>
              <a:rPr lang="uk-UA" dirty="0" smtClean="0">
                <a:sym typeface="Wingdings" pitchFamily="2" charset="2"/>
              </a:rPr>
              <a:t>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0" y="22265"/>
            <a:ext cx="8316416" cy="1246495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uk-UA" sz="2500" b="1" i="1" dirty="0" smtClean="0">
                <a:solidFill>
                  <a:srgbClr val="7030A0"/>
                </a:solidFill>
              </a:rPr>
              <a:t> Рідкі кристали </a:t>
            </a:r>
            <a:r>
              <a:rPr lang="uk-UA" sz="2500" i="1" dirty="0" smtClean="0"/>
              <a:t>– речовини, що мають одночасно властивості як рідин (текучість), так і кристалів (анізотропія).</a:t>
            </a:r>
            <a:endParaRPr lang="uk-UA" sz="2500" i="1" dirty="0" smtClean="0"/>
          </a:p>
        </p:txBody>
      </p:sp>
      <p:pic>
        <p:nvPicPr>
          <p:cNvPr id="7" name="Picture 2" descr="D:\Nadya\Pictures\Марина;)\ФІЗИКА\Nematische_Phase_Schlierentextur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1196752"/>
            <a:ext cx="5688013" cy="37861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Прямоугольник 7"/>
          <p:cNvSpPr/>
          <p:nvPr/>
        </p:nvSpPr>
        <p:spPr>
          <a:xfrm>
            <a:off x="2483768" y="5013176"/>
            <a:ext cx="56166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pitchFamily="34" charset="0"/>
              <a:buChar char="•"/>
            </a:pPr>
            <a:r>
              <a:rPr lang="ru-RU" altLang="ru-RU" dirty="0" smtClean="0">
                <a:solidFill>
                  <a:srgbClr val="0070C0"/>
                </a:solidFill>
              </a:rPr>
              <a:t>Текстура нематичної фази рідкого кристалу.</a:t>
            </a:r>
            <a:endParaRPr lang="ru-RU" altLang="ru-RU" dirty="0">
              <a:solidFill>
                <a:srgbClr val="0070C0"/>
              </a:solidFill>
            </a:endParaRPr>
          </a:p>
        </p:txBody>
      </p:sp>
      <p:sp>
        <p:nvSpPr>
          <p:cNvPr id="9" name="Стрелка вправо 8"/>
          <p:cNvSpPr/>
          <p:nvPr/>
        </p:nvSpPr>
        <p:spPr>
          <a:xfrm>
            <a:off x="8316416" y="6165304"/>
            <a:ext cx="5040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0" y="188640"/>
          <a:ext cx="8172400" cy="3312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0" y="2780928"/>
            <a:ext cx="914400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>
              <a:buFont typeface="Wingdings" pitchFamily="2" charset="2"/>
              <a:buChar char="v"/>
            </a:pPr>
            <a:r>
              <a:rPr lang="ru-RU" altLang="ru-RU" sz="2500" b="1" i="1" dirty="0" smtClean="0">
                <a:solidFill>
                  <a:srgbClr val="0070C0"/>
                </a:solidFill>
              </a:rPr>
              <a:t>Рідкий кристал </a:t>
            </a:r>
            <a:r>
              <a:rPr lang="ru-RU" altLang="ru-RU" dirty="0" smtClean="0"/>
              <a:t>- </a:t>
            </a:r>
            <a:r>
              <a:rPr lang="ru-RU" altLang="ru-RU" sz="2000" i="1" dirty="0" smtClean="0"/>
              <a:t>проміжна фаза (мезофаза) між ізотропною рідиною і кристалічним твердим тілом. Рідкі кристали це флюїди, молекули яких певним чином впорядковані, тобто існує певна симетрія. </a:t>
            </a:r>
            <a:endParaRPr lang="ru-RU" altLang="ru-RU" sz="2000" i="1" dirty="0" smtClean="0"/>
          </a:p>
        </p:txBody>
      </p:sp>
      <p:pic>
        <p:nvPicPr>
          <p:cNvPr id="8" name="Picture 2" descr="D:\Nadya\Pictures\Марина;)\ФІЗИКА\UV_1_UA_446-1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58888" y="3789040"/>
            <a:ext cx="5664200" cy="30689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Стрелка вправо 9"/>
          <p:cNvSpPr/>
          <p:nvPr/>
        </p:nvSpPr>
        <p:spPr>
          <a:xfrm>
            <a:off x="8316416" y="6165304"/>
            <a:ext cx="5040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Схема 5"/>
          <p:cNvGraphicFramePr/>
          <p:nvPr/>
        </p:nvGraphicFramePr>
        <p:xfrm>
          <a:off x="1043608" y="0"/>
          <a:ext cx="6096000" cy="14127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0" y="1412776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Char char="§"/>
            </a:pPr>
            <a:r>
              <a:rPr lang="ru-RU" altLang="ru-RU" sz="2000" i="1" dirty="0" smtClean="0">
                <a:latin typeface="Comic Sans MS" pitchFamily="66" charset="0"/>
              </a:rPr>
              <a:t> Загальна для всіх типів рідких кристалів властивість – подвійне заломлення світла, характерне для більшості твердих кристалів, за допомогою якої можна ідентифікувати мезоморфний стан.</a:t>
            </a:r>
            <a:br>
              <a:rPr lang="ru-RU" altLang="ru-RU" sz="2000" i="1" dirty="0" smtClean="0">
                <a:latin typeface="Comic Sans MS" pitchFamily="66" charset="0"/>
              </a:rPr>
            </a:br>
            <a:endParaRPr lang="ru-RU" altLang="ru-RU" sz="2000" i="1" dirty="0" smtClean="0">
              <a:latin typeface="Comic Sans MS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2924945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Char char="§"/>
            </a:pPr>
            <a:r>
              <a:rPr lang="ru-RU" altLang="ru-RU" dirty="0" smtClean="0"/>
              <a:t> </a:t>
            </a:r>
            <a:r>
              <a:rPr lang="ru-RU" altLang="ru-RU" sz="2000" i="1" dirty="0" smtClean="0">
                <a:latin typeface="Comic Sans MS" pitchFamily="66" charset="0"/>
              </a:rPr>
              <a:t>Другою властивістю, характерною для холестеричних рідких кристалів, є обертання плоскості поляризації. Якщо пропускати лінійно-поляризоване світло через шар холестеричної мезофази перпендикулярно молекулярним шарам, то напрямок коливань електричного вектора світової хвилі буде повернуто вліво або вправо.</a:t>
            </a:r>
            <a:br>
              <a:rPr lang="ru-RU" altLang="ru-RU" sz="2000" i="1" dirty="0" smtClean="0">
                <a:latin typeface="Comic Sans MS" pitchFamily="66" charset="0"/>
              </a:rPr>
            </a:br>
            <a:r>
              <a:rPr lang="ru-RU" altLang="ru-RU" sz="2000" i="1" dirty="0" smtClean="0">
                <a:latin typeface="Comic Sans MS" pitchFamily="66" charset="0"/>
              </a:rPr>
              <a:t/>
            </a:r>
            <a:br>
              <a:rPr lang="ru-RU" altLang="ru-RU" sz="2000" i="1" dirty="0" smtClean="0">
                <a:latin typeface="Comic Sans MS" pitchFamily="66" charset="0"/>
              </a:rPr>
            </a:br>
            <a:r>
              <a:rPr lang="ru-RU" altLang="ru-RU" sz="2000" i="1" dirty="0" smtClean="0">
                <a:latin typeface="Comic Sans MS" pitchFamily="66" charset="0"/>
              </a:rPr>
              <a:t/>
            </a:r>
            <a:br>
              <a:rPr lang="ru-RU" altLang="ru-RU" sz="2000" i="1" dirty="0" smtClean="0">
                <a:latin typeface="Comic Sans MS" pitchFamily="66" charset="0"/>
              </a:rPr>
            </a:br>
            <a:r>
              <a:rPr lang="ru-RU" altLang="ru-RU" sz="2000" i="1" dirty="0" smtClean="0">
                <a:latin typeface="Comic Sans MS" pitchFamily="66" charset="0"/>
              </a:rPr>
              <a:t/>
            </a:r>
            <a:br>
              <a:rPr lang="ru-RU" altLang="ru-RU" sz="2000" i="1" dirty="0" smtClean="0">
                <a:latin typeface="Comic Sans MS" pitchFamily="66" charset="0"/>
              </a:rPr>
            </a:br>
            <a:endParaRPr lang="ru-RU" altLang="ru-RU" sz="2000" i="1" dirty="0" smtClean="0">
              <a:latin typeface="Comic Sans MS" pitchFamily="66" charset="0"/>
            </a:endParaRPr>
          </a:p>
          <a:p>
            <a:pPr eaLnBrk="1" hangingPunct="1"/>
            <a:r>
              <a:rPr lang="ru-RU" altLang="ru-RU" sz="2000" i="1" dirty="0" smtClean="0">
                <a:latin typeface="Comic Sans MS" pitchFamily="66" charset="0"/>
              </a:rPr>
              <a:t> </a:t>
            </a:r>
            <a:endParaRPr lang="ru-RU" altLang="ru-RU" sz="2000" i="1" dirty="0" smtClean="0">
              <a:latin typeface="Comic Sans MS" pitchFamily="66" charset="0"/>
            </a:endParaRPr>
          </a:p>
        </p:txBody>
      </p:sp>
      <p:pic>
        <p:nvPicPr>
          <p:cNvPr id="12" name="Рисунок 11" descr="02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419872" y="4725144"/>
            <a:ext cx="2266950" cy="191452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3" name="Стрелка вправо 12"/>
          <p:cNvSpPr/>
          <p:nvPr/>
        </p:nvSpPr>
        <p:spPr>
          <a:xfrm>
            <a:off x="8316416" y="6165304"/>
            <a:ext cx="5040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861048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Char char="§"/>
            </a:pPr>
            <a:r>
              <a:rPr lang="ru-RU" altLang="ru-RU" sz="2000" i="1" dirty="0" smtClean="0">
                <a:latin typeface="Comic Sans MS" pitchFamily="66" charset="0"/>
              </a:rPr>
              <a:t> Наявність в рідких кристалах дальнього порядку в орієнтації молекул викликає анізотропію електричних і магнітних властивостей, притаманну твердим кристалам. </a:t>
            </a:r>
            <a:endParaRPr lang="ru-RU" altLang="ru-RU" sz="2000" i="1" dirty="0" smtClean="0">
              <a:latin typeface="Comic Sans MS" pitchFamily="66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2132856"/>
            <a:ext cx="810039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altLang="ru-RU" sz="2000" i="1" dirty="0" smtClean="0">
                <a:latin typeface="Comic Sans MS" pitchFamily="66" charset="0"/>
              </a:rPr>
              <a:t>Однак, у відмінності від твердих тіл, сили міжмолекулярної взаємодії тут значно слабкіші. Енергія деформації рідких кристалів мала, тому їх молекулярну структуру легко змінити під дією електричного та магнітного полів невеликої потужності. </a:t>
            </a:r>
            <a:endParaRPr lang="ru-RU" sz="20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5157192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Char char="§"/>
            </a:pPr>
            <a:r>
              <a:rPr lang="ru-RU" altLang="ru-RU" sz="2000" i="1" dirty="0" smtClean="0">
                <a:latin typeface="Comic Sans MS" pitchFamily="66" charset="0"/>
              </a:rPr>
              <a:t>Для зміни структури достатні також незначні температурні колихання або механічний вплив на рідкі кристали. </a:t>
            </a:r>
            <a:endParaRPr lang="ru-RU" altLang="ru-RU" sz="2000" i="1" dirty="0" smtClean="0">
              <a:latin typeface="Comic Sans MS" pitchFamily="66" charset="0"/>
            </a:endParaRPr>
          </a:p>
        </p:txBody>
      </p:sp>
      <p:pic>
        <p:nvPicPr>
          <p:cNvPr id="5" name="Рисунок 4" descr="4774197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99592" y="188640"/>
            <a:ext cx="5572125" cy="13239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Стрелка вправо 5"/>
          <p:cNvSpPr/>
          <p:nvPr/>
        </p:nvSpPr>
        <p:spPr>
          <a:xfrm>
            <a:off x="8316416" y="6165304"/>
            <a:ext cx="5040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/>
        </p:nvGraphicFramePr>
        <p:xfrm>
          <a:off x="539552" y="0"/>
          <a:ext cx="7283624" cy="1700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3" name="Picture 2" descr="D:\Nadya\Pictures\Марина;)\ФІЗИКА\LCD_Segments-Pixels-2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95536" y="1628800"/>
            <a:ext cx="8451850" cy="36036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2627784" y="5445224"/>
            <a:ext cx="45023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buFont typeface="Arial" pitchFamily="34" charset="0"/>
              <a:buChar char="•"/>
            </a:pPr>
            <a:r>
              <a:rPr lang="ru-RU" altLang="ru-RU" sz="2000" dirty="0" smtClean="0"/>
              <a:t>Сегментний і точковий РК-дисплей.</a:t>
            </a:r>
            <a:endParaRPr lang="ru-RU" altLang="ru-RU" sz="2000" dirty="0" smtClean="0"/>
          </a:p>
        </p:txBody>
      </p:sp>
      <p:sp>
        <p:nvSpPr>
          <p:cNvPr id="6" name="Стрелка вправо 5"/>
          <p:cNvSpPr/>
          <p:nvPr/>
        </p:nvSpPr>
        <p:spPr>
          <a:xfrm>
            <a:off x="8316416" y="6165304"/>
            <a:ext cx="5040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0" y="0"/>
            <a:ext cx="9144000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Char char="v"/>
            </a:pPr>
            <a:r>
              <a:rPr lang="ru-RU" altLang="ru-RU" sz="2500" i="1" dirty="0" smtClean="0">
                <a:solidFill>
                  <a:schemeClr val="accent2">
                    <a:lumMod val="75000"/>
                  </a:schemeClr>
                </a:solidFill>
                <a:latin typeface="+mn-lt"/>
                <a:cs typeface="Aharoni" pitchFamily="2" charset="-79"/>
              </a:rPr>
              <a:t>Рідкокристалічний дисплей </a:t>
            </a:r>
            <a:r>
              <a:rPr lang="ru-RU" altLang="ru-RU" sz="2000" dirty="0" smtClean="0">
                <a:latin typeface="+mn-lt"/>
                <a:cs typeface="Aharoni" pitchFamily="2" charset="-79"/>
              </a:rPr>
              <a:t>(</a:t>
            </a:r>
            <a:r>
              <a:rPr lang="ru-RU" altLang="ru-RU" sz="2000" i="1" dirty="0" smtClean="0">
                <a:latin typeface="Comic Sans MS" pitchFamily="66" charset="0"/>
                <a:cs typeface="Aharoni" pitchFamily="2" charset="-79"/>
              </a:rPr>
              <a:t>англ. </a:t>
            </a:r>
            <a:r>
              <a:rPr lang="en-US" altLang="ru-RU" sz="2000" i="1" dirty="0" smtClean="0">
                <a:latin typeface="Comic Sans MS" pitchFamily="66" charset="0"/>
                <a:cs typeface="Aharoni" pitchFamily="2" charset="-79"/>
              </a:rPr>
              <a:t>liquid crystal display (LCD) — </a:t>
            </a:r>
            <a:r>
              <a:rPr lang="ru-RU" altLang="ru-RU" sz="2000" i="1" dirty="0" smtClean="0">
                <a:latin typeface="Comic Sans MS" pitchFamily="66" charset="0"/>
                <a:cs typeface="Aharoni" pitchFamily="2" charset="-79"/>
              </a:rPr>
              <a:t>електронний пристрій візуального відображення інформації (дисплей), принцип дії якого ґрунтується на явищі електричного переходу Фредерікса в рідких кристалах. </a:t>
            </a:r>
          </a:p>
          <a:p>
            <a:pPr eaLnBrk="1" hangingPunct="1"/>
            <a:endParaRPr lang="ru-RU" altLang="ru-RU" sz="2000" dirty="0" smtClean="0">
              <a:latin typeface="+mn-lt"/>
              <a:cs typeface="Aharoni" pitchFamily="2" charset="-79"/>
            </a:endParaRPr>
          </a:p>
          <a:p>
            <a:pPr eaLnBrk="1" hangingPunct="1">
              <a:buFont typeface="Arial" pitchFamily="34" charset="0"/>
              <a:buChar char="•"/>
            </a:pPr>
            <a:r>
              <a:rPr lang="ru-RU" altLang="ru-RU" sz="2000" i="1" dirty="0" smtClean="0">
                <a:latin typeface="Comic Sans MS" pitchFamily="66" charset="0"/>
                <a:cs typeface="Aharoni" pitchFamily="2" charset="-79"/>
              </a:rPr>
              <a:t>Дисплей складається з довільної кількості кольорових або монохромних точок (пікселів), і джерела світла або відбивача (рефлектора).</a:t>
            </a:r>
            <a:endParaRPr lang="ru-RU" altLang="ru-RU" sz="2000" i="1" dirty="0" smtClean="0">
              <a:latin typeface="Comic Sans MS" pitchFamily="66" charset="0"/>
              <a:cs typeface="Aharoni" pitchFamily="2" charset="-79"/>
            </a:endParaRPr>
          </a:p>
        </p:txBody>
      </p:sp>
      <p:pic>
        <p:nvPicPr>
          <p:cNvPr id="4" name="Picture 2" descr="D:\Nadya\Pictures\Марина;)\ФІЗИКА\LCD_layers-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564904"/>
            <a:ext cx="9144000" cy="4293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Стрелка вправо 4"/>
          <p:cNvSpPr/>
          <p:nvPr/>
        </p:nvSpPr>
        <p:spPr>
          <a:xfrm>
            <a:off x="8316416" y="6165304"/>
            <a:ext cx="5040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92696"/>
            <a:ext cx="9144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Char char="q"/>
            </a:pPr>
            <a:r>
              <a:rPr lang="ru-RU" altLang="ru-RU" sz="2000" dirty="0" smtClean="0">
                <a:latin typeface="Comic Sans MS" pitchFamily="66" charset="0"/>
              </a:rPr>
              <a:t> Кожна з кольорових точок рідкокристалічного дисплея складається з кількох комірок (як правило, з трьох), попереду яких встановлюються світлові фільтри (найчастіше — червоний, синій і зелений). Тобто колір певної точки і її яскравість визначається інтенсивностями світіння комірок, з яких вона складається.</a:t>
            </a:r>
            <a:endParaRPr lang="ru-RU" altLang="ru-RU" sz="2000" dirty="0" smtClean="0">
              <a:latin typeface="Comic Sans MS" pitchFamily="66" charset="0"/>
            </a:endParaRPr>
          </a:p>
        </p:txBody>
      </p:sp>
      <p:pic>
        <p:nvPicPr>
          <p:cNvPr id="3" name="Picture 2" descr="D:\Nadya\Pictures\Марина;)\ФІЗИКА\zhidkie-kristalyi-2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924944"/>
            <a:ext cx="6769100" cy="306863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Стрелка вправо 3"/>
          <p:cNvSpPr/>
          <p:nvPr/>
        </p:nvSpPr>
        <p:spPr>
          <a:xfrm>
            <a:off x="8316416" y="6165304"/>
            <a:ext cx="5040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Nadya\Pictures\Марина;)\ФІЗИКА\dfmgnqg9_2dk8qqtfr_b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525693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Прямоугольник 3"/>
          <p:cNvSpPr/>
          <p:nvPr/>
        </p:nvSpPr>
        <p:spPr>
          <a:xfrm>
            <a:off x="2843808" y="5589240"/>
            <a:ext cx="32319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1" hangingPunct="1">
              <a:buFont typeface="Wingdings" pitchFamily="2" charset="2"/>
              <a:buChar char="v"/>
            </a:pPr>
            <a:r>
              <a:rPr lang="uk-UA" altLang="ru-RU" sz="2000" b="1" dirty="0" smtClean="0">
                <a:latin typeface="Comic Sans MS" pitchFamily="66" charset="0"/>
              </a:rPr>
              <a:t>Комп</a:t>
            </a:r>
            <a:r>
              <a:rPr lang="en-US" altLang="ru-RU" sz="2000" b="1" dirty="0" smtClean="0">
                <a:latin typeface="Comic Sans MS" pitchFamily="66" charset="0"/>
              </a:rPr>
              <a:t>’</a:t>
            </a:r>
            <a:r>
              <a:rPr lang="uk-UA" altLang="ru-RU" sz="2000" b="1" dirty="0" smtClean="0">
                <a:latin typeface="Comic Sans MS" pitchFamily="66" charset="0"/>
              </a:rPr>
              <a:t>ютерні монітори</a:t>
            </a:r>
            <a:endParaRPr lang="ru-RU" altLang="ru-RU" sz="2000" b="1" dirty="0" smtClean="0">
              <a:latin typeface="Comic Sans MS" pitchFamily="66" charset="0"/>
            </a:endParaRPr>
          </a:p>
        </p:txBody>
      </p:sp>
      <p:sp>
        <p:nvSpPr>
          <p:cNvPr id="5" name="Стрелка вправо 4"/>
          <p:cNvSpPr/>
          <p:nvPr/>
        </p:nvSpPr>
        <p:spPr>
          <a:xfrm>
            <a:off x="8316416" y="6165304"/>
            <a:ext cx="504056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002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0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102</Template>
  <TotalTime>101</TotalTime>
  <Words>411</Words>
  <Application>Microsoft Office PowerPoint</Application>
  <PresentationFormat>Экран (4:3)</PresentationFormat>
  <Paragraphs>28</Paragraphs>
  <Slides>12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Arial</vt:lpstr>
      <vt:lpstr>Calibri</vt:lpstr>
      <vt:lpstr>102</vt:lpstr>
      <vt:lpstr>Виконала: учениця 11-А класу Сиротенко Катерина Вчитель: Коломійченко Б. Л.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Дякую за увагу!</vt:lpstr>
    </vt:vector>
  </TitlesOfParts>
  <Company>Twoja nazwa firmy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 NAME</dc:title>
  <dc:creator>ppsworld.ru</dc:creator>
  <cp:lastModifiedBy>1111</cp:lastModifiedBy>
  <cp:revision>11</cp:revision>
  <dcterms:created xsi:type="dcterms:W3CDTF">2013-05-07T09:17:37Z</dcterms:created>
  <dcterms:modified xsi:type="dcterms:W3CDTF">2014-09-27T15:29:17Z</dcterms:modified>
</cp:coreProperties>
</file>