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4"/>
  </p:notesMasterIdLst>
  <p:sldIdLst>
    <p:sldId id="256" r:id="rId2"/>
    <p:sldId id="278" r:id="rId3"/>
    <p:sldId id="267" r:id="rId4"/>
    <p:sldId id="258" r:id="rId5"/>
    <p:sldId id="276" r:id="rId6"/>
    <p:sldId id="268" r:id="rId7"/>
    <p:sldId id="270" r:id="rId8"/>
    <p:sldId id="271" r:id="rId9"/>
    <p:sldId id="272" r:id="rId10"/>
    <p:sldId id="273" r:id="rId11"/>
    <p:sldId id="279" r:id="rId12"/>
    <p:sldId id="277" r:id="rId13"/>
  </p:sldIdLst>
  <p:sldSz cx="9144000" cy="6858000" type="screen4x3"/>
  <p:notesSz cx="6815138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0000"/>
    <a:srgbClr val="660033"/>
    <a:srgbClr val="000000"/>
    <a:srgbClr val="292929"/>
    <a:srgbClr val="FFFF99"/>
    <a:srgbClr val="990099"/>
    <a:srgbClr val="99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44" autoAdjust="0"/>
    <p:restoredTop sz="94587" autoAdjust="0"/>
  </p:normalViewPr>
  <p:slideViewPr>
    <p:cSldViewPr>
      <p:cViewPr varScale="1">
        <p:scale>
          <a:sx n="88" d="100"/>
          <a:sy n="88" d="100"/>
        </p:scale>
        <p:origin x="-5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autoTitleDeleted val="1"/>
    <c:view3D>
      <c:rotX val="6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</c:spPr>
          <c:explosion val="20"/>
          <c:cat>
            <c:strRef>
              <c:f>Лист1!$A$2:$A$11</c:f>
              <c:strCache>
                <c:ptCount val="10"/>
                <c:pt idx="0">
                  <c:v>Упакування</c:v>
                </c:pt>
                <c:pt idx="1">
                  <c:v>Будівництво</c:v>
                </c:pt>
                <c:pt idx="2">
                  <c:v>Електроенергетика</c:v>
                </c:pt>
                <c:pt idx="3">
                  <c:v>Транспорт</c:v>
                </c:pt>
                <c:pt idx="4">
                  <c:v>Іграшки</c:v>
                </c:pt>
                <c:pt idx="5">
                  <c:v>Промислові вироби</c:v>
                </c:pt>
                <c:pt idx="6">
                  <c:v>Сільське господарство</c:v>
                </c:pt>
                <c:pt idx="7">
                  <c:v>Техніка</c:v>
                </c:pt>
                <c:pt idx="8">
                  <c:v>Медицина</c:v>
                </c:pt>
                <c:pt idx="9">
                  <c:v>Інші області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20</c:v>
                </c:pt>
                <c:pt idx="2">
                  <c:v>15</c:v>
                </c:pt>
                <c:pt idx="3">
                  <c:v>13</c:v>
                </c:pt>
                <c:pt idx="4">
                  <c:v>10</c:v>
                </c:pt>
                <c:pt idx="5">
                  <c:v>9</c:v>
                </c:pt>
                <c:pt idx="6">
                  <c:v>7</c:v>
                </c:pt>
                <c:pt idx="7">
                  <c:v>6</c:v>
                </c:pt>
                <c:pt idx="8">
                  <c:v>4</c:v>
                </c:pt>
                <c:pt idx="9">
                  <c:v>3</c:v>
                </c:pt>
              </c:numCache>
            </c:numRef>
          </c:val>
        </c:ser>
      </c:pie3DChart>
      <c:spPr>
        <a:noFill/>
        <a:ln w="25396">
          <a:noFill/>
        </a:ln>
      </c:spPr>
    </c:plotArea>
    <c:legend>
      <c:legendPos val="r"/>
      <c:layout>
        <c:manualLayout>
          <c:xMode val="edge"/>
          <c:yMode val="edge"/>
          <c:x val="0.65865992414664998"/>
          <c:y val="0.11940298507462691"/>
          <c:w val="0.33249051833122639"/>
          <c:h val="0.78891257995735564"/>
        </c:manualLayout>
      </c:layout>
      <c:txPr>
        <a:bodyPr/>
        <a:lstStyle/>
        <a:p>
          <a:pPr>
            <a:defRPr>
              <a:ln>
                <a:solidFill>
                  <a:srgbClr val="FFFF66"/>
                </a:solidFill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defRPr>
          </a:pPr>
          <a:endParaRPr lang="ru-RU"/>
        </a:p>
      </c:txPr>
    </c:legend>
    <c:plotVisOnly val="1"/>
    <c:dispBlanksAs val="zero"/>
  </c:chart>
  <c:spPr>
    <a:effectLst>
      <a:outerShdw blurRad="152400" dist="317500" dir="5400000" sx="90000" sy="-19000" rotWithShape="0">
        <a:prstClr val="black">
          <a:alpha val="15000"/>
        </a:prstClr>
      </a:outerShdw>
    </a:effectLst>
  </c:spPr>
  <c:txPr>
    <a:bodyPr/>
    <a:lstStyle/>
    <a:p>
      <a:pPr>
        <a:defRPr sz="1800">
          <a:ln>
            <a:solidFill>
              <a:srgbClr val="FFFF66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a:defRPr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6505-F7CA-4066-97E6-62668BD3F871}" type="datetimeFigureOut">
              <a:rPr lang="ru-RU" smtClean="0"/>
              <a:pPr/>
              <a:t>25.11.2013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9C0F2-8CC8-41A7-BEC1-40191B1B6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C0F2-8CC8-41A7-BEC1-40191B1B6D0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9C0F2-8CC8-41A7-BEC1-40191B1B6D0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B2D7F-1853-4115-BEDC-971B00D05C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2A08-2A68-4D67-A97F-E3C441D93EF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8CBF0-A0F7-4AE9-8CC3-CB7D4286911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15557-09D0-427A-85A0-D3359A16CA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E5A0E-D9E3-44AC-85FD-8E426D0FE50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0D5F-99BA-49B3-B36E-1066731BEB8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3392-A2B4-42B5-B136-70BAB5E973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B6FFD-38CB-4932-8310-C574BC6E8CF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E7FC-1726-46D3-8DC2-46B35538093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4227F-0D8E-49B1-8531-1780AE26BF4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709D-57C3-4FB1-A655-27796DB794A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2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A13829C-A450-4836-BEAF-B6BF42E191A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09" r:id="rId2"/>
    <p:sldLayoutId id="2147483816" r:id="rId3"/>
    <p:sldLayoutId id="2147483810" r:id="rId4"/>
    <p:sldLayoutId id="2147483817" r:id="rId5"/>
    <p:sldLayoutId id="2147483811" r:id="rId6"/>
    <p:sldLayoutId id="2147483812" r:id="rId7"/>
    <p:sldLayoutId id="2147483818" r:id="rId8"/>
    <p:sldLayoutId id="2147483819" r:id="rId9"/>
    <p:sldLayoutId id="2147483813" r:id="rId10"/>
    <p:sldLayoutId id="21474838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pitchFamily="34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B58B80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C3986D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95288" y="1052513"/>
            <a:ext cx="6697662" cy="151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/>
              </a:rPr>
              <a:t>ПЛАСТМАСА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2955925"/>
            <a:ext cx="7308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FF0000"/>
                </a:solidFill>
                <a:latin typeface="Lucida Sans Unicode" pitchFamily="34" charset="0"/>
              </a:rPr>
              <a:t>  </a:t>
            </a:r>
            <a:endParaRPr lang="ru-RU" sz="2000" b="1">
              <a:solidFill>
                <a:srgbClr val="FF0000"/>
              </a:solidFill>
              <a:latin typeface="Lucida Sans Unicode" pitchFamily="34" charset="0"/>
            </a:endParaRPr>
          </a:p>
        </p:txBody>
      </p:sp>
      <p:pic>
        <p:nvPicPr>
          <p:cNvPr id="8196" name="Picture 14" descr="ferrocene_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2714625"/>
            <a:ext cx="19796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286380" y="5288340"/>
            <a:ext cx="4071966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Підготувала</a:t>
            </a:r>
          </a:p>
          <a:p>
            <a:pPr>
              <a:defRPr/>
            </a:pP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учениця 11 –Б класу</a:t>
            </a:r>
          </a:p>
          <a:p>
            <a:pPr>
              <a:defRPr/>
            </a:pPr>
            <a:r>
              <a:rPr lang="uk-UA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Іщенко Інна</a:t>
            </a:r>
            <a:endParaRPr lang="ru-RU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03704E-6 L 6.94444E-6 -0.09445 " pathEditMode="relative" ptsTypes="AA">
                                      <p:cBhvr>
                                        <p:cTn id="1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  <p:bldP spid="206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0" descr="http://www.vvkzipper.lt/index.php?module=resizer&amp;file=/UserFiles/DSC_0465sdsdff.jpg&amp;width=670&amp;height=1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8" y="5627688"/>
            <a:ext cx="4452937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8" descr="http://www.mariabutik.com.ua/_sh/23/23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313" y="2428875"/>
            <a:ext cx="257175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6" descr="http://www.pioneer-rus.ru/images/products/headphones/pioneer/semj5_larg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63" y="3143250"/>
            <a:ext cx="32258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4" descr="http://4.bp.blogspot.com/-5ytScPHEmvE/TV57TVaWqqI/AAAAAAAAAVA/Jl9uef1oK5U/s1600/oth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885501">
            <a:off x="225425" y="4668838"/>
            <a:ext cx="3286125" cy="219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2" descr="http://helper.kh.ua/images/product/real/02/01/02/4455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91733">
            <a:off x="6265863" y="293688"/>
            <a:ext cx="27686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8" descr="http://svetrus.org/uploads/posts/2013-02/1361460801_logotip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247872">
            <a:off x="214313" y="415925"/>
            <a:ext cx="2657475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0" descr="http://dic.academic.ru/pictures/wiki/files/51/300px-plastic_household_item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50" y="28575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7" name="Oval 13"/>
          <p:cNvSpPr>
            <a:spLocks noChangeArrowheads="1"/>
          </p:cNvSpPr>
          <p:nvPr/>
        </p:nvSpPr>
        <p:spPr bwMode="auto">
          <a:xfrm rot="-904582">
            <a:off x="2614613" y="2555875"/>
            <a:ext cx="2303462" cy="17287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0" name="Oval 16"/>
          <p:cNvSpPr>
            <a:spLocks noChangeArrowheads="1"/>
          </p:cNvSpPr>
          <p:nvPr/>
        </p:nvSpPr>
        <p:spPr bwMode="auto">
          <a:xfrm rot="-904582">
            <a:off x="401638" y="287338"/>
            <a:ext cx="2432050" cy="16938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1" name="Oval 17"/>
          <p:cNvSpPr>
            <a:spLocks noChangeArrowheads="1"/>
          </p:cNvSpPr>
          <p:nvPr/>
        </p:nvSpPr>
        <p:spPr bwMode="auto">
          <a:xfrm rot="-904582">
            <a:off x="3543300" y="269875"/>
            <a:ext cx="2303463" cy="17287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2" name="Oval 18"/>
          <p:cNvSpPr>
            <a:spLocks noChangeArrowheads="1"/>
          </p:cNvSpPr>
          <p:nvPr/>
        </p:nvSpPr>
        <p:spPr bwMode="auto">
          <a:xfrm rot="1200145">
            <a:off x="6543675" y="555625"/>
            <a:ext cx="2303463" cy="17287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3" name="Oval 19"/>
          <p:cNvSpPr>
            <a:spLocks noChangeArrowheads="1"/>
          </p:cNvSpPr>
          <p:nvPr/>
        </p:nvSpPr>
        <p:spPr bwMode="auto">
          <a:xfrm rot="-904582">
            <a:off x="5564188" y="3079750"/>
            <a:ext cx="3063875" cy="1985963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4" name="Oval 20"/>
          <p:cNvSpPr>
            <a:spLocks noChangeArrowheads="1"/>
          </p:cNvSpPr>
          <p:nvPr/>
        </p:nvSpPr>
        <p:spPr bwMode="auto">
          <a:xfrm rot="-904582">
            <a:off x="6007100" y="5397500"/>
            <a:ext cx="2151063" cy="14747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5" name="Oval 21"/>
          <p:cNvSpPr>
            <a:spLocks noChangeArrowheads="1"/>
          </p:cNvSpPr>
          <p:nvPr/>
        </p:nvSpPr>
        <p:spPr bwMode="auto">
          <a:xfrm rot="-904582">
            <a:off x="481013" y="4891088"/>
            <a:ext cx="2700337" cy="186213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8566" name="Text Box 22"/>
          <p:cNvSpPr txBox="1">
            <a:spLocks noChangeArrowheads="1"/>
          </p:cNvSpPr>
          <p:nvPr/>
        </p:nvSpPr>
        <p:spPr bwMode="auto">
          <a:xfrm>
            <a:off x="285750" y="1928813"/>
            <a:ext cx="8320088" cy="41544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Якщо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ми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уважно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оглянемося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навкруги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то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зауважимо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масу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речей,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виготовлених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з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пластмас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які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міцно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увійшли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в наш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побут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.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Велике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число деталей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холодильників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телевізорів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пилососів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    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пральних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машин,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спортивне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приладдя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іграшки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посуд,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оздоблювальні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пакувальні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матеріали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різні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предмети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санітарії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та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гігієни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-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це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далеко не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повний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перелік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виробів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з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пластмас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, широко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застосовуваних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 у </a:t>
            </a:r>
            <a:r>
              <a:rPr lang="ru-RU" sz="24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побуті</a:t>
            </a: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Lucida Console" pitchFamily="49" charset="0"/>
              </a:rPr>
              <a:t>.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8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0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08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08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7" grpId="0" animBg="1" autoUpdateAnimBg="0"/>
      <p:bldP spid="108560" grpId="0" animBg="1" autoUpdateAnimBg="0"/>
      <p:bldP spid="108561" grpId="0" animBg="1" autoUpdateAnimBg="0"/>
      <p:bldP spid="108562" grpId="0" animBg="1" autoUpdateAnimBg="0"/>
      <p:bldP spid="108563" grpId="0" animBg="1" autoUpdateAnimBg="0"/>
      <p:bldP spid="108564" grpId="0" animBg="1" autoUpdateAnimBg="0"/>
      <p:bldP spid="108565" grpId="0" animBg="1" autoUpdateAnimBg="0"/>
      <p:bldP spid="108566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fef478e78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5715000"/>
            <a:ext cx="1219200" cy="11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14290"/>
            <a:ext cx="7467600" cy="1143000"/>
          </a:xfrm>
        </p:spPr>
        <p:txBody>
          <a:bodyPr/>
          <a:lstStyle/>
          <a:p>
            <a:r>
              <a:rPr lang="uk-UA" sz="3200" b="1" dirty="0" smtClean="0"/>
              <a:t>Список використаних джерел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274" y="1142984"/>
            <a:ext cx="5500726" cy="5340369"/>
          </a:xfrm>
        </p:spPr>
        <p:txBody>
          <a:bodyPr/>
          <a:lstStyle/>
          <a:p>
            <a:pPr lvl="0"/>
            <a:r>
              <a:rPr lang="ru-RU" sz="1800" i="1" dirty="0" err="1" smtClean="0"/>
              <a:t>Суберляк</a:t>
            </a:r>
            <a:r>
              <a:rPr lang="ru-RU" sz="1800" i="1" dirty="0" smtClean="0"/>
              <a:t> О. В., </a:t>
            </a:r>
            <a:r>
              <a:rPr lang="ru-RU" sz="1800" i="1" dirty="0" err="1" smtClean="0"/>
              <a:t>Баштанник</a:t>
            </a:r>
            <a:r>
              <a:rPr lang="ru-RU" sz="1800" i="1" dirty="0" smtClean="0"/>
              <a:t> П. І.</a:t>
            </a:r>
            <a:r>
              <a:rPr lang="ru-RU" sz="1800" dirty="0" smtClean="0"/>
              <a:t> </a:t>
            </a:r>
            <a:r>
              <a:rPr lang="ru-RU" sz="1800" dirty="0" err="1" smtClean="0"/>
              <a:t>Технологія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виробництва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пластмас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композитів</a:t>
            </a:r>
            <a:r>
              <a:rPr lang="ru-RU" sz="1800" dirty="0" smtClean="0"/>
              <a:t> (</a:t>
            </a:r>
            <a:r>
              <a:rPr lang="ru-RU" sz="1800" dirty="0" err="1" smtClean="0"/>
              <a:t>Частина</a:t>
            </a:r>
            <a:r>
              <a:rPr lang="ru-RU" sz="1800" dirty="0" smtClean="0"/>
              <a:t> 1): </a:t>
            </a:r>
            <a:r>
              <a:rPr lang="ru-RU" sz="1800" dirty="0" err="1" smtClean="0"/>
              <a:t>Навчальний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посібник</a:t>
            </a:r>
            <a:r>
              <a:rPr lang="ru-RU" sz="1800" dirty="0" smtClean="0"/>
              <a:t>. – К.: ІСДО, 1995. – 164 с.</a:t>
            </a:r>
          </a:p>
          <a:p>
            <a:pPr lvl="0"/>
            <a:r>
              <a:rPr lang="ru-RU" sz="1800" i="1" dirty="0" err="1" smtClean="0"/>
              <a:t>Суберляк</a:t>
            </a:r>
            <a:r>
              <a:rPr lang="ru-RU" sz="1800" i="1" dirty="0" smtClean="0"/>
              <a:t> О. В., </a:t>
            </a:r>
            <a:r>
              <a:rPr lang="ru-RU" sz="1800" i="1" dirty="0" err="1" smtClean="0"/>
              <a:t>Баштанник</a:t>
            </a:r>
            <a:r>
              <a:rPr lang="ru-RU" sz="1800" i="1" dirty="0" smtClean="0"/>
              <a:t> П. І.</a:t>
            </a:r>
            <a:r>
              <a:rPr lang="ru-RU" sz="1800" dirty="0" smtClean="0"/>
              <a:t> </a:t>
            </a:r>
            <a:r>
              <a:rPr lang="ru-RU" sz="1800" dirty="0" err="1" smtClean="0"/>
              <a:t>Технологія</a:t>
            </a:r>
            <a:r>
              <a:rPr lang="ru-RU" sz="1800" dirty="0" smtClean="0"/>
              <a:t> </a:t>
            </a:r>
            <a:r>
              <a:rPr lang="ru-RU" sz="1800" dirty="0" err="1" smtClean="0"/>
              <a:t>формування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погонажних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виробів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пластмас</a:t>
            </a:r>
            <a:r>
              <a:rPr lang="ru-RU" sz="1800" dirty="0" smtClean="0"/>
              <a:t>. (Част. 2): </a:t>
            </a:r>
            <a:r>
              <a:rPr lang="ru-RU" sz="1800" dirty="0" err="1" smtClean="0"/>
              <a:t>Навчальний</a:t>
            </a:r>
            <a:r>
              <a:rPr lang="ru-RU" sz="1800" dirty="0" smtClean="0"/>
              <a:t> </a:t>
            </a:r>
            <a:r>
              <a:rPr lang="ru-RU" sz="1800" dirty="0" err="1" smtClean="0"/>
              <a:t>посібник</a:t>
            </a:r>
            <a:r>
              <a:rPr lang="ru-RU" sz="1800" dirty="0" smtClean="0"/>
              <a:t>. – К.: ІСДО, 1996.–84 с.</a:t>
            </a:r>
          </a:p>
          <a:p>
            <a:pPr lvl="0"/>
            <a:r>
              <a:rPr lang="ru-RU" sz="1800" i="1" dirty="0" err="1" smtClean="0"/>
              <a:t>Пахаренко</a:t>
            </a:r>
            <a:r>
              <a:rPr lang="ru-RU" sz="1800" i="1" dirty="0" smtClean="0"/>
              <a:t> В. А., </a:t>
            </a:r>
            <a:r>
              <a:rPr lang="ru-RU" sz="1800" i="1" dirty="0" err="1" smtClean="0"/>
              <a:t>Яковлєва</a:t>
            </a:r>
            <a:r>
              <a:rPr lang="ru-RU" sz="1800" i="1" dirty="0" smtClean="0"/>
              <a:t> Р. А., </a:t>
            </a:r>
            <a:r>
              <a:rPr lang="ru-RU" sz="1800" i="1" dirty="0" err="1" smtClean="0"/>
              <a:t>Пахаренко</a:t>
            </a:r>
            <a:r>
              <a:rPr lang="ru-RU" sz="1800" i="1" dirty="0" smtClean="0"/>
              <a:t> А. В.</a:t>
            </a:r>
            <a:r>
              <a:rPr lang="ru-RU" sz="1800" dirty="0" smtClean="0"/>
              <a:t> Переработка полимерных композиционных материалов. К: Воля 2006 - 552с. — ISBN 966-8329-27-9</a:t>
            </a:r>
          </a:p>
          <a:p>
            <a:pPr lvl="0"/>
            <a:r>
              <a:rPr lang="ru-RU" sz="1800" i="1" dirty="0" smtClean="0"/>
              <a:t>Бортников В. Г.</a:t>
            </a:r>
            <a:r>
              <a:rPr lang="ru-RU" sz="1800" dirty="0" smtClean="0"/>
              <a:t> Основы технологии переработки пластических масс. Л.: Химия, 1983.</a:t>
            </a:r>
          </a:p>
          <a:p>
            <a:pPr lvl="0"/>
            <a:r>
              <a:rPr lang="ru-RU" sz="1800" i="1" dirty="0" smtClean="0"/>
              <a:t>Липатов Ю. С.</a:t>
            </a:r>
            <a:r>
              <a:rPr lang="ru-RU" sz="1800" dirty="0" smtClean="0"/>
              <a:t> Физическая химия наполненных полимеров. М.: Химия, 1977. 304 с.</a:t>
            </a:r>
          </a:p>
          <a:p>
            <a:endParaRPr lang="ru-RU" dirty="0"/>
          </a:p>
        </p:txBody>
      </p:sp>
      <p:pic>
        <p:nvPicPr>
          <p:cNvPr id="6" name="Рисунок 5" descr="32d2834d6d4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362075" cy="93345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357298"/>
            <a:ext cx="8215370" cy="3429024"/>
          </a:xfrm>
        </p:spPr>
        <p:txBody>
          <a:bodyPr/>
          <a:lstStyle/>
          <a:p>
            <a:pPr algn="ctr">
              <a:defRPr/>
            </a:pPr>
            <a:r>
              <a:rPr lang="uk-UA" sz="8800" b="1" kern="10" dirty="0" smtClean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chemeClr val="folHlink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Arial Narrow"/>
              </a:rPr>
              <a:t>Дякую за увагу!!!</a:t>
            </a:r>
            <a:endParaRPr lang="ru-RU" sz="8800" b="1" kern="1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2"/>
                  </a:gs>
                  <a:gs pos="100000">
                    <a:schemeClr val="folHlink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Arial Narrow"/>
            </a:endParaRPr>
          </a:p>
        </p:txBody>
      </p:sp>
      <p:pic>
        <p:nvPicPr>
          <p:cNvPr id="16387" name="Рисунок 3" descr="6124861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4" descr="2e32e548318b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0"/>
            <a:ext cx="3062287" cy="222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/>
          <a:lstStyle/>
          <a:p>
            <a:r>
              <a:rPr lang="uk-UA" dirty="0" smtClean="0"/>
              <a:t>             Зміст проекту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643998" cy="5786454"/>
          </a:xfrm>
        </p:spPr>
        <p:txBody>
          <a:bodyPr/>
          <a:lstStyle/>
          <a:p>
            <a:r>
              <a:rPr lang="uk-UA" sz="2400" b="1" dirty="0" smtClean="0"/>
              <a:t>Розділ </a:t>
            </a:r>
            <a:r>
              <a:rPr lang="uk-UA" sz="2400" b="1" dirty="0" smtClean="0"/>
              <a:t>І                                                                                                                Загальна характеристика </a:t>
            </a:r>
            <a:r>
              <a:rPr lang="uk-UA" sz="2400" b="1" dirty="0" smtClean="0"/>
              <a:t>пластмаси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1.1</a:t>
            </a:r>
            <a:r>
              <a:rPr lang="uk-UA" sz="2400" dirty="0" smtClean="0"/>
              <a:t>. Основна характеристика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1.2</a:t>
            </a:r>
            <a:r>
              <a:rPr lang="uk-UA" sz="2400" dirty="0" smtClean="0"/>
              <a:t>. Історія винайдення</a:t>
            </a:r>
            <a:endParaRPr lang="ru-RU" sz="2400" dirty="0" smtClean="0"/>
          </a:p>
          <a:p>
            <a:r>
              <a:rPr lang="uk-UA" sz="2400" b="1" dirty="0" smtClean="0"/>
              <a:t>Розділ ІІ                                                                                                        Властивості </a:t>
            </a:r>
            <a:r>
              <a:rPr lang="uk-UA" sz="2400" b="1" dirty="0" smtClean="0"/>
              <a:t>пластмас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2.1</a:t>
            </a:r>
            <a:r>
              <a:rPr lang="uk-UA" sz="2400" dirty="0" smtClean="0"/>
              <a:t>.  Властивість пластмаси.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2.2</a:t>
            </a:r>
            <a:r>
              <a:rPr lang="uk-UA" sz="2400" dirty="0" smtClean="0"/>
              <a:t>. Класифікація пластмас</a:t>
            </a:r>
            <a:endParaRPr lang="ru-RU" sz="2400" dirty="0" smtClean="0"/>
          </a:p>
          <a:p>
            <a:r>
              <a:rPr lang="uk-UA" sz="2400" b="1" dirty="0" smtClean="0"/>
              <a:t>Розділ </a:t>
            </a:r>
            <a:r>
              <a:rPr lang="en-US" sz="2400" b="1" dirty="0" smtClean="0"/>
              <a:t>I</a:t>
            </a:r>
            <a:r>
              <a:rPr lang="uk-UA" sz="2400" b="1" dirty="0" smtClean="0"/>
              <a:t>ІІ                                                                                                                  Вироби з </a:t>
            </a:r>
            <a:r>
              <a:rPr lang="uk-UA" sz="2400" b="1" dirty="0" smtClean="0"/>
              <a:t>пластмас</a:t>
            </a:r>
            <a:endParaRPr lang="ru-RU" sz="2400" b="1" dirty="0" smtClean="0"/>
          </a:p>
          <a:p>
            <a:pPr>
              <a:buNone/>
            </a:pPr>
            <a:r>
              <a:rPr lang="uk-UA" sz="2400" dirty="0" smtClean="0"/>
              <a:t>     3.1</a:t>
            </a:r>
            <a:r>
              <a:rPr lang="uk-UA" sz="2400" dirty="0" smtClean="0"/>
              <a:t>. Способи формування виробів із пластмас</a:t>
            </a:r>
            <a:endParaRPr lang="ru-RU" sz="2400" dirty="0" smtClean="0"/>
          </a:p>
          <a:p>
            <a:pPr>
              <a:buNone/>
            </a:pPr>
            <a:r>
              <a:rPr lang="uk-UA" sz="2400" dirty="0" smtClean="0"/>
              <a:t>     3.2</a:t>
            </a:r>
            <a:r>
              <a:rPr lang="uk-UA" sz="2400" dirty="0" smtClean="0"/>
              <a:t>. Система маркування пластмас</a:t>
            </a:r>
            <a:endParaRPr lang="ru-RU" sz="2400" dirty="0" smtClean="0"/>
          </a:p>
          <a:p>
            <a:r>
              <a:rPr lang="uk-UA" sz="2400" b="1" dirty="0" smtClean="0"/>
              <a:t>Список використаних </a:t>
            </a:r>
            <a:r>
              <a:rPr lang="uk-UA" sz="2400" b="1" dirty="0" smtClean="0"/>
              <a:t>джерел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5" name="Рисунок 4" descr="che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396" y="5357826"/>
            <a:ext cx="1238250" cy="1238250"/>
          </a:xfrm>
          <a:prstGeom prst="rect">
            <a:avLst/>
          </a:prstGeom>
        </p:spPr>
      </p:pic>
      <p:pic>
        <p:nvPicPr>
          <p:cNvPr id="6" name="Рисунок 5" descr="5e85e491bf68304f0d13321266e7dac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42852"/>
            <a:ext cx="1133475" cy="101917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AutoShape 5"/>
          <p:cNvSpPr>
            <a:spLocks noChangeArrowheads="1"/>
          </p:cNvSpPr>
          <p:nvPr/>
        </p:nvSpPr>
        <p:spPr bwMode="auto">
          <a:xfrm rot="10800000">
            <a:off x="2411413" y="1844675"/>
            <a:ext cx="4321175" cy="2663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1233 w 21600"/>
              <a:gd name="T13" fmla="*/ 13667 h 21600"/>
              <a:gd name="T14" fmla="*/ 20367 w 21600"/>
              <a:gd name="T15" fmla="*/ 1719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3"/>
                </a:lnTo>
                <a:lnTo>
                  <a:pt x="9567" y="6173"/>
                </a:lnTo>
                <a:lnTo>
                  <a:pt x="9567" y="13667"/>
                </a:lnTo>
                <a:lnTo>
                  <a:pt x="4321" y="13667"/>
                </a:lnTo>
                <a:lnTo>
                  <a:pt x="4321" y="9257"/>
                </a:lnTo>
                <a:lnTo>
                  <a:pt x="0" y="15429"/>
                </a:lnTo>
                <a:lnTo>
                  <a:pt x="4321" y="21600"/>
                </a:lnTo>
                <a:lnTo>
                  <a:pt x="4321" y="17190"/>
                </a:lnTo>
                <a:lnTo>
                  <a:pt x="17279" y="17190"/>
                </a:lnTo>
                <a:lnTo>
                  <a:pt x="17279" y="21600"/>
                </a:lnTo>
                <a:lnTo>
                  <a:pt x="21600" y="15429"/>
                </a:lnTo>
                <a:lnTo>
                  <a:pt x="17279" y="9257"/>
                </a:lnTo>
                <a:lnTo>
                  <a:pt x="17279" y="13667"/>
                </a:lnTo>
                <a:lnTo>
                  <a:pt x="12033" y="13667"/>
                </a:lnTo>
                <a:lnTo>
                  <a:pt x="12033" y="6173"/>
                </a:lnTo>
                <a:lnTo>
                  <a:pt x="15120" y="6173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2987675" y="260350"/>
            <a:ext cx="3240088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Полімерні</a:t>
            </a:r>
          </a:p>
          <a:p>
            <a:pPr algn="ctr"/>
            <a:r>
              <a:rPr lang="ru-RU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матеріали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50825" y="2205038"/>
            <a:ext cx="2051050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каучуки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911975" y="2205038"/>
            <a:ext cx="2232025" cy="7921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2400" b="1">
                <a:solidFill>
                  <a:schemeClr val="bg1"/>
                </a:solidFill>
                <a:latin typeface="Lucida Console" pitchFamily="49" charset="0"/>
              </a:rPr>
              <a:t>Хімічні</a:t>
            </a:r>
          </a:p>
          <a:p>
            <a:pPr algn="ctr"/>
            <a:r>
              <a:rPr lang="uk-UA" sz="2400" b="1">
                <a:solidFill>
                  <a:schemeClr val="bg1"/>
                </a:solidFill>
                <a:latin typeface="Lucida Console" pitchFamily="49" charset="0"/>
              </a:rPr>
              <a:t>волокна</a:t>
            </a:r>
            <a:endParaRPr lang="ru-RU" sz="2400" b="1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2843213" y="4797425"/>
            <a:ext cx="3600450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000" b="1">
                <a:solidFill>
                  <a:schemeClr val="bg1"/>
                </a:solidFill>
                <a:latin typeface="Lucida Console" pitchFamily="49" charset="0"/>
              </a:rPr>
              <a:t>пластмаси</a:t>
            </a:r>
          </a:p>
        </p:txBody>
      </p:sp>
      <p:sp>
        <p:nvSpPr>
          <p:cNvPr id="101387" name="Oval 11"/>
          <p:cNvSpPr>
            <a:spLocks noChangeArrowheads="1"/>
          </p:cNvSpPr>
          <p:nvPr/>
        </p:nvSpPr>
        <p:spPr bwMode="auto">
          <a:xfrm>
            <a:off x="2195513" y="4437063"/>
            <a:ext cx="4968875" cy="1871662"/>
          </a:xfrm>
          <a:prstGeom prst="ellipse">
            <a:avLst/>
          </a:pr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49" dur="2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51" dur="2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13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1013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1" grpId="1" animBg="1"/>
      <p:bldP spid="101380" grpId="0" animBg="1"/>
      <p:bldP spid="101380" grpId="1" animBg="1"/>
      <p:bldP spid="101382" grpId="0" animBg="1"/>
      <p:bldP spid="101382" grpId="1" animBg="1"/>
      <p:bldP spid="101383" grpId="0" animBg="1"/>
      <p:bldP spid="101383" grpId="1" animBg="1"/>
      <p:bldP spid="101384" grpId="0" animBg="1"/>
      <p:bldP spid="101384" grpId="1" animBg="1"/>
      <p:bldP spid="101384" grpId="2" animBg="1"/>
      <p:bldP spid="101387" grpId="0" animBg="1"/>
      <p:bldP spid="101387" grpId="1" animBg="1"/>
      <p:bldP spid="101387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WordArt 4"/>
          <p:cNvSpPr>
            <a:spLocks noChangeArrowheads="1" noChangeShapeType="1" noTextEdit="1"/>
          </p:cNvSpPr>
          <p:nvPr/>
        </p:nvSpPr>
        <p:spPr bwMode="auto">
          <a:xfrm>
            <a:off x="179388" y="476250"/>
            <a:ext cx="46069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Пластмаси - це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0" y="404813"/>
            <a:ext cx="9144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Lucida Console" pitchFamily="49" charset="0"/>
              </a:rPr>
              <a:t>                         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конструкційні</a:t>
            </a:r>
            <a:endParaRPr lang="ru-RU" sz="2400" b="1" dirty="0">
              <a:solidFill>
                <a:schemeClr val="bg1"/>
              </a:solidFill>
              <a:latin typeface="Lucida Console" pitchFamily="49" charset="0"/>
            </a:endParaRPr>
          </a:p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матеріали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що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містять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полімер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здатні</a:t>
            </a:r>
            <a:endParaRPr lang="ru-RU" sz="2400" b="1" dirty="0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1341438"/>
            <a:ext cx="9144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при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нагріванні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набувати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задану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форму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зберігати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її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після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охолодження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.</a:t>
            </a: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0" y="2133600"/>
            <a:ext cx="6643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Поняття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пластмаси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»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сучасними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школярами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дуже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часто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сприймається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як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категорія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хімічна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як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щось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придумане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синтезоване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винахідниками-хіміками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Однак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багато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полімери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зустрічаються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природі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не у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формі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кинутих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людиною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забруднюючих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її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відпрацьованих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виробів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, а як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натуральні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речовини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синтезованими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рослинними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і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тваринними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Lucida Console" pitchFamily="49" charset="0"/>
              </a:rPr>
              <a:t>організмами</a:t>
            </a:r>
            <a:r>
              <a:rPr lang="ru-RU" sz="2400" b="1" dirty="0">
                <a:solidFill>
                  <a:schemeClr val="bg1"/>
                </a:solidFill>
                <a:latin typeface="Lucida Console" pitchFamily="49" charset="0"/>
              </a:rPr>
              <a:t>.</a:t>
            </a:r>
          </a:p>
        </p:txBody>
      </p:sp>
      <p:pic>
        <p:nvPicPr>
          <p:cNvPr id="92169" name="Picture 9" descr="j0292020"/>
          <p:cNvPicPr>
            <a:picLocks noChangeAspect="1" noChangeArrowheads="1"/>
          </p:cNvPicPr>
          <p:nvPr/>
        </p:nvPicPr>
        <p:blipFill>
          <a:blip r:embed="rId4"/>
          <a:srcRect t="-4028" r="30672"/>
          <a:stretch>
            <a:fillRect/>
          </a:stretch>
        </p:blipFill>
        <p:spPr bwMode="auto">
          <a:xfrm>
            <a:off x="6715125" y="2214563"/>
            <a:ext cx="2003425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0" name="AutoShape 10"/>
          <p:cNvSpPr>
            <a:spLocks noChangeArrowheads="1"/>
          </p:cNvSpPr>
          <p:nvPr/>
        </p:nvSpPr>
        <p:spPr bwMode="auto">
          <a:xfrm>
            <a:off x="6119813" y="1857375"/>
            <a:ext cx="3024187" cy="3889375"/>
          </a:xfrm>
          <a:prstGeom prst="cloudCallout">
            <a:avLst>
              <a:gd name="adj1" fmla="val -50421"/>
              <a:gd name="adj2" fmla="val 6665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92172" name="Picture 12" descr="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716338"/>
            <a:ext cx="2087563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Line 13"/>
          <p:cNvSpPr>
            <a:spLocks noChangeShapeType="1"/>
          </p:cNvSpPr>
          <p:nvPr/>
        </p:nvSpPr>
        <p:spPr bwMode="auto">
          <a:xfrm>
            <a:off x="0" y="2133600"/>
            <a:ext cx="7092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9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 animBg="1"/>
      <p:bldP spid="92165" grpId="0"/>
      <p:bldP spid="92166" grpId="0"/>
      <p:bldP spid="92167" grpId="0"/>
      <p:bldP spid="921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67600" cy="1143000"/>
          </a:xfrm>
        </p:spPr>
        <p:txBody>
          <a:bodyPr/>
          <a:lstStyle/>
          <a:p>
            <a:r>
              <a:rPr lang="uk-UA" dirty="0" smtClean="0"/>
              <a:t>Історія винайдення</a:t>
            </a:r>
            <a:endParaRPr lang="ru-RU" dirty="0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-142875" y="1000125"/>
            <a:ext cx="4643438" cy="4840288"/>
          </a:xfrm>
        </p:spPr>
        <p:txBody>
          <a:bodyPr/>
          <a:lstStyle/>
          <a:p>
            <a:r>
              <a:rPr lang="ru-RU" sz="2000" dirty="0" smtClean="0"/>
              <a:t>Першу </a:t>
            </a:r>
            <a:r>
              <a:rPr lang="ru-RU" sz="2000" dirty="0" err="1" smtClean="0"/>
              <a:t>пластмасу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</a:t>
            </a:r>
            <a:r>
              <a:rPr lang="ru-RU" sz="2000" dirty="0" err="1" smtClean="0"/>
              <a:t>отримано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англійським</a:t>
            </a:r>
            <a:r>
              <a:rPr lang="ru-RU" sz="2000" dirty="0" smtClean="0"/>
              <a:t>  </a:t>
            </a:r>
            <a:r>
              <a:rPr lang="ru-RU" sz="2000" dirty="0" err="1" smtClean="0"/>
              <a:t>металургом</a:t>
            </a:r>
            <a:r>
              <a:rPr lang="ru-RU" sz="2000" dirty="0" smtClean="0"/>
              <a:t> </a:t>
            </a:r>
            <a:r>
              <a:rPr lang="ru-RU" sz="2000" dirty="0" err="1" smtClean="0"/>
              <a:t>і</a:t>
            </a:r>
            <a:r>
              <a:rPr lang="ru-RU" sz="2000" dirty="0" smtClean="0"/>
              <a:t>             </a:t>
            </a:r>
            <a:r>
              <a:rPr lang="ru-RU" sz="2000" dirty="0" err="1" smtClean="0"/>
              <a:t>винахідником</a:t>
            </a:r>
            <a:r>
              <a:rPr lang="ru-RU" sz="2000" dirty="0" smtClean="0"/>
              <a:t> Александром </a:t>
            </a:r>
            <a:r>
              <a:rPr lang="ru-RU" sz="2000" dirty="0" err="1" smtClean="0"/>
              <a:t>Парксом</a:t>
            </a:r>
            <a:r>
              <a:rPr lang="ru-RU" sz="2000" dirty="0" smtClean="0"/>
              <a:t> у 1855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 . </a:t>
            </a:r>
            <a:r>
              <a:rPr lang="ru-RU" sz="2000" dirty="0" err="1" smtClean="0"/>
              <a:t>Паркс</a:t>
            </a:r>
            <a:r>
              <a:rPr lang="ru-RU" sz="2000" dirty="0" smtClean="0"/>
              <a:t> назвав </a:t>
            </a:r>
            <a:r>
              <a:rPr lang="ru-RU" sz="2000" dirty="0" err="1" smtClean="0"/>
              <a:t>її</a:t>
            </a:r>
            <a:r>
              <a:rPr lang="ru-RU" sz="2000" dirty="0" smtClean="0"/>
              <a:t> «</a:t>
            </a:r>
            <a:r>
              <a:rPr lang="ru-RU" sz="2000" dirty="0" err="1" smtClean="0"/>
              <a:t>паркезин</a:t>
            </a:r>
            <a:r>
              <a:rPr lang="ru-RU" sz="2000" dirty="0" smtClean="0"/>
              <a:t>» (</a:t>
            </a:r>
            <a:r>
              <a:rPr lang="ru-RU" sz="2000" dirty="0" err="1" smtClean="0"/>
              <a:t>потім</a:t>
            </a:r>
            <a:r>
              <a:rPr lang="ru-RU" sz="2000" dirty="0" smtClean="0"/>
              <a:t> стали </a:t>
            </a:r>
            <a:r>
              <a:rPr lang="ru-RU" sz="2000" dirty="0" err="1" smtClean="0"/>
              <a:t>називати</a:t>
            </a:r>
            <a:r>
              <a:rPr lang="ru-RU" sz="2000" dirty="0" smtClean="0"/>
              <a:t> </a:t>
            </a:r>
            <a:r>
              <a:rPr lang="ru-RU" sz="2000" dirty="0" err="1" smtClean="0"/>
              <a:t>целулоїд</a:t>
            </a:r>
            <a:r>
              <a:rPr lang="ru-RU" sz="2000" dirty="0" smtClean="0"/>
              <a:t>). </a:t>
            </a:r>
            <a:r>
              <a:rPr lang="ru-RU" sz="2000" dirty="0" err="1" smtClean="0"/>
              <a:t>Паркезин</a:t>
            </a:r>
            <a:r>
              <a:rPr lang="ru-RU" sz="2000" dirty="0" smtClean="0"/>
              <a:t>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було</a:t>
            </a:r>
            <a:r>
              <a:rPr lang="ru-RU" sz="2000" dirty="0" smtClean="0"/>
              <a:t> представлено на </a:t>
            </a:r>
            <a:r>
              <a:rPr lang="ru-RU" sz="2000" dirty="0" err="1" smtClean="0"/>
              <a:t>Всесвітній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виставці</a:t>
            </a:r>
            <a:r>
              <a:rPr lang="ru-RU" sz="2000" dirty="0" smtClean="0"/>
              <a:t> в </a:t>
            </a:r>
            <a:r>
              <a:rPr lang="ru-RU" sz="2000" dirty="0" err="1" smtClean="0"/>
              <a:t>Лондоні</a:t>
            </a:r>
            <a:r>
              <a:rPr lang="ru-RU" sz="2000" dirty="0" smtClean="0"/>
              <a:t> у 1862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.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пластмас</a:t>
            </a:r>
            <a:r>
              <a:rPr lang="ru-RU" sz="2000" dirty="0" smtClean="0"/>
              <a:t> </a:t>
            </a:r>
            <a:r>
              <a:rPr lang="ru-RU" sz="2000" dirty="0" err="1" smtClean="0"/>
              <a:t>почався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пластичних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жувальної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гумки</a:t>
            </a:r>
            <a:r>
              <a:rPr lang="ru-RU" sz="2000" dirty="0" smtClean="0"/>
              <a:t>, </a:t>
            </a:r>
            <a:r>
              <a:rPr lang="ru-RU" sz="2000" dirty="0" err="1" smtClean="0"/>
              <a:t>шелаку</a:t>
            </a:r>
            <a:r>
              <a:rPr lang="ru-RU" sz="2000" dirty="0" smtClean="0"/>
              <a:t>), </a:t>
            </a:r>
            <a:r>
              <a:rPr lang="ru-RU" sz="2000" dirty="0" err="1" smtClean="0"/>
              <a:t>далі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продовжився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використанням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хімічно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модифікованих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матеріалів</a:t>
            </a:r>
            <a:r>
              <a:rPr lang="ru-RU" sz="2000" dirty="0" smtClean="0"/>
              <a:t> (</a:t>
            </a:r>
            <a:r>
              <a:rPr lang="ru-RU" sz="2000" dirty="0" err="1" smtClean="0"/>
              <a:t>гума</a:t>
            </a:r>
            <a:r>
              <a:rPr lang="ru-RU" sz="2000" dirty="0" smtClean="0"/>
              <a:t>, </a:t>
            </a:r>
            <a:r>
              <a:rPr lang="ru-RU" sz="2000" dirty="0" err="1" smtClean="0"/>
              <a:t>ебоніт</a:t>
            </a:r>
            <a:r>
              <a:rPr lang="ru-RU" sz="2000" dirty="0" smtClean="0"/>
              <a:t>, </a:t>
            </a:r>
            <a:r>
              <a:rPr lang="ru-RU" sz="2000" dirty="0" err="1" smtClean="0"/>
              <a:t>колаген</a:t>
            </a:r>
            <a:r>
              <a:rPr lang="ru-RU" sz="2000" dirty="0" smtClean="0"/>
              <a:t>, </a:t>
            </a:r>
            <a:r>
              <a:rPr lang="ru-RU" sz="2000" dirty="0" err="1" smtClean="0"/>
              <a:t>галаліт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накінець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перейшов</a:t>
            </a:r>
            <a:r>
              <a:rPr lang="ru-RU" sz="2000" dirty="0" smtClean="0"/>
              <a:t> до </a:t>
            </a:r>
            <a:r>
              <a:rPr lang="ru-RU" sz="2000" dirty="0" err="1" smtClean="0"/>
              <a:t>повністю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молекул.</a:t>
            </a:r>
          </a:p>
        </p:txBody>
      </p:sp>
      <p:pic>
        <p:nvPicPr>
          <p:cNvPr id="11268" name="Рисунок 3" descr="dimer_AlMe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475162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r16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6429375" y="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 descr="78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37044">
            <a:off x="171450" y="692150"/>
            <a:ext cx="4716463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5" descr="8768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50131">
            <a:off x="3995738" y="2852738"/>
            <a:ext cx="5148262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4" name="WordArt 4"/>
          <p:cNvSpPr>
            <a:spLocks noChangeArrowheads="1" noChangeShapeType="1" noTextEdit="1"/>
          </p:cNvSpPr>
          <p:nvPr/>
        </p:nvSpPr>
        <p:spPr bwMode="auto">
          <a:xfrm>
            <a:off x="755650" y="2276475"/>
            <a:ext cx="78486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Загальні фізичні </a:t>
            </a:r>
          </a:p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та хімічні властивості</a:t>
            </a: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84860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Загальні физичні та механічні властивості </a:t>
            </a:r>
          </a:p>
        </p:txBody>
      </p:sp>
      <p:sp>
        <p:nvSpPr>
          <p:cNvPr id="102409" name="AutoShape 9"/>
          <p:cNvSpPr>
            <a:spLocks noChangeArrowheads="1"/>
          </p:cNvSpPr>
          <p:nvPr/>
        </p:nvSpPr>
        <p:spPr bwMode="auto">
          <a:xfrm>
            <a:off x="468313" y="549275"/>
            <a:ext cx="8064500" cy="10795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При звичайних температурах пластмаси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являють собою тверді, пружні тіла.</a:t>
            </a:r>
          </a:p>
        </p:txBody>
      </p:sp>
      <p:sp>
        <p:nvSpPr>
          <p:cNvPr id="102410" name="AutoShape 10"/>
          <p:cNvSpPr>
            <a:spLocks noChangeArrowheads="1"/>
          </p:cNvSpPr>
          <p:nvPr/>
        </p:nvSpPr>
        <p:spPr bwMode="auto">
          <a:xfrm>
            <a:off x="571500" y="2357438"/>
            <a:ext cx="7740650" cy="41036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електро-,</a:t>
            </a:r>
          </a:p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тепло-,</a:t>
            </a:r>
          </a:p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звукоізоляційними властивостями;</a:t>
            </a:r>
          </a:p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 майже абсолютної стійкістю до дії</a:t>
            </a:r>
          </a:p>
          <a:p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агресивних середовищ;</a:t>
            </a:r>
          </a:p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здатністю відображати або пропускати</a:t>
            </a:r>
          </a:p>
          <a:p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світлові, звукові і радіохвилі;</a:t>
            </a:r>
          </a:p>
          <a:p>
            <a:pPr>
              <a:buFontTx/>
              <a:buBlip>
                <a:blip r:embed="rId5"/>
              </a:buBlip>
            </a:pPr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 здатністю забезпечувати захист від</a:t>
            </a:r>
          </a:p>
          <a:p>
            <a:r>
              <a:rPr lang="ru-RU" sz="2400" b="1">
                <a:solidFill>
                  <a:schemeClr val="bg1"/>
                </a:solidFill>
                <a:latin typeface="Lucida Console" pitchFamily="49" charset="0"/>
              </a:rPr>
              <a:t>радіоактивних випромінювань;</a:t>
            </a:r>
          </a:p>
          <a:p>
            <a:endParaRPr lang="ru-RU" sz="2400" b="1">
              <a:solidFill>
                <a:schemeClr val="bg1"/>
              </a:solidFill>
              <a:latin typeface="Lucida Console" pitchFamily="49" charset="0"/>
            </a:endParaRPr>
          </a:p>
        </p:txBody>
      </p:sp>
      <p:sp>
        <p:nvSpPr>
          <p:cNvPr id="102412" name="WordArt 12"/>
          <p:cNvSpPr>
            <a:spLocks noChangeArrowheads="1" noChangeShapeType="1" noTextEdit="1"/>
          </p:cNvSpPr>
          <p:nvPr/>
        </p:nvSpPr>
        <p:spPr bwMode="auto">
          <a:xfrm>
            <a:off x="1763713" y="1700213"/>
            <a:ext cx="5761037" cy="601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Пластмаси володіють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xit" presetSubtype="1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4" grpId="1" animBg="1"/>
      <p:bldP spid="102408" grpId="0" animBg="1"/>
      <p:bldP spid="102409" grpId="0" animBg="1"/>
      <p:bldP spid="102410" grpId="0" animBg="1"/>
      <p:bldP spid="1024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0"/>
          <p:cNvGrpSpPr>
            <a:grpSpLocks/>
          </p:cNvGrpSpPr>
          <p:nvPr/>
        </p:nvGrpSpPr>
        <p:grpSpPr bwMode="auto">
          <a:xfrm>
            <a:off x="323850" y="260350"/>
            <a:ext cx="8820150" cy="6597650"/>
            <a:chOff x="1824" y="633"/>
            <a:chExt cx="2834" cy="2849"/>
          </a:xfrm>
        </p:grpSpPr>
        <p:sp>
          <p:nvSpPr>
            <p:cNvPr id="12298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12299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1 w 21600"/>
                <a:gd name="T9" fmla="*/ 0 h 21600"/>
                <a:gd name="T10" fmla="*/ 1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12300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w 21600"/>
                <a:gd name="T7" fmla="*/ 1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  <p:sp>
          <p:nvSpPr>
            <p:cNvPr id="12301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 anchorCtr="1"/>
            <a:lstStyle/>
            <a:p>
              <a:endParaRPr lang="ru-RU"/>
            </a:p>
          </p:txBody>
        </p:sp>
      </p:grpSp>
      <p:sp>
        <p:nvSpPr>
          <p:cNvPr id="104452" name="WordArt 4"/>
          <p:cNvSpPr>
            <a:spLocks noChangeArrowheads="1" noChangeShapeType="1" noTextEdit="1"/>
          </p:cNvSpPr>
          <p:nvPr/>
        </p:nvSpPr>
        <p:spPr bwMode="auto">
          <a:xfrm>
            <a:off x="1979613" y="0"/>
            <a:ext cx="525621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Види пластмас</a:t>
            </a:r>
          </a:p>
        </p:txBody>
      </p:sp>
      <p:sp>
        <p:nvSpPr>
          <p:cNvPr id="104453" name="Oval 5"/>
          <p:cNvSpPr>
            <a:spLocks noChangeArrowheads="1"/>
          </p:cNvSpPr>
          <p:nvPr/>
        </p:nvSpPr>
        <p:spPr bwMode="auto">
          <a:xfrm>
            <a:off x="1835150" y="981075"/>
            <a:ext cx="4032250" cy="1081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latin typeface="Lucida Console" pitchFamily="49" charset="0"/>
              </a:rPr>
              <a:t>ТЕРМОПЛАСТИ</a:t>
            </a:r>
          </a:p>
        </p:txBody>
      </p:sp>
      <p:sp>
        <p:nvSpPr>
          <p:cNvPr id="104454" name="Oval 6"/>
          <p:cNvSpPr>
            <a:spLocks noChangeArrowheads="1"/>
          </p:cNvSpPr>
          <p:nvPr/>
        </p:nvSpPr>
        <p:spPr bwMode="auto">
          <a:xfrm>
            <a:off x="1835150" y="3141663"/>
            <a:ext cx="4032250" cy="10810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/>
              <a:t>РЕАКТОПЛАСТИ</a:t>
            </a:r>
          </a:p>
        </p:txBody>
      </p:sp>
      <p:sp>
        <p:nvSpPr>
          <p:cNvPr id="104457" name="AutoShape 9"/>
          <p:cNvSpPr>
            <a:spLocks noChangeArrowheads="1"/>
          </p:cNvSpPr>
          <p:nvPr/>
        </p:nvSpPr>
        <p:spPr bwMode="auto">
          <a:xfrm>
            <a:off x="395288" y="0"/>
            <a:ext cx="1296987" cy="4508500"/>
          </a:xfrm>
          <a:prstGeom prst="curvedRightArrow">
            <a:avLst>
              <a:gd name="adj1" fmla="val 69523"/>
              <a:gd name="adj2" fmla="val 13904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56" name="AutoShape 8"/>
          <p:cNvSpPr>
            <a:spLocks noChangeArrowheads="1"/>
          </p:cNvSpPr>
          <p:nvPr/>
        </p:nvSpPr>
        <p:spPr bwMode="auto">
          <a:xfrm>
            <a:off x="684213" y="0"/>
            <a:ext cx="1008062" cy="1989138"/>
          </a:xfrm>
          <a:prstGeom prst="curvedRightArrow">
            <a:avLst>
              <a:gd name="adj1" fmla="val 39465"/>
              <a:gd name="adj2" fmla="val 78929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971550" y="2205038"/>
            <a:ext cx="6264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  <a:latin typeface="Lucida Console" pitchFamily="49" charset="0"/>
              </a:rPr>
              <a:t>Пластмаси, які оборотно твердіють і розм'якшуються</a:t>
            </a:r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1331913" y="4076700"/>
            <a:ext cx="66976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000066"/>
                </a:solidFill>
                <a:latin typeface="Lucida Console" pitchFamily="49" charset="0"/>
              </a:rPr>
              <a:t>Пластмаси, які при формуванні не можна повернути в в'язкотекучий стан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00"/>
                            </p:stCondLst>
                            <p:childTnLst>
                              <p:par>
                                <p:cTn id="26" presetID="18" presetClass="entr" presetSubtype="1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8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3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nimBg="1"/>
      <p:bldP spid="104453" grpId="0" animBg="1"/>
      <p:bldP spid="104454" grpId="0" animBg="1"/>
      <p:bldP spid="104457" grpId="0" animBg="1"/>
      <p:bldP spid="104456" grpId="0" animBg="1"/>
      <p:bldP spid="104463" grpId="0"/>
      <p:bldP spid="1044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18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>
                <a:latin typeface="Times New Roman" pitchFamily="18" charset="0"/>
                <a:cs typeface="Times New Roman" pitchFamily="18" charset="0"/>
              </a:rPr>
              <a:t>(-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-)</a:t>
            </a:r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n</a:t>
            </a:r>
            <a:endParaRPr lang="en-US"/>
          </a:p>
        </p:txBody>
      </p:sp>
      <p:sp>
        <p:nvSpPr>
          <p:cNvPr id="1031" name="Rectangle 19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32" name="Rectangle 24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(-CH</a:t>
            </a:r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200">
                <a:latin typeface="Times New Roman" pitchFamily="18" charset="0"/>
                <a:cs typeface="Times New Roman" pitchFamily="18" charset="0"/>
              </a:rPr>
              <a:t>-CH-)</a:t>
            </a:r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 n</a:t>
            </a:r>
            <a:endParaRPr lang="en-US"/>
          </a:p>
        </p:txBody>
      </p:sp>
      <p:sp>
        <p:nvSpPr>
          <p:cNvPr id="1033" name="Rectangle 144"/>
          <p:cNvSpPr>
            <a:spLocks noChangeArrowheads="1"/>
          </p:cNvSpPr>
          <p:nvPr/>
        </p:nvSpPr>
        <p:spPr bwMode="auto">
          <a:xfrm>
            <a:off x="827088" y="1628775"/>
            <a:ext cx="187325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25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35" name="Rectangle 26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/>
          </a:p>
        </p:txBody>
      </p:sp>
      <p:sp>
        <p:nvSpPr>
          <p:cNvPr id="1036" name="Rectangle 31"/>
          <p:cNvSpPr>
            <a:spLocks noChangeArrowheads="1"/>
          </p:cNvSpPr>
          <p:nvPr/>
        </p:nvSpPr>
        <p:spPr bwMode="auto">
          <a:xfrm>
            <a:off x="1516063" y="1982788"/>
            <a:ext cx="260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aseline="-30000">
                <a:latin typeface="Times New Roman" pitchFamily="18" charset="0"/>
                <a:cs typeface="Times New Roman" pitchFamily="18" charset="0"/>
              </a:rPr>
              <a:t> n</a:t>
            </a:r>
            <a:endParaRPr lang="en-US"/>
          </a:p>
        </p:txBody>
      </p:sp>
      <p:sp>
        <p:nvSpPr>
          <p:cNvPr id="1037" name="Rectangle 32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038" name="Rectangle 33"/>
          <p:cNvSpPr>
            <a:spLocks noChangeArrowheads="1"/>
          </p:cNvSpPr>
          <p:nvPr/>
        </p:nvSpPr>
        <p:spPr bwMode="auto">
          <a:xfrm>
            <a:off x="1516063" y="2028825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/>
          </a:p>
        </p:txBody>
      </p:sp>
      <p:graphicFrame>
        <p:nvGraphicFramePr>
          <p:cNvPr id="105615" name="Group 143"/>
          <p:cNvGraphicFramePr>
            <a:graphicFrameLocks noGrp="1"/>
          </p:cNvGraphicFramePr>
          <p:nvPr/>
        </p:nvGraphicFramePr>
        <p:xfrm>
          <a:off x="0" y="692150"/>
          <a:ext cx="9144000" cy="6400800"/>
        </p:xfrm>
        <a:graphic>
          <a:graphicData uri="http://schemas.openxmlformats.org/drawingml/2006/table">
            <a:tbl>
              <a:tblPr/>
              <a:tblGrid>
                <a:gridCol w="1214414"/>
                <a:gridCol w="7929586"/>
              </a:tblGrid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Назва</a:t>
                      </a: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Console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пластмас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Console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Властивості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98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Поліетилен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Термопластичний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При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нагріванні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розм'якшується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-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можна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витягнути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нитки.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Горить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синім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полум'ям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при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цьому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плавитися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утворює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краплі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еластичний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міцний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тонкі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плівки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прозорі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не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пропускають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ультрафіолетові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промені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має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електроізоляційні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лугів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будь-яких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концентрацій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органічних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кислот,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концентрованої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соляної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плавикової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кислот;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порівняно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радіоактивним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випромінюванням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Поліпропілен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Термопластичний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Має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високої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ударної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міцності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високої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багаторазових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вигинів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низькою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паро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газопроникності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;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добрий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діелектрик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погано проводить тепло, не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розчиняється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органічних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розчинниках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впливу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киплячої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води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лугів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але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темніє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руйнується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під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дією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HNO3,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H2SO4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хромової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суміші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Володіє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низькою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термо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світлостійкістю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86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Полівінілхлорид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Термопластичний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При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нагріванні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розм'якшується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Горить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невеликим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полум'ям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створюючи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чорний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тендітний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кулька. При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горінні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відчувається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гострий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запах.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Досить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міцний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має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гарні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діелектричні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Обмежено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розчинний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у кетонах,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складних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ефірах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хлорованих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вуглеводнів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вологи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кислот,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лугів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розчинів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солей,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промислових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газів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бензину,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гасу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жирів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спиртів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Практично негорючий,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має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невисоку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теплостійкість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05476" name="WordArt 4"/>
          <p:cNvSpPr>
            <a:spLocks noChangeArrowheads="1" noChangeShapeType="1" noTextEdit="1"/>
          </p:cNvSpPr>
          <p:nvPr/>
        </p:nvSpPr>
        <p:spPr bwMode="auto">
          <a:xfrm>
            <a:off x="900113" y="0"/>
            <a:ext cx="7243762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Властивості основних</a:t>
            </a:r>
          </a:p>
          <a:p>
            <a:pPr algn="ctr"/>
            <a:r>
              <a:rPr lang="ru-RU" sz="3600" b="1" kern="10"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Lucida Console"/>
              </a:rPr>
              <a:t>  представників пластмас</a:t>
            </a:r>
          </a:p>
        </p:txBody>
      </p:sp>
      <p:graphicFrame>
        <p:nvGraphicFramePr>
          <p:cNvPr id="1026" name="Object 149"/>
          <p:cNvGraphicFramePr>
            <a:graphicFrameLocks noChangeAspect="1"/>
          </p:cNvGraphicFramePr>
          <p:nvPr/>
        </p:nvGraphicFramePr>
        <p:xfrm>
          <a:off x="-320675" y="1408113"/>
          <a:ext cx="114300" cy="219075"/>
        </p:xfrm>
        <a:graphic>
          <a:graphicData uri="http://schemas.openxmlformats.org/presentationml/2006/ole">
            <p:oleObj spid="_x0000_s1026" name="Формула" r:id="rId3" imgW="114151" imgH="215619" progId="Equation.3">
              <p:embed/>
            </p:oleObj>
          </a:graphicData>
        </a:graphic>
      </p:graphicFrame>
      <p:sp>
        <p:nvSpPr>
          <p:cNvPr id="1057" name="Rectangle 152"/>
          <p:cNvSpPr>
            <a:spLocks noChangeArrowheads="1"/>
          </p:cNvSpPr>
          <p:nvPr/>
        </p:nvSpPr>
        <p:spPr bwMode="auto">
          <a:xfrm>
            <a:off x="-320675" y="1408113"/>
            <a:ext cx="14192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027" name="Object 148"/>
          <p:cNvGraphicFramePr>
            <a:graphicFrameLocks noChangeAspect="1"/>
          </p:cNvGraphicFramePr>
          <p:nvPr/>
        </p:nvGraphicFramePr>
        <p:xfrm>
          <a:off x="-320675" y="1408113"/>
          <a:ext cx="114300" cy="219075"/>
        </p:xfrm>
        <a:graphic>
          <a:graphicData uri="http://schemas.openxmlformats.org/presentationml/2006/ole">
            <p:oleObj spid="_x0000_s1027" name="Формула" r:id="rId4" imgW="114151" imgH="215619" progId="Equation.3">
              <p:embed/>
            </p:oleObj>
          </a:graphicData>
        </a:graphic>
      </p:graphicFrame>
      <p:graphicFrame>
        <p:nvGraphicFramePr>
          <p:cNvPr id="1028" name="Object 146"/>
          <p:cNvGraphicFramePr>
            <a:graphicFrameLocks noChangeAspect="1"/>
          </p:cNvGraphicFramePr>
          <p:nvPr/>
        </p:nvGraphicFramePr>
        <p:xfrm>
          <a:off x="-320675" y="1408113"/>
          <a:ext cx="76200" cy="190500"/>
        </p:xfrm>
        <a:graphic>
          <a:graphicData uri="http://schemas.openxmlformats.org/presentationml/2006/ole">
            <p:oleObj spid="_x0000_s1028" name="Формула" r:id="rId5" imgW="76101" imgH="190252" progId="Equation.3">
              <p:embed/>
            </p:oleObj>
          </a:graphicData>
        </a:graphic>
      </p:graphicFrame>
      <p:graphicFrame>
        <p:nvGraphicFramePr>
          <p:cNvPr id="1029" name="Object 145"/>
          <p:cNvGraphicFramePr>
            <a:graphicFrameLocks noChangeAspect="1"/>
          </p:cNvGraphicFramePr>
          <p:nvPr/>
        </p:nvGraphicFramePr>
        <p:xfrm>
          <a:off x="-1404938" y="1412875"/>
          <a:ext cx="76200" cy="190500"/>
        </p:xfrm>
        <a:graphic>
          <a:graphicData uri="http://schemas.openxmlformats.org/presentationml/2006/ole">
            <p:oleObj spid="_x0000_s1029" name="Формула" r:id="rId6" imgW="76101" imgH="190252" progId="Equation.3">
              <p:embed/>
            </p:oleObj>
          </a:graphicData>
        </a:graphic>
      </p:graphicFrame>
      <p:graphicFrame>
        <p:nvGraphicFramePr>
          <p:cNvPr id="105714" name="Group 242"/>
          <p:cNvGraphicFramePr>
            <a:graphicFrameLocks noGrp="1"/>
          </p:cNvGraphicFramePr>
          <p:nvPr/>
        </p:nvGraphicFramePr>
        <p:xfrm>
          <a:off x="0" y="1214438"/>
          <a:ext cx="9144000" cy="5829612"/>
        </p:xfrm>
        <a:graphic>
          <a:graphicData uri="http://schemas.openxmlformats.org/drawingml/2006/table">
            <a:tbl>
              <a:tblPr/>
              <a:tblGrid>
                <a:gridCol w="1214414"/>
                <a:gridCol w="7929586"/>
              </a:tblGrid>
              <a:tr h="143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Поліс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тирол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Термопластичний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Хороший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діелектрик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вологостійкий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легко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забарвлюється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формується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хімічно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розчиняється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ароматичних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хлорованих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аліфатичних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вуглеводнях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фізіологічно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нешкідливий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однак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полістиролу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характерні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порівняно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низька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теплостійкість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значна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крихкість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26491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Полі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метилметакрилат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Виключно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прозорий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має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високою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проникністю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для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променів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видимого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ультрафіолетового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світла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хорошиші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фізико-механічними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електроізоляційними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властивості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дії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розбавлених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кислот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лугів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води,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жирів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спиртів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мінеральних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масел.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Фізіологічно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нешкідливий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стійок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до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біологічних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середовищ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Розм'якшується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при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температурі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трохи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вище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1200 С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легко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переробляється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747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Фенолформальдегиднова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смола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Характеризуються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високими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тепло-,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водо-і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кислостойкостью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, а в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поєднанні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з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наповнювачами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високою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механічною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міцністю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Lucida Console" pitchFamily="49" charset="0"/>
                          <a:cs typeface="Times New Roman" pitchFamily="18" charset="0"/>
                        </a:rPr>
                        <a:t>.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Lucida Console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142875" y="285750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FF0000"/>
                </a:solidFill>
                <a:latin typeface="Lucida Console" pitchFamily="49" charset="0"/>
              </a:rPr>
              <a:t>Основні споживачі пластмас </a:t>
            </a:r>
            <a:r>
              <a:rPr lang="ru-RU" sz="2000" b="1">
                <a:solidFill>
                  <a:srgbClr val="000066"/>
                </a:solidFill>
                <a:latin typeface="Lucida Console" pitchFamily="49" charset="0"/>
              </a:rPr>
              <a:t>- будівельна індустрія, машинобудування, електротехніка, транспорт,  виробництво пакувальних матеріалів, товари народного споживання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143000" y="2143125"/>
          <a:ext cx="7643813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4340" name="Рисунок 5" descr="c0a2fd1f5ce4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286375"/>
            <a:ext cx="11715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Техничес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1344</TotalTime>
  <Words>629</Words>
  <Application>Microsoft PowerPoint</Application>
  <PresentationFormat>Экран (4:3)</PresentationFormat>
  <Paragraphs>87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Техническая</vt:lpstr>
      <vt:lpstr>Формула</vt:lpstr>
      <vt:lpstr>Слайд 1</vt:lpstr>
      <vt:lpstr>             Зміст проекту</vt:lpstr>
      <vt:lpstr>Слайд 3</vt:lpstr>
      <vt:lpstr>Слайд 4</vt:lpstr>
      <vt:lpstr>Історія винайдення</vt:lpstr>
      <vt:lpstr>Слайд 6</vt:lpstr>
      <vt:lpstr>Слайд 7</vt:lpstr>
      <vt:lpstr>Слайд 8</vt:lpstr>
      <vt:lpstr>Слайд 9</vt:lpstr>
      <vt:lpstr>Слайд 10</vt:lpstr>
      <vt:lpstr>Список використаних джерел </vt:lpstr>
      <vt:lpstr>Дякую за увагу!!!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yulyae</dc:creator>
  <cp:lastModifiedBy>Elli 2.0 special for GeniEwgen)</cp:lastModifiedBy>
  <cp:revision>79</cp:revision>
  <dcterms:created xsi:type="dcterms:W3CDTF">2007-02-09T13:03:11Z</dcterms:created>
  <dcterms:modified xsi:type="dcterms:W3CDTF">2013-11-25T20:24:21Z</dcterms:modified>
</cp:coreProperties>
</file>