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59" r:id="rId8"/>
    <p:sldId id="260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FCCC-5911-45AF-B9AE-2171E600C98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BCDF-FC66-4ACB-B6F2-F3D6293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Бытовая химия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: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 Анжела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11-Б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5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86916"/>
            <a:ext cx="478634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Constantia" pitchFamily="18" charset="0"/>
              </a:rPr>
              <a:t>Бытовая химия является абсолютным лидером среди основных бытовых, вызывающих аллергические реакции аллергенов. </a:t>
            </a:r>
            <a:r>
              <a:rPr lang="ru-RU" sz="1600" i="1" dirty="0" smtClean="0">
                <a:latin typeface="Constantia" pitchFamily="18" charset="0"/>
              </a:rPr>
              <a:t>Она может вызвать надсадный кашель и раздражение кожи у любого человека, а не только у аллергика. Причиной кашля чаще всего могут служить порошкообразные средства и аэрозоли, частицы которых в большом количестве остаются в воздухе после их применения. А те, кто столкнулся с </a:t>
            </a:r>
            <a:r>
              <a:rPr lang="ru-RU" sz="1600" i="1" dirty="0" err="1" smtClean="0">
                <a:latin typeface="Constantia" pitchFamily="18" charset="0"/>
              </a:rPr>
              <a:t>дерматической</a:t>
            </a:r>
            <a:r>
              <a:rPr lang="ru-RU" sz="1600" i="1" dirty="0" smtClean="0">
                <a:latin typeface="Constantia" pitchFamily="18" charset="0"/>
              </a:rPr>
              <a:t> реакцией бытовой химии на организм, подходят к выбору средств с особой тщательностью. Кто-то ищет возможность привозить моющие средства известных мировых брендов из-за рубежа, считая их более безопасными, кто-то сводит употребление средств бытовой химии в быту к минимуму, а кто-то путем проб и ошибок ищет наиболее подходящее средство</a:t>
            </a:r>
            <a:r>
              <a:rPr lang="ru-RU" sz="1600" i="1" dirty="0" smtClean="0">
                <a:latin typeface="Constantia" pitchFamily="18" charset="0"/>
              </a:rPr>
              <a:t>.</a:t>
            </a:r>
          </a:p>
          <a:p>
            <a:r>
              <a:rPr lang="ru-RU" sz="1600" i="1" dirty="0" smtClean="0">
                <a:latin typeface="Constantia" pitchFamily="18" charset="0"/>
              </a:rPr>
              <a:t>Внимательно </a:t>
            </a:r>
            <a:r>
              <a:rPr lang="ru-RU" sz="1600" i="1" dirty="0" smtClean="0">
                <a:latin typeface="Constantia" pitchFamily="18" charset="0"/>
              </a:rPr>
              <a:t>относитесь к бытовой химии, и по возможности сведите ее употребление к минимуму. При выборе средств ухода за домом советуют обращать внимание на надписи на этикетках и в инструкциях и опасаться следующих составляющих, способных вызвать негативные реакции организма. </a:t>
            </a:r>
          </a:p>
          <a:p>
            <a:endParaRPr lang="ru-RU" dirty="0"/>
          </a:p>
        </p:txBody>
      </p:sp>
      <p:pic>
        <p:nvPicPr>
          <p:cNvPr id="3" name="Рисунок 2" descr="104108128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4290"/>
            <a:ext cx="3810000" cy="2794000"/>
          </a:xfrm>
          <a:prstGeom prst="rect">
            <a:avLst/>
          </a:prstGeom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52652"/>
            <a:ext cx="4214810" cy="380534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onstantia" pitchFamily="18" charset="0"/>
              </a:rPr>
              <a:t>История</a:t>
            </a:r>
            <a:r>
              <a:rPr lang="ru-RU" sz="2000" b="1" i="1" dirty="0" smtClean="0">
                <a:latin typeface="Constantia" pitchFamily="18" charset="0"/>
              </a:rPr>
              <a:t> </a:t>
            </a:r>
            <a:endParaRPr lang="ru-RU" sz="2000" b="1" i="1" dirty="0" smtClean="0">
              <a:latin typeface="Constantia" pitchFamily="18" charset="0"/>
            </a:endParaRPr>
          </a:p>
          <a:p>
            <a:r>
              <a:rPr lang="ru-RU" i="1" dirty="0" smtClean="0">
                <a:latin typeface="Constantia" pitchFamily="18" charset="0"/>
              </a:rPr>
              <a:t>Товары </a:t>
            </a:r>
            <a:r>
              <a:rPr lang="ru-RU" i="1" dirty="0" smtClean="0">
                <a:latin typeface="Constantia" pitchFamily="18" charset="0"/>
              </a:rPr>
              <a:t>бытовой химии имеют очень древнюю историю. Освоенные в древности процессы солеварения, окраски тканей, приготовления рисовальных красок и другие свидетельствуют о том, что уже в те давние времена были созданы достаточно сложные способы получения многих продуктов, которые требовались людям не только в повседневной жизни, в быту, но нужны были им и для творчества, для удовлетворения эстетических потребностей. В древних рецептах описаны рекомендуемые для этих целей смеси, сделанные из льняного и кедрового масла. В конце XII века для полирования полов начали использовать твердый пчелиный воск. Воск использовали вплоть до 1850 г., когда появился первый жидкий полирующий препарат на основе пчелиного воска и скипидара.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53089840_primenenie-pchelinogo-vosk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714752"/>
            <a:ext cx="5143536" cy="2895600"/>
          </a:xfrm>
          <a:prstGeom prst="rect">
            <a:avLst/>
          </a:prstGeom>
        </p:spPr>
      </p:pic>
      <p:pic>
        <p:nvPicPr>
          <p:cNvPr id="5" name="Рисунок 4" descr="rezba_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714752"/>
            <a:ext cx="3786214" cy="292895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3571876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onstantia" pitchFamily="18" charset="0"/>
              </a:rPr>
              <a:t>В </a:t>
            </a:r>
            <a:r>
              <a:rPr lang="ru-RU" sz="1600" i="1" dirty="0" smtClean="0">
                <a:latin typeface="Constantia" pitchFamily="18" charset="0"/>
              </a:rPr>
              <a:t>1818 г. разработана технология производства жидкого стекла, которое до сих пор широко используется в рецептурах многих средств бытовой химии.</a:t>
            </a:r>
          </a:p>
          <a:p>
            <a:r>
              <a:rPr lang="ru-RU" sz="1600" i="1" dirty="0" smtClean="0">
                <a:latin typeface="Constantia" pitchFamily="18" charset="0"/>
              </a:rPr>
              <a:t>После первой мировой войны началось производство нитролаков и нитрокрасок ярких цветов, которые нашли широкое применение, в том числе и для окраски автомобилей. В  девятнадцатом веке были уже известны спецсредства для стирки вещей на базе синтетических поверхностно-активных веществ. </a:t>
            </a:r>
            <a:endParaRPr lang="ru-RU" sz="1600" i="1" dirty="0">
              <a:latin typeface="Constantia" pitchFamily="18" charset="0"/>
            </a:endParaRPr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748510"/>
            <a:ext cx="4286280" cy="2852325"/>
          </a:xfrm>
          <a:prstGeom prst="rect">
            <a:avLst/>
          </a:prstGeom>
        </p:spPr>
      </p:pic>
      <p:pic>
        <p:nvPicPr>
          <p:cNvPr id="5" name="Рисунок 4" descr="13494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57166"/>
            <a:ext cx="3763326" cy="2595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40719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onstantia" pitchFamily="18" charset="0"/>
              </a:rPr>
              <a:t>Позднее более широкое использование  товаров бытовой химии было связано с дальнейшим развитием  химии,  а также с созданием технологии получения различных химических продуктов. Благодаря труду  великих ученых был заложен фундамент  дезинфекции. С 1792 г. стала известна жавелевая вода (водный раствор гипохлорита натрия, в больших количествах выпускаемый и сегодня во многих странах мира), а в 1799 г. была впервые получена хлорная известь.</a:t>
            </a:r>
            <a:endParaRPr lang="ru-RU" sz="1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57150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onstantia" pitchFamily="18" charset="0"/>
              </a:rPr>
              <a:t>Бытовая химия — это средства по уходу за собственностью: одеждой, помещениями, автомобилями. К средствам бытовой химии также причисляют дезинфицирующие средства, репелленты и клей.</a:t>
            </a:r>
          </a:p>
          <a:p>
            <a:r>
              <a:rPr lang="ru-RU" sz="1600" i="1" dirty="0" smtClean="0">
                <a:latin typeface="Constantia" pitchFamily="18" charset="0"/>
              </a:rPr>
              <a:t>Более половины (в денежном выражении) товаров бытовой химии — средства для стирки: стиральный порошок, гель для стирки, кондиционер для белья и вспомогательные средства для стирки. </a:t>
            </a:r>
          </a:p>
          <a:p>
            <a:r>
              <a:rPr lang="ru-RU" sz="1600" i="1" dirty="0" smtClean="0">
                <a:latin typeface="Constantia" pitchFamily="18" charset="0"/>
              </a:rPr>
              <a:t>Вторая по величине категория (около четверти рынка) — средства для мытья посуды руками и посудомоечными машинами. </a:t>
            </a:r>
          </a:p>
          <a:p>
            <a:r>
              <a:rPr lang="ru-RU" sz="1600" i="1" dirty="0" smtClean="0">
                <a:latin typeface="Constantia" pitchFamily="18" charset="0"/>
              </a:rPr>
              <a:t>Затем идут чистящие, дезинфицирующие и отбеливающие средства. На четвёртом месте — стеклоомыватель для автомобилей.</a:t>
            </a:r>
          </a:p>
          <a:p>
            <a:r>
              <a:rPr lang="ru-RU" sz="1600" i="1" dirty="0" smtClean="0">
                <a:latin typeface="Constantia" pitchFamily="18" charset="0"/>
              </a:rPr>
              <a:t>К товарам бытовой химии относится хозяйственное мыло, продажи которого каждый год снижаются. С помощью бытовой химии мы можем делать работу по дому и не </a:t>
            </a:r>
            <a:r>
              <a:rPr lang="ru-RU" sz="1600" i="1" dirty="0" err="1" smtClean="0">
                <a:latin typeface="Constantia" pitchFamily="18" charset="0"/>
              </a:rPr>
              <a:t>только.В</a:t>
            </a:r>
            <a:r>
              <a:rPr lang="ru-RU" sz="1600" i="1" dirty="0" smtClean="0">
                <a:latin typeface="Constantia" pitchFamily="18" charset="0"/>
              </a:rPr>
              <a:t> каждом доме есть запас химических средств различного назначения: от клеев до стиральных порошков. При неправильном хранении они могут представлять серьезную опасность. Перед использованием любого средства необходимо внимательно изучить инструкцию по его применению и рекомендации по правилам безопасности, которые необходимо соблюдать. </a:t>
            </a:r>
            <a:endParaRPr lang="ru-RU" sz="1600" i="1" dirty="0">
              <a:latin typeface="Constantia" pitchFamily="18" charset="0"/>
            </a:endParaRPr>
          </a:p>
        </p:txBody>
      </p:sp>
      <p:pic>
        <p:nvPicPr>
          <p:cNvPr id="3" name="Рисунок 2" descr="byt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14290"/>
            <a:ext cx="2944826" cy="2208620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286388"/>
            <a:ext cx="3381375" cy="135255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643182"/>
            <a:ext cx="1971675" cy="231457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treblenie-bytovoy-him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356424" cy="5286411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92958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Constantia" pitchFamily="18" charset="0"/>
              </a:rPr>
              <a:t>Все разнообразие бытовой химии можно условно разделить на следующие основные группы</a:t>
            </a:r>
            <a:r>
              <a:rPr lang="ru-RU" sz="2000" b="1" i="1" dirty="0" smtClean="0">
                <a:latin typeface="Constantia" pitchFamily="18" charset="0"/>
              </a:rPr>
              <a:t>:</a:t>
            </a:r>
          </a:p>
          <a:p>
            <a:pPr algn="ctr"/>
            <a:endParaRPr lang="ru-RU" sz="2000" b="1" i="1" dirty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моющие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средства общего назначения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моющие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средства для кухни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средства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мытья посуды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средства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дезинфекции для санузлов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средства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очищения стеклянных (зеркальных) поверхностей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средства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мытья полов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средства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чистки текстиля (ковров и мебели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средства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стирки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;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средства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 насекомых (инсектициды).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tint val="66000"/>
                <a:satMod val="160000"/>
                <a:alpha val="8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142852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onstantia" pitchFamily="18" charset="0"/>
              </a:rPr>
              <a:t>В настоящее время существует множество средств бытовой химии (стиральные порошки, средства для чистки одежды, домашнего текстиля, различных поверхностей, посуды, санузлов и т.д.). Бытовая химия — несомненное достижение цивилизации. Едва ли кто-либо может представить себе работу по дому без ее применения. Однако, поддерживая чистоту средствами бытовой химии, мы недооцениваем вред, который она приносит нашему здоровью. </a:t>
            </a:r>
            <a:endParaRPr lang="ru-RU" sz="1600" i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87792"/>
            <a:ext cx="5214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onstantia" pitchFamily="18" charset="0"/>
              </a:rPr>
              <a:t>Например, большая часть стиральных порошков на прилавках содержат полифосфаты, </a:t>
            </a:r>
            <a:r>
              <a:rPr lang="ru-RU" sz="1600" i="1" dirty="0" smtClean="0">
                <a:latin typeface="Constantia" pitchFamily="18" charset="0"/>
              </a:rPr>
              <a:t>которые</a:t>
            </a:r>
          </a:p>
          <a:p>
            <a:r>
              <a:rPr lang="ru-RU" sz="1600" i="1" dirty="0" smtClean="0">
                <a:latin typeface="Constantia" pitchFamily="18" charset="0"/>
              </a:rPr>
              <a:t> </a:t>
            </a:r>
            <a:r>
              <a:rPr lang="ru-RU" sz="1600" i="1" dirty="0" smtClean="0">
                <a:latin typeface="Constantia" pitchFamily="18" charset="0"/>
              </a:rPr>
              <a:t>опасны не только для здоровья, но и для окружающей среды. Поверхностно-активные вещества </a:t>
            </a:r>
            <a:r>
              <a:rPr lang="ru-RU" sz="1600" i="1" dirty="0" smtClean="0">
                <a:latin typeface="Constantia" pitchFamily="18" charset="0"/>
              </a:rPr>
              <a:t>, хлор, </a:t>
            </a:r>
            <a:r>
              <a:rPr lang="ru-RU" sz="1600" i="1" dirty="0" smtClean="0">
                <a:latin typeface="Constantia" pitchFamily="18" charset="0"/>
              </a:rPr>
              <a:t>окислы азота, фенол, формальдегид, ацетон, аммиак, энзимы, отбеливатели, абразивные вещества, </a:t>
            </a:r>
            <a:r>
              <a:rPr lang="ru-RU" sz="1600" i="1" dirty="0" err="1" smtClean="0">
                <a:latin typeface="Constantia" pitchFamily="18" charset="0"/>
              </a:rPr>
              <a:t>ароматизаторы</a:t>
            </a:r>
            <a:r>
              <a:rPr lang="ru-RU" sz="1600" i="1" dirty="0" smtClean="0">
                <a:latin typeface="Constantia" pitchFamily="18" charset="0"/>
              </a:rPr>
              <a:t>. Вот далеко не полный список химических веществ, содержащихся в повсеместно используемой бытовой химии и парфюмерии. </a:t>
            </a:r>
            <a:r>
              <a:rPr lang="ru-RU" sz="1600" i="1" dirty="0" smtClean="0">
                <a:latin typeface="Constantia" pitchFamily="18" charset="0"/>
              </a:rPr>
              <a:t>А </a:t>
            </a:r>
            <a:r>
              <a:rPr lang="ru-RU" sz="1600" i="1" dirty="0" smtClean="0">
                <a:latin typeface="Constantia" pitchFamily="18" charset="0"/>
              </a:rPr>
              <a:t>ведь </a:t>
            </a:r>
            <a:r>
              <a:rPr lang="ru-RU" sz="1600" i="1" dirty="0" smtClean="0">
                <a:latin typeface="Constantia" pitchFamily="18" charset="0"/>
              </a:rPr>
              <a:t>не </a:t>
            </a:r>
            <a:r>
              <a:rPr lang="ru-RU" sz="1600" i="1" dirty="0" smtClean="0">
                <a:latin typeface="Constantia" pitchFamily="18" charset="0"/>
              </a:rPr>
              <a:t>секрет, что загрязнение окружающей среды подобными химическими веществами способствует развитию таких заболеваний, как дерматиты, аллергия, бронхиальная астма. </a:t>
            </a:r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429156" cy="2936723"/>
          </a:xfrm>
          <a:prstGeom prst="rect">
            <a:avLst/>
          </a:prstGeom>
        </p:spPr>
      </p:pic>
      <p:pic>
        <p:nvPicPr>
          <p:cNvPr id="5" name="Рисунок 4" descr="magaz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876"/>
            <a:ext cx="3952871" cy="30718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0"/>
          <a:ext cx="8286807" cy="56340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9570"/>
                <a:gridCol w="4167237"/>
              </a:tblGrid>
              <a:tr h="5000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nstantia" pitchFamily="18" charset="0"/>
                        </a:rPr>
                        <a:t>Плюсы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nstantia" pitchFamily="18" charset="0"/>
                        </a:rPr>
                        <a:t>Минусы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Constantia" pitchFamily="18" charset="0"/>
                        </a:rPr>
                        <a:t>Незаменимый помощник  в  хозяйстве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Constantia" pitchFamily="18" charset="0"/>
                        </a:rPr>
                        <a:t>Большинство средств бытовой химии содержат химические соединения, отрицательно влияющие на здоровье человека.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 anchor="ctr"/>
                </a:tc>
              </a:tr>
              <a:tr h="152592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Constantia" pitchFamily="18" charset="0"/>
                        </a:rPr>
                        <a:t> Значительно облегчает уборку дома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Constantia" pitchFamily="18" charset="0"/>
                        </a:rPr>
                        <a:t>Ещё один минус в борьбе за чистоту – сама чистота. Привыкая жить в стерильных условиях, организм человека перестаёт бороться с инфекцией, и при попадании вирусов, микробов в организм Вы рискуете очень легко заболеть.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933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Constantia" pitchFamily="18" charset="0"/>
                        </a:rPr>
                        <a:t>Удобная форма упаковки создает дополнительные удобства – например, мерные колпачки для жидких моющих средств и других концентрированных препаратов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Constantia" pitchFamily="18" charset="0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Constantia" pitchFamily="18" charset="0"/>
                        </a:rPr>
                        <a:t>Медный купорос исп. для промывки стен и потолка перед побелкой, является хорошим средством защиты растений от вредителей и болезней. </a:t>
                      </a:r>
                    </a:p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Каждый, кто имеет свой участок земли, использует химические удобрения и защищает посев от нашествия грызунов и прочих вредителей. Тем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самым наносят вред почве .</a:t>
                      </a:r>
                      <a:endParaRPr lang="ru-RU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onstant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8072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onstantia" pitchFamily="18" charset="0"/>
              </a:rPr>
              <a:t> Все вредные вещества можно разделить на следующие группы:</a:t>
            </a:r>
          </a:p>
          <a:p>
            <a:pPr lvl="0">
              <a:buFont typeface="Arial" pitchFamily="34" charset="0"/>
              <a:buChar char="•"/>
            </a:pPr>
            <a:endParaRPr lang="ru-RU" sz="2000" i="1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i="1" dirty="0" smtClean="0">
                <a:latin typeface="Constantia" pitchFamily="18" charset="0"/>
              </a:rPr>
              <a:t> </a:t>
            </a:r>
            <a:r>
              <a:rPr lang="ru-RU" sz="2000" i="1" dirty="0" smtClean="0">
                <a:latin typeface="Constantia" pitchFamily="18" charset="0"/>
              </a:rPr>
              <a:t>Нарушающие </a:t>
            </a:r>
            <a:r>
              <a:rPr lang="ru-RU" sz="2000" i="1" dirty="0" smtClean="0">
                <a:latin typeface="Constantia" pitchFamily="18" charset="0"/>
              </a:rPr>
              <a:t>работу эндокринных желез (они негативно влияют на протекание биологических процессов и вызывают неврологические, поведенческие и репродуктивные нарушения); </a:t>
            </a:r>
            <a:endParaRPr lang="ru-RU" sz="2000" i="1" dirty="0" smtClean="0">
              <a:latin typeface="Constantia" pitchFamily="18" charset="0"/>
            </a:endParaRPr>
          </a:p>
          <a:p>
            <a:pPr lvl="0"/>
            <a:endParaRPr lang="ru-RU" sz="2000" i="1" dirty="0" smtClean="0"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i="1" dirty="0" smtClean="0">
                <a:latin typeface="Constantia" pitchFamily="18" charset="0"/>
              </a:rPr>
              <a:t> Сохраняющиеся </a:t>
            </a:r>
            <a:r>
              <a:rPr lang="ru-RU" sz="2000" i="1" dirty="0" smtClean="0">
                <a:latin typeface="Constantia" pitchFamily="18" charset="0"/>
              </a:rPr>
              <a:t>в окружающей среде и не распадающиеся в течение длительного периода времени</a:t>
            </a:r>
            <a:r>
              <a:rPr lang="ru-RU" sz="2000" i="1" dirty="0" smtClean="0">
                <a:latin typeface="Constantia" pitchFamily="18" charset="0"/>
              </a:rPr>
              <a:t>;</a:t>
            </a:r>
          </a:p>
          <a:p>
            <a:pPr lvl="0"/>
            <a:endParaRPr lang="ru-RU" sz="20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latin typeface="Constantia" pitchFamily="18" charset="0"/>
              </a:rPr>
              <a:t> Среди </a:t>
            </a:r>
            <a:r>
              <a:rPr lang="ru-RU" sz="2000" i="1" dirty="0" smtClean="0">
                <a:latin typeface="Constantia" pitchFamily="18" charset="0"/>
              </a:rPr>
              <a:t>всех вредных веществ наибольшую опасность представляют следующие</a:t>
            </a:r>
            <a:r>
              <a:rPr lang="ru-RU" sz="2000" i="1" dirty="0" smtClean="0">
                <a:latin typeface="Constantia" pitchFamily="18" charset="0"/>
              </a:rPr>
              <a:t>:</a:t>
            </a:r>
          </a:p>
          <a:p>
            <a:endParaRPr lang="ru-RU" sz="2000" i="1" dirty="0" smtClean="0">
              <a:latin typeface="Constantia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err="1" smtClean="0">
                <a:latin typeface="Constantia" pitchFamily="18" charset="0"/>
              </a:rPr>
              <a:t>Парабены</a:t>
            </a:r>
            <a:r>
              <a:rPr lang="ru-RU" sz="2000" i="1" dirty="0" smtClean="0">
                <a:latin typeface="Constantia" pitchFamily="18" charset="0"/>
              </a:rPr>
              <a:t> (легко проникают в кожу и наносят вред изнутри);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err="1" smtClean="0">
                <a:latin typeface="Constantia" pitchFamily="18" charset="0"/>
              </a:rPr>
              <a:t>Фталаты</a:t>
            </a:r>
            <a:r>
              <a:rPr lang="ru-RU" sz="2000" i="1" dirty="0" smtClean="0">
                <a:latin typeface="Constantia" pitchFamily="18" charset="0"/>
              </a:rPr>
              <a:t> (могут вызвать преждевременные роды, неблагоприятно воздействуют на сперму);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latin typeface="Constantia" pitchFamily="18" charset="0"/>
              </a:rPr>
              <a:t>Отдушки (общее название более чем 100 потенциально устойчивых к </a:t>
            </a:r>
            <a:r>
              <a:rPr lang="ru-RU" sz="2000" i="1" dirty="0" err="1" smtClean="0">
                <a:latin typeface="Constantia" pitchFamily="18" charset="0"/>
              </a:rPr>
              <a:t>аллергичным</a:t>
            </a:r>
            <a:r>
              <a:rPr lang="ru-RU" sz="2000" i="1" dirty="0" smtClean="0">
                <a:latin typeface="Constantia" pitchFamily="18" charset="0"/>
              </a:rPr>
              <a:t> компонентам веществ);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517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Бытовая химия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Бытовая химия</dc:title>
  <dc:creator>Admin</dc:creator>
  <cp:lastModifiedBy>Admin</cp:lastModifiedBy>
  <cp:revision>15</cp:revision>
  <dcterms:created xsi:type="dcterms:W3CDTF">2014-03-10T18:47:18Z</dcterms:created>
  <dcterms:modified xsi:type="dcterms:W3CDTF">2014-03-11T19:23:22Z</dcterms:modified>
</cp:coreProperties>
</file>