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858000" cy="990600"/>
          </a:xfrm>
        </p:spPr>
        <p:txBody>
          <a:bodyPr>
            <a:noAutofit/>
          </a:bodyPr>
          <a:lstStyle/>
          <a:p>
            <a:r>
              <a:rPr lang="uk-UA" sz="6600" dirty="0" err="1" smtClean="0">
                <a:solidFill>
                  <a:srgbClr val="C00000"/>
                </a:solidFill>
              </a:rPr>
              <a:t>Кам</a:t>
            </a:r>
            <a:r>
              <a:rPr lang="en-US" sz="6600" dirty="0" smtClean="0">
                <a:solidFill>
                  <a:srgbClr val="C00000"/>
                </a:solidFill>
              </a:rPr>
              <a:t>’</a:t>
            </a:r>
            <a:r>
              <a:rPr lang="uk-UA" sz="6600" dirty="0" err="1" smtClean="0">
                <a:solidFill>
                  <a:srgbClr val="C00000"/>
                </a:solidFill>
              </a:rPr>
              <a:t>яне</a:t>
            </a:r>
            <a:r>
              <a:rPr lang="uk-UA" sz="6600" dirty="0" smtClean="0">
                <a:solidFill>
                  <a:srgbClr val="C00000"/>
                </a:solidFill>
              </a:rPr>
              <a:t> вугілля</a:t>
            </a:r>
            <a:endParaRPr lang="uk-UA" sz="6600" dirty="0">
              <a:solidFill>
                <a:srgbClr val="C0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 учениця 11а класу </a:t>
            </a:r>
            <a:r>
              <a:rPr lang="uk-UA" dirty="0" err="1" smtClean="0">
                <a:solidFill>
                  <a:schemeClr val="tx1"/>
                </a:solidFill>
              </a:rPr>
              <a:t>Нагайло</a:t>
            </a:r>
            <a:r>
              <a:rPr lang="uk-UA" dirty="0" smtClean="0">
                <a:solidFill>
                  <a:schemeClr val="tx1"/>
                </a:solidFill>
              </a:rPr>
              <a:t> Марта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	</a:t>
            </a:r>
            <a:r>
              <a:rPr lang="uk-UA" dirty="0" smtClean="0">
                <a:solidFill>
                  <a:srgbClr val="C00000"/>
                </a:solidFill>
              </a:rPr>
              <a:t>ВУГІЛЛЯ КАМ'ЯНЕ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93096"/>
            <a:ext cx="3096344" cy="231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кутник 10"/>
          <p:cNvSpPr/>
          <p:nvPr/>
        </p:nvSpPr>
        <p:spPr>
          <a:xfrm>
            <a:off x="899592" y="1124744"/>
            <a:ext cx="5958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ВУГІЛЛЯ КАМ'ЯНЕ (</a:t>
            </a:r>
            <a:r>
              <a:rPr lang="uk-UA" dirty="0" err="1" smtClean="0"/>
              <a:t>уголь</a:t>
            </a:r>
            <a:r>
              <a:rPr lang="uk-UA" dirty="0" smtClean="0"/>
              <a:t> </a:t>
            </a:r>
            <a:r>
              <a:rPr lang="uk-UA" dirty="0" err="1" smtClean="0"/>
              <a:t>каменный</a:t>
            </a:r>
            <a:r>
              <a:rPr lang="uk-UA" dirty="0" smtClean="0"/>
              <a:t>, </a:t>
            </a:r>
            <a:r>
              <a:rPr lang="en-US" dirty="0" smtClean="0"/>
              <a:t>black, </a:t>
            </a:r>
            <a:r>
              <a:rPr lang="en-US" dirty="0" err="1" smtClean="0"/>
              <a:t>bitouminous</a:t>
            </a:r>
            <a:r>
              <a:rPr lang="en-US" dirty="0" smtClean="0"/>
              <a:t>, mineral coal, </a:t>
            </a:r>
            <a:r>
              <a:rPr lang="en-US" dirty="0" err="1" smtClean="0"/>
              <a:t>Steinkohle</a:t>
            </a:r>
            <a:r>
              <a:rPr lang="en-US" dirty="0" smtClean="0"/>
              <a:t> — </a:t>
            </a:r>
            <a:r>
              <a:rPr lang="uk-UA" dirty="0" smtClean="0"/>
              <a:t>тверда горюча корисна копалина рослинного походження, різновид вугілля викопного, проміжний між бурим вугіллям і антрацитом. Щільна порода чорного, іноді </a:t>
            </a:r>
            <a:r>
              <a:rPr lang="uk-UA" dirty="0" err="1" smtClean="0"/>
              <a:t>сіро–чорного</a:t>
            </a:r>
            <a:r>
              <a:rPr lang="uk-UA" dirty="0" smtClean="0"/>
              <a:t> кольору. Блиск смоляний або металічний. В органічній речовині вугілля кам'яного міститься 75–92% вуглецю, 2,5–5,7% водню, 1,5–15% кисню. Містить 2–48 % летких речовин. Вологість 1–12 %. Вища теплота згоряння в перерахунку на сухий </a:t>
            </a:r>
            <a:r>
              <a:rPr lang="uk-UA" dirty="0" err="1" smtClean="0"/>
              <a:t>беззольний</a:t>
            </a:r>
            <a:r>
              <a:rPr lang="uk-UA" dirty="0" smtClean="0"/>
              <a:t> залишок 30,5–36,8 </a:t>
            </a:r>
            <a:r>
              <a:rPr lang="uk-UA" dirty="0" err="1" smtClean="0"/>
              <a:t>МДж</a:t>
            </a:r>
            <a:r>
              <a:rPr lang="uk-UA" dirty="0" smtClean="0"/>
              <a:t>/кг. Вугілля кам'яне належить до </a:t>
            </a:r>
            <a:r>
              <a:rPr lang="uk-UA" dirty="0" err="1" smtClean="0"/>
              <a:t>гумолітів</a:t>
            </a:r>
            <a:r>
              <a:rPr lang="uk-UA" dirty="0" smtClean="0"/>
              <a:t>; сапропеліти і </a:t>
            </a:r>
            <a:r>
              <a:rPr lang="uk-UA" dirty="0" err="1" smtClean="0"/>
              <a:t>гумітосапропеліти</a:t>
            </a:r>
            <a:r>
              <a:rPr lang="uk-UA" dirty="0" smtClean="0"/>
              <a:t> присутні у вигляді лінз та невеликих прошарків.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09120"/>
            <a:ext cx="3384376" cy="210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ru-RU" dirty="0" smtClean="0">
                <a:solidFill>
                  <a:srgbClr val="C00000"/>
                </a:solidFill>
              </a:rPr>
              <a:t>клад </a:t>
            </a:r>
            <a:r>
              <a:rPr lang="ru-RU" dirty="0" err="1" smtClean="0">
                <a:solidFill>
                  <a:srgbClr val="C00000"/>
                </a:solidFill>
              </a:rPr>
              <a:t>кам’яного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вугілля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0784" cy="39379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 складу </a:t>
            </a:r>
            <a:r>
              <a:rPr lang="ru-RU" dirty="0" err="1" smtClean="0"/>
              <a:t>кам’яного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входить </a:t>
            </a:r>
            <a:r>
              <a:rPr lang="ru-RU" dirty="0" err="1" smtClean="0"/>
              <a:t>волога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3% до 12%,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до 32% </a:t>
            </a:r>
            <a:r>
              <a:rPr lang="ru-RU" dirty="0" err="1" smtClean="0"/>
              <a:t>летких</a:t>
            </a:r>
            <a:r>
              <a:rPr lang="ru-RU" dirty="0" smtClean="0"/>
              <a:t> </a:t>
            </a:r>
            <a:r>
              <a:rPr lang="ru-RU" dirty="0" err="1" smtClean="0"/>
              <a:t>займистих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 У </a:t>
            </a:r>
            <a:r>
              <a:rPr lang="ru-RU" dirty="0" err="1" smtClean="0"/>
              <a:t>хімічний</a:t>
            </a:r>
            <a:r>
              <a:rPr lang="ru-RU" dirty="0" smtClean="0"/>
              <a:t> склад </a:t>
            </a:r>
            <a:r>
              <a:rPr lang="ru-RU" dirty="0" err="1" smtClean="0"/>
              <a:t>кам’яного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входить: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75% до 93% (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сорту,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водень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4% до 6%,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3% до 19% </a:t>
            </a:r>
          </a:p>
          <a:p>
            <a:r>
              <a:rPr lang="ru-RU" dirty="0" smtClean="0"/>
              <a:t> азот до 2,7%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176464" cy="453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686300"/>
            <a:ext cx="1637159" cy="19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             </a:t>
            </a:r>
            <a:r>
              <a:rPr lang="uk-UA" dirty="0" err="1" smtClean="0">
                <a:solidFill>
                  <a:srgbClr val="C00000"/>
                </a:solidFill>
              </a:rPr>
              <a:t>Кам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err="1" smtClean="0">
                <a:solidFill>
                  <a:srgbClr val="C00000"/>
                </a:solidFill>
              </a:rPr>
              <a:t>яне</a:t>
            </a:r>
            <a:r>
              <a:rPr lang="uk-UA" dirty="0" smtClean="0">
                <a:solidFill>
                  <a:srgbClr val="C00000"/>
                </a:solidFill>
              </a:rPr>
              <a:t> вугілля в природі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0784" cy="451405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Географічно вугільні запаси зосереджені в п'яти областях України — насамперед у Донецькій, Луганській, Дніпропетровській. Переважна частка запасів вугілля зосереджена в Донецькому вугільному басейні. </a:t>
            </a:r>
            <a:endParaRPr lang="en-US" dirty="0" smtClean="0"/>
          </a:p>
          <a:p>
            <a:r>
              <a:rPr lang="uk-UA" dirty="0" smtClean="0"/>
              <a:t>Світові прогнозні ресурси вугілля до цього часу повністю не враховані, а оцінки їх суперечливі. Прогнозні ресурси вугілля у світі на початок 1998 р. становили біля 32,5 трлн т, з них на суші – 24,5 трлн т (у т. ч. бурого вугілля – 8,44 трлн т).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444392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1"/>
            <a:ext cx="3888432" cy="511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                        Коксування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5184576" cy="350594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Основним способом переробки кам'яного вугілля є коксування. Цей процес здійснюється на коксохімічних заводах, де вугільна шихта переробляється в спеціальних камерах при температурі до 1000—1200 °С.. При нагріванні органічні речовини, що входять до складу кам'яного вугілля, зазнають складних хімічних перетворень, утворюючи леткі продукти, що збираються у газозбірнику. В камерах залишається кокс — твердий пористий матеріал, що складається з вуглецю та золи. Після завершення коксування кокс подають до башти гасіння, де його зрошують водою. Кокс використовують у металургійній промисловості як відновник для добування заліза з руд.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</a:t>
            </a:r>
            <a:r>
              <a:rPr lang="vi-VN" dirty="0" smtClean="0">
                <a:solidFill>
                  <a:srgbClr val="C00000"/>
                </a:solidFill>
              </a:rPr>
              <a:t>Газифіка́ція вугі́лля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94920" cy="2497832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Газифіка́ція вугі́лля (рос. газификация угля, англ. </a:t>
            </a:r>
            <a:r>
              <a:rPr lang="en-US" dirty="0" smtClean="0"/>
              <a:t>coal gasification, gasification of coal; </a:t>
            </a:r>
            <a:r>
              <a:rPr lang="vi-VN" dirty="0" smtClean="0"/>
              <a:t>нім. </a:t>
            </a:r>
            <a:r>
              <a:rPr lang="en-US" dirty="0" err="1" smtClean="0"/>
              <a:t>Kohlenvergasung</a:t>
            </a:r>
            <a:r>
              <a:rPr lang="en-US" dirty="0" smtClean="0"/>
              <a:t> f) — </a:t>
            </a:r>
            <a:r>
              <a:rPr lang="vi-VN" dirty="0" smtClean="0"/>
              <a:t>високотемпературний процес взаємодії вуглецю вугільного палива з окисниками, який здійснюється з метою одержання суміші горючих газів (Н2, СО, СН4).</a:t>
            </a:r>
          </a:p>
          <a:p>
            <a:endParaRPr lang="vi-VN" dirty="0" smtClean="0"/>
          </a:p>
          <a:p>
            <a:r>
              <a:rPr lang="vi-VN" dirty="0" smtClean="0"/>
              <a:t>Як окисники (газифікуючі агенти) застосовують кисень, водяну пару та ін.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51962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4219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</a:t>
            </a:r>
            <a:r>
              <a:rPr lang="uk-UA" dirty="0" smtClean="0">
                <a:solidFill>
                  <a:srgbClr val="C00000"/>
                </a:solidFill>
              </a:rPr>
              <a:t>Гідрува</a:t>
            </a:r>
            <a:r>
              <a:rPr lang="uk-UA" dirty="0" smtClean="0">
                <a:solidFill>
                  <a:srgbClr val="C00000"/>
                </a:solidFill>
              </a:rPr>
              <a:t>ння вугілля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Гідрування вугілля - каталітичний процес обробки твердого палива воднем при температурі майже 500 </a:t>
            </a:r>
            <a:r>
              <a:rPr lang="uk-UA" sz="2000" dirty="0"/>
              <a:t> </a:t>
            </a:r>
            <a:r>
              <a:rPr lang="uk-UA" sz="2000" dirty="0" smtClean="0"/>
              <a:t>                      </a:t>
            </a:r>
          </a:p>
          <a:p>
            <a:pPr>
              <a:buNone/>
            </a:pPr>
            <a:r>
              <a:rPr lang="uk-UA" sz="2000" dirty="0" smtClean="0"/>
              <a:t>    і тиску20-70МПа.Продукти гідрування – це переважно суміш легких вуглеводів , за складом аналітичних легким нафтопродуктам , що утворюють фракцію бензину. Тому цей  процес уважають одним із перспективних способів добування синтетичного бензину.</a:t>
            </a:r>
            <a:endParaRPr lang="uk-UA" sz="2000" dirty="0" smtClean="0"/>
          </a:p>
        </p:txBody>
      </p:sp>
      <p:sp>
        <p:nvSpPr>
          <p:cNvPr id="5" name="Прямокутник 4"/>
          <p:cNvSpPr/>
          <p:nvPr/>
        </p:nvSpPr>
        <p:spPr>
          <a:xfrm>
            <a:off x="3347864" y="220486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°С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Вихідна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ихідна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143</TotalTime>
  <Words>486</Words>
  <Application>Microsoft Office PowerPoint</Application>
  <PresentationFormat>Екран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Вихідна</vt:lpstr>
      <vt:lpstr>Кам’яне вугілля</vt:lpstr>
      <vt:lpstr>  ВУГІЛЛЯ КАМ'ЯНЕ</vt:lpstr>
      <vt:lpstr>        Cклад кам’яного вугілля</vt:lpstr>
      <vt:lpstr>             Кам’яне вугілля в природі</vt:lpstr>
      <vt:lpstr>                        Коксування</vt:lpstr>
      <vt:lpstr>             Газифіка́ція вугі́лля</vt:lpstr>
      <vt:lpstr>                       Гідрування вугілля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14</cp:revision>
  <dcterms:created xsi:type="dcterms:W3CDTF">2013-12-01T05:32:46Z</dcterms:created>
  <dcterms:modified xsi:type="dcterms:W3CDTF">2013-12-02T02:19:54Z</dcterms:modified>
</cp:coreProperties>
</file>