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1" r:id="rId15"/>
    <p:sldId id="272" r:id="rId16"/>
    <p:sldId id="273" r:id="rId17"/>
    <p:sldId id="274" r:id="rId18"/>
    <p:sldId id="276" r:id="rId19"/>
    <p:sldId id="277" r:id="rId20"/>
    <p:sldId id="278" r:id="rId21"/>
    <p:sldId id="279" r:id="rId22"/>
    <p:sldId id="280" r:id="rId23"/>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929F9F4-4A8F-4326-A1B4-22849713DDAB}" styleName="Темный стиль 1 - акцент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6E6BBC-F3AC-4633-8B8C-60801694D40B}" type="datetimeFigureOut">
              <a:rPr lang="uk-UA" smtClean="0"/>
              <a:t>14.12.2013</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6D42A0-EFC8-4C50-A66D-5B58FAD4F2C0}" type="slidenum">
              <a:rPr lang="uk-UA" smtClean="0"/>
              <a:t>‹#›</a:t>
            </a:fld>
            <a:endParaRPr lang="uk-UA"/>
          </a:p>
        </p:txBody>
      </p:sp>
    </p:spTree>
    <p:extLst>
      <p:ext uri="{BB962C8B-B14F-4D97-AF65-F5344CB8AC3E}">
        <p14:creationId xmlns:p14="http://schemas.microsoft.com/office/powerpoint/2010/main" val="2125662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096D42A0-EFC8-4C50-A66D-5B58FAD4F2C0}" type="slidenum">
              <a:rPr lang="uk-UA" smtClean="0"/>
              <a:t>13</a:t>
            </a:fld>
            <a:endParaRPr lang="uk-UA"/>
          </a:p>
        </p:txBody>
      </p:sp>
    </p:spTree>
    <p:extLst>
      <p:ext uri="{BB962C8B-B14F-4D97-AF65-F5344CB8AC3E}">
        <p14:creationId xmlns:p14="http://schemas.microsoft.com/office/powerpoint/2010/main" val="3680700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E7148D50-85F0-47CF-B8BC-7FB2ACE9403C}" type="datetimeFigureOut">
              <a:rPr lang="uk-UA" smtClean="0"/>
              <a:t>14.12.2013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5BBB3C3-B2B6-411B-AB45-54CEE6955FFC}" type="slidenum">
              <a:rPr lang="uk-UA" smtClean="0"/>
              <a:t>‹#›</a:t>
            </a:fld>
            <a:endParaRPr lang="uk-UA"/>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7148D50-85F0-47CF-B8BC-7FB2ACE9403C}" type="datetimeFigureOut">
              <a:rPr lang="uk-UA" smtClean="0"/>
              <a:t>14.12.2013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5BBB3C3-B2B6-411B-AB45-54CEE6955FFC}"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7148D50-85F0-47CF-B8BC-7FB2ACE9403C}" type="datetimeFigureOut">
              <a:rPr lang="uk-UA" smtClean="0"/>
              <a:t>14.12.2013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5BBB3C3-B2B6-411B-AB45-54CEE6955FFC}"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E7148D50-85F0-47CF-B8BC-7FB2ACE9403C}" type="datetimeFigureOut">
              <a:rPr lang="uk-UA" smtClean="0"/>
              <a:t>14.12.2013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5BBB3C3-B2B6-411B-AB45-54CEE6955FFC}" type="slidenum">
              <a:rPr lang="uk-UA" smtClean="0"/>
              <a:t>‹#›</a:t>
            </a:fld>
            <a:endParaRPr lang="uk-UA"/>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7148D50-85F0-47CF-B8BC-7FB2ACE9403C}" type="datetimeFigureOut">
              <a:rPr lang="uk-UA" smtClean="0"/>
              <a:t>14.12.2013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5BBB3C3-B2B6-411B-AB45-54CEE6955FFC}" type="slidenum">
              <a:rPr lang="uk-UA" smtClean="0"/>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E7148D50-85F0-47CF-B8BC-7FB2ACE9403C}" type="datetimeFigureOut">
              <a:rPr lang="uk-UA" smtClean="0"/>
              <a:t>14.12.2013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A5BBB3C3-B2B6-411B-AB45-54CEE6955FFC}"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E7148D50-85F0-47CF-B8BC-7FB2ACE9403C}" type="datetimeFigureOut">
              <a:rPr lang="uk-UA" smtClean="0"/>
              <a:t>14.12.2013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A5BBB3C3-B2B6-411B-AB45-54CEE6955FFC}"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7148D50-85F0-47CF-B8BC-7FB2ACE9403C}" type="datetimeFigureOut">
              <a:rPr lang="uk-UA" smtClean="0"/>
              <a:t>14.12.2013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A5BBB3C3-B2B6-411B-AB45-54CEE6955FFC}"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148D50-85F0-47CF-B8BC-7FB2ACE9403C}" type="datetimeFigureOut">
              <a:rPr lang="uk-UA" smtClean="0"/>
              <a:t>14.12.2013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A5BBB3C3-B2B6-411B-AB45-54CEE6955FFC}"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7148D50-85F0-47CF-B8BC-7FB2ACE9403C}" type="datetimeFigureOut">
              <a:rPr lang="uk-UA" smtClean="0"/>
              <a:t>14.12.2013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A5BBB3C3-B2B6-411B-AB45-54CEE6955FFC}"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7148D50-85F0-47CF-B8BC-7FB2ACE9403C}" type="datetimeFigureOut">
              <a:rPr lang="uk-UA" smtClean="0"/>
              <a:t>14.12.2013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A5BBB3C3-B2B6-411B-AB45-54CEE6955FFC}" type="slidenum">
              <a:rPr lang="uk-UA" smtClean="0"/>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E7148D50-85F0-47CF-B8BC-7FB2ACE9403C}" type="datetimeFigureOut">
              <a:rPr lang="uk-UA" smtClean="0"/>
              <a:t>14.12.2013</a:t>
            </a:fld>
            <a:endParaRPr lang="uk-UA"/>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uk-UA"/>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A5BBB3C3-B2B6-411B-AB45-54CEE6955FFC}" type="slidenum">
              <a:rPr lang="uk-UA" smtClean="0"/>
              <a:t>‹#›</a:t>
            </a:fld>
            <a:endParaRPr lang="uk-UA"/>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BEBA8EAE-BF5A-486C-A8C5-ECC9F3942E4B}">
                <a14:imgProps xmlns:a14="http://schemas.microsoft.com/office/drawing/2010/main">
                  <a14:imgLayer r:embed="rId3">
                    <a14:imgEffect>
                      <a14:backgroundRemoval t="26302" b="68359" l="0" r="100000">
                        <a14:foregroundMark x1="24922" y1="36979" x2="22422" y2="39714"/>
                        <a14:foregroundMark x1="24609" y1="50911" x2="26953" y2="52865"/>
                        <a14:foregroundMark x1="27266" y1="57552" x2="27187" y2="55859"/>
                        <a14:foregroundMark x1="29297" y1="39844" x2="28594" y2="39714"/>
                        <a14:foregroundMark x1="32656" y1="40755" x2="32578" y2="39974"/>
                        <a14:foregroundMark x1="37734" y1="41146" x2="40156" y2="50000"/>
                        <a14:foregroundMark x1="53516" y1="36979" x2="53828" y2="57682"/>
                        <a14:foregroundMark x1="53047" y1="57813" x2="52734" y2="54167"/>
                        <a14:foregroundMark x1="69141" y1="40234" x2="70313" y2="54557"/>
                        <a14:foregroundMark x1="86016" y1="37891" x2="85313" y2="53646"/>
                        <a14:foregroundMark x1="84688" y1="38151" x2="82969" y2="52995"/>
                        <a14:foregroundMark x1="87500" y1="52083" x2="87031" y2="52083"/>
                        <a14:foregroundMark x1="85078" y1="57552" x2="85391" y2="54818"/>
                        <a14:foregroundMark x1="93828" y1="37500" x2="96953" y2="56641"/>
                        <a14:foregroundMark x1="39844" y1="57161" x2="40781" y2="51823"/>
                        <a14:foregroundMark x1="41094" y1="57422" x2="40156" y2="54036"/>
                        <a14:foregroundMark x1="54688" y1="57161" x2="54141" y2="52865"/>
                        <a14:foregroundMark x1="14063" y1="57682" x2="14219" y2="53516"/>
                        <a14:foregroundMark x1="2500" y1="57031" x2="2344" y2="40234"/>
                        <a14:foregroundMark x1="26484" y1="57552" x2="26484" y2="55469"/>
                        <a14:foregroundMark x1="1719" y1="57813" x2="2031" y2="54948"/>
                      </a14:backgroundRemoval>
                    </a14:imgEffect>
                  </a14:imgLayer>
                </a14:imgProps>
              </a:ext>
              <a:ext uri="{28A0092B-C50C-407E-A947-70E740481C1C}">
                <a14:useLocalDpi xmlns:a14="http://schemas.microsoft.com/office/drawing/2010/main" val="0"/>
              </a:ext>
            </a:extLst>
          </a:blip>
          <a:srcRect t="26221" b="32366"/>
          <a:stretch/>
        </p:blipFill>
        <p:spPr>
          <a:xfrm>
            <a:off x="35496" y="3789040"/>
            <a:ext cx="9107488" cy="2272145"/>
          </a:xfrm>
          <a:prstGeom prst="rect">
            <a:avLst/>
          </a:prstGeom>
        </p:spPr>
      </p:pic>
      <p:sp>
        <p:nvSpPr>
          <p:cNvPr id="5" name="Прямоугольник 4"/>
          <p:cNvSpPr/>
          <p:nvPr/>
        </p:nvSpPr>
        <p:spPr>
          <a:xfrm>
            <a:off x="3076391" y="2420888"/>
            <a:ext cx="3313729" cy="923330"/>
          </a:xfrm>
          <a:prstGeom prst="rect">
            <a:avLst/>
          </a:prstGeom>
          <a:noFill/>
        </p:spPr>
        <p:txBody>
          <a:bodyPr wrap="none" lIns="91440" tIns="45720" rIns="91440" bIns="45720">
            <a:prstTxWarp prst="textDeflat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rPr>
              <a:t>Меркурій</a:t>
            </a:r>
            <a:endPar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endParaRPr>
          </a:p>
        </p:txBody>
      </p:sp>
      <p:pic>
        <p:nvPicPr>
          <p:cNvPr id="6" name="Рисунок 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211960" y="692696"/>
            <a:ext cx="1259272" cy="1655043"/>
          </a:xfrm>
          <a:prstGeom prst="rect">
            <a:avLst/>
          </a:prstGeom>
          <a:ln>
            <a:noFill/>
          </a:ln>
          <a:effectLst>
            <a:glow rad="228600">
              <a:schemeClr val="accent4">
                <a:satMod val="175000"/>
                <a:alpha val="40000"/>
              </a:schemeClr>
            </a:glow>
            <a:outerShdw blurRad="292100" dist="139700" dir="2700000" algn="tl" rotWithShape="0">
              <a:srgbClr val="333333">
                <a:alpha val="65000"/>
              </a:srgbClr>
            </a:outerShdw>
          </a:effectLst>
        </p:spPr>
      </p:pic>
    </p:spTree>
    <p:extLst>
      <p:ext uri="{BB962C8B-B14F-4D97-AF65-F5344CB8AC3E}">
        <p14:creationId xmlns:p14="http://schemas.microsoft.com/office/powerpoint/2010/main" val="3230945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3850704"/>
            <a:ext cx="9144000" cy="4114800"/>
          </a:xfrm>
        </p:spPr>
        <p:txBody>
          <a:bodyPr>
            <a:normAutofit/>
          </a:bodyPr>
          <a:lstStyle/>
          <a:p>
            <a:pPr marL="0" indent="0" algn="ctr">
              <a:buNone/>
            </a:pPr>
            <a:r>
              <a:rPr lang="uk-UA" dirty="0" smtClean="0"/>
              <a:t>Через значну близькість до Сонця спостерігати подробиці на поверхні Меркурія з Землі було неможливо. І лише у 1974-1975 рр. АМС „Маринер-10”(США) передала на Землю близько 10000 знімків Меркурія. На них добре видно, що поверхня Меркурія суцільно покрита кратерами, чим він дуже схожий на Місяць. От тільки кратери розташовані густіше і вони плоскіші, ніж на Місяці: мають меншу глибину і меншу висоту кільцевих валів, що їх оточують. </a:t>
            </a:r>
            <a:endParaRPr lang="uk-UA" dirty="0"/>
          </a:p>
        </p:txBody>
      </p:sp>
      <p:pic>
        <p:nvPicPr>
          <p:cNvPr id="4" name="Рисунок 3"/>
          <p:cNvPicPr>
            <a:picLocks noChangeAspect="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835696" y="502529"/>
            <a:ext cx="5760640" cy="3502535"/>
          </a:xfrm>
          <a:prstGeom prst="rect">
            <a:avLst/>
          </a:prstGeom>
        </p:spPr>
      </p:pic>
    </p:spTree>
    <p:extLst>
      <p:ext uri="{BB962C8B-B14F-4D97-AF65-F5344CB8AC3E}">
        <p14:creationId xmlns:p14="http://schemas.microsoft.com/office/powerpoint/2010/main" val="13707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4149080"/>
            <a:ext cx="8928992" cy="2044824"/>
          </a:xfrm>
        </p:spPr>
        <p:txBody>
          <a:bodyPr>
            <a:normAutofit/>
          </a:bodyPr>
          <a:lstStyle/>
          <a:p>
            <a:pPr marL="0" indent="0" algn="ctr">
              <a:buNone/>
            </a:pPr>
            <a:r>
              <a:rPr lang="uk-UA" dirty="0" smtClean="0"/>
              <a:t>Несподівано було виявлено магнітне поле Меркурій, напруженість якого становить близько 1% напруженості магнітного поля біля поверхні Землі. Наявність магнітного поля дозволяє припустимі, що Меркурій має досить велике металеве ядро, розміри якого можуть досягати 2/3 діаметра планети. Вважається, що в ядрі зосереджено до 80% усієї маси Меркурія, і цим визначається його найбільша середня густина серед усіх планет Сонячної системи. </a:t>
            </a:r>
            <a:br>
              <a:rPr lang="uk-UA" dirty="0" smtClean="0"/>
            </a:br>
            <a:endParaRPr lang="uk-UA" dirty="0"/>
          </a:p>
        </p:txBody>
      </p:sp>
      <p:pic>
        <p:nvPicPr>
          <p:cNvPr id="4" name="Рисунок 3"/>
          <p:cNvPicPr>
            <a:picLocks noChangeAspect="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2295525" y="161156"/>
            <a:ext cx="4552950" cy="3771900"/>
          </a:xfrm>
          <a:prstGeom prst="rect">
            <a:avLst/>
          </a:prstGeom>
        </p:spPr>
      </p:pic>
    </p:spTree>
    <p:extLst>
      <p:ext uri="{BB962C8B-B14F-4D97-AF65-F5344CB8AC3E}">
        <p14:creationId xmlns:p14="http://schemas.microsoft.com/office/powerpoint/2010/main" val="1983107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058" y="1114400"/>
            <a:ext cx="6147118" cy="6851104"/>
          </a:xfrm>
        </p:spPr>
        <p:txBody>
          <a:bodyPr>
            <a:normAutofit/>
          </a:bodyPr>
          <a:lstStyle/>
          <a:p>
            <a:pPr marL="0" indent="0" algn="ctr">
              <a:buNone/>
            </a:pPr>
            <a:r>
              <a:rPr lang="uk-UA" dirty="0" smtClean="0"/>
              <a:t>Існує легенда, начебто Микола Коперник за усе своє життя жодного разу не бачив Меркурій, що постійно ховається в променях сонця. Дійсно, безсмертній праці Коперника «Про обертання небесних сфер» не приводиться не одного спостереження цієї планети, виконаного їм самим. У своїх розрахунках руху Меркурія Коперник використовує спостереження </a:t>
            </a:r>
            <a:r>
              <a:rPr lang="uk-UA" dirty="0" err="1" smtClean="0"/>
              <a:t>Птолемея</a:t>
            </a:r>
            <a:r>
              <a:rPr lang="uk-UA" dirty="0" smtClean="0"/>
              <a:t>, його сучасника </a:t>
            </a:r>
            <a:r>
              <a:rPr lang="uk-UA" dirty="0" err="1" smtClean="0"/>
              <a:t>Теона</a:t>
            </a:r>
            <a:r>
              <a:rPr lang="uk-UA" dirty="0" smtClean="0"/>
              <a:t>. Однак, говорячи про труднощів вивчення Меркурія на широті Кракова, Коперник зауважує: “…усе-таки можна </a:t>
            </a:r>
            <a:r>
              <a:rPr lang="uk-UA" dirty="0" err="1" smtClean="0"/>
              <a:t>изловить</a:t>
            </a:r>
            <a:r>
              <a:rPr lang="uk-UA" dirty="0" smtClean="0"/>
              <a:t> і його, якщо тільки прийнятися за це з трохи більшою хитрістю.” Звідси можна зробити висновок, що Коперник усе-таки ”</a:t>
            </a:r>
            <a:r>
              <a:rPr lang="uk-UA" dirty="0" err="1" smtClean="0"/>
              <a:t>излавливал</a:t>
            </a:r>
            <a:r>
              <a:rPr lang="uk-UA" dirty="0" smtClean="0"/>
              <a:t> ” Меркурій, але зволів використовувати більш точні дані. </a:t>
            </a:r>
            <a:br>
              <a:rPr lang="uk-UA" dirty="0" smtClean="0"/>
            </a:b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1084684"/>
            <a:ext cx="2857500" cy="4000500"/>
          </a:xfrm>
          <a:prstGeom prst="rect">
            <a:avLst/>
          </a:prstGeom>
        </p:spPr>
      </p:pic>
    </p:spTree>
    <p:extLst>
      <p:ext uri="{BB962C8B-B14F-4D97-AF65-F5344CB8AC3E}">
        <p14:creationId xmlns:p14="http://schemas.microsoft.com/office/powerpoint/2010/main" val="1826288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5229200"/>
            <a:ext cx="7884368" cy="136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Объект 2"/>
          <p:cNvSpPr>
            <a:spLocks noGrp="1"/>
          </p:cNvSpPr>
          <p:nvPr>
            <p:ph sz="quarter" idx="13"/>
          </p:nvPr>
        </p:nvSpPr>
        <p:spPr>
          <a:xfrm>
            <a:off x="107504" y="188640"/>
            <a:ext cx="4752528" cy="6912768"/>
          </a:xfrm>
        </p:spPr>
        <p:txBody>
          <a:bodyPr>
            <a:normAutofit lnSpcReduction="10000"/>
          </a:bodyPr>
          <a:lstStyle/>
          <a:p>
            <a:pPr marL="0" indent="0">
              <a:buNone/>
            </a:pPr>
            <a:r>
              <a:rPr lang="uk-UA" dirty="0" smtClean="0"/>
              <a:t>Меркурій був відомий з давніх часів. Греки дали цій планеті два імена: Аполлоном вони називали її як ранкову зірку і Гермесом - вечірню. Грецькі астрономи знали, однак, що ці два імена носить одне небесне тіло. Меркурій багато в чому схожий на Місяць: на його поверхні багато кратерів і вона дуже стара; планета не має тектонічної плити. З іншого боку, Меркурій набагато більш щільний, чим Місяць (5.43 </a:t>
            </a:r>
            <a:r>
              <a:rPr lang="uk-UA" dirty="0" err="1" smtClean="0"/>
              <a:t>гм</a:t>
            </a:r>
            <a:r>
              <a:rPr lang="uk-UA" dirty="0" smtClean="0"/>
              <a:t>/див3 проти 3.34). Меркурій - друге по щільності велике тіло Сонячної системи після Землі. Фактично таку щільність Землі забезпечує гравітаційний стиск, і якби не воно, те Меркурій була би більш щільним, чим Земля. Це вказує на те, що щільне залізне ядро Меркурія більше, ніж у Землі, і, можливо, складає велику частину планети. Тому в Меркурія відносно тонка кремнієва мантія і кора. Отже, усередині Меркурій по більшій частині складається з залізного ядра, радіус якого складає від 1800 до 1900 км. Товщина кремнієвої зовнішньої оболонки (аналогічно мантії Землі і корі) складає усього від 500 до 600 км. Принаймні частина ядра, можливо, розплавлена. </a:t>
            </a:r>
            <a:br>
              <a:rPr lang="uk-UA" dirty="0" smtClean="0"/>
            </a:br>
            <a:endParaRPr lang="uk-UA" dirty="0"/>
          </a:p>
        </p:txBody>
      </p:sp>
      <p:pic>
        <p:nvPicPr>
          <p:cNvPr id="4" name="Рисунок 3"/>
          <p:cNvPicPr>
            <a:picLocks noChangeAspect="1"/>
          </p:cNvPicPr>
          <p:nvPr/>
        </p:nvPicPr>
        <p:blipFill>
          <a:blip r:embed="rId3">
            <a:clrChange>
              <a:clrFrom>
                <a:srgbClr val="040404"/>
              </a:clrFrom>
              <a:clrTo>
                <a:srgbClr val="040404">
                  <a:alpha val="0"/>
                </a:srgbClr>
              </a:clrTo>
            </a:clrChange>
            <a:extLst>
              <a:ext uri="{28A0092B-C50C-407E-A947-70E740481C1C}">
                <a14:useLocalDpi xmlns:a14="http://schemas.microsoft.com/office/drawing/2010/main" val="0"/>
              </a:ext>
            </a:extLst>
          </a:blip>
          <a:stretch>
            <a:fillRect/>
          </a:stretch>
        </p:blipFill>
        <p:spPr>
          <a:xfrm>
            <a:off x="4427984" y="14955"/>
            <a:ext cx="4692073" cy="6993604"/>
          </a:xfrm>
          <a:prstGeom prst="rect">
            <a:avLst/>
          </a:prstGeom>
        </p:spPr>
      </p:pic>
    </p:spTree>
    <p:extLst>
      <p:ext uri="{BB962C8B-B14F-4D97-AF65-F5344CB8AC3E}">
        <p14:creationId xmlns:p14="http://schemas.microsoft.com/office/powerpoint/2010/main" val="2752577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600200"/>
            <a:ext cx="8784976" cy="4114800"/>
          </a:xfrm>
        </p:spPr>
        <p:txBody>
          <a:bodyPr>
            <a:normAutofit/>
          </a:bodyPr>
          <a:lstStyle/>
          <a:p>
            <a:pPr marL="0" indent="0" algn="ctr">
              <a:buNone/>
            </a:pPr>
            <a:r>
              <a:rPr lang="uk-UA" dirty="0"/>
              <a:t>На поверхні Меркурія зустрічаються величезні прірви, деякі до сотень кілометрів довжиною і до трьох кілометрів глибиною. Оцінено, що площа поверхні Меркурія скоротилася приблизно на 0.1%, що складає зменшення радіуса планети приблизно на 1 км.</a:t>
            </a:r>
          </a:p>
          <a:p>
            <a:pPr marL="0" indent="0" algn="ctr">
              <a:buNone/>
            </a:pPr>
            <a:r>
              <a:rPr lang="uk-UA" dirty="0" smtClean="0"/>
              <a:t>На Меркурії є також і області з відносно гладкими поверхнями. Деякі можуть бути результатом древньої вулканічної дії, а інші - результатом відкладень речовини, викинутого при утворенні кратерів у результаті зіткнень. Одна з найбільших особливостей на поверхні Меркурія - басейн </a:t>
            </a:r>
            <a:r>
              <a:rPr lang="en-US" dirty="0" err="1" smtClean="0"/>
              <a:t>Caloris</a:t>
            </a:r>
            <a:r>
              <a:rPr lang="en-US" dirty="0" smtClean="0"/>
              <a:t>; </a:t>
            </a:r>
            <a:r>
              <a:rPr lang="uk-UA" dirty="0" smtClean="0"/>
              <a:t>його діаметр - приблизно 1300 км. Він схожий на великі басейни (місячного моря) на Місяці. Подібно місячним басейнам, його поява, можливо, було викликано дуже великим зіткненням у ранній хронології Сонячної системи.</a:t>
            </a:r>
            <a:endParaRPr lang="uk-UA" dirty="0"/>
          </a:p>
        </p:txBody>
      </p:sp>
    </p:spTree>
    <p:extLst>
      <p:ext uri="{BB962C8B-B14F-4D97-AF65-F5344CB8AC3E}">
        <p14:creationId xmlns:p14="http://schemas.microsoft.com/office/powerpoint/2010/main" val="1499745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3375248"/>
            <a:ext cx="8928992" cy="2934072"/>
          </a:xfrm>
        </p:spPr>
        <p:txBody>
          <a:bodyPr>
            <a:normAutofit/>
          </a:bodyPr>
          <a:lstStyle/>
          <a:p>
            <a:pPr marL="0" indent="0" algn="ctr">
              <a:buNone/>
            </a:pPr>
            <a:r>
              <a:rPr lang="uk-UA" dirty="0" smtClean="0"/>
              <a:t>На Меркурії є характерні форми рельєфу – ескарпи. Ескарпи – це обриви,круті укоси висотою від сотень метрів до 1–2 км, і довжиною 20–500 км. Вважається, що вони утворилися через стиск планети. У процесі утворенні Меркурія з </a:t>
            </a:r>
            <a:r>
              <a:rPr lang="uk-UA" dirty="0" err="1" smtClean="0"/>
              <a:t>планетозималей</a:t>
            </a:r>
            <a:r>
              <a:rPr lang="uk-UA" dirty="0" smtClean="0"/>
              <a:t> є багато неясного. При зіткненні </a:t>
            </a:r>
            <a:r>
              <a:rPr lang="uk-UA" dirty="0" err="1" smtClean="0"/>
              <a:t>планетозимали</a:t>
            </a:r>
            <a:r>
              <a:rPr lang="uk-UA" dirty="0" smtClean="0"/>
              <a:t> з планетою відбувається викид речовини. Воно частиною випадає назад, а якщо його швидкість досить велика, то летить у космос. Причому більше швидкість </a:t>
            </a:r>
            <a:r>
              <a:rPr lang="uk-UA" dirty="0" err="1" smtClean="0"/>
              <a:t>планетозималей</a:t>
            </a:r>
            <a:r>
              <a:rPr lang="uk-UA" dirty="0" smtClean="0"/>
              <a:t>, тим більше речовини іде в космос. Розрахунки показують, що випадання </a:t>
            </a:r>
            <a:r>
              <a:rPr lang="uk-UA" dirty="0" err="1" smtClean="0"/>
              <a:t>планетозималей</a:t>
            </a:r>
            <a:r>
              <a:rPr lang="uk-UA" dirty="0" smtClean="0"/>
              <a:t> на Меркурій не повинне привести до збільшення маси. Тобто Меркурій не міг утворитися! Одна з гіпотез приведена далі. </a:t>
            </a:r>
            <a:endParaRPr lang="uk-UA"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3313" t="3216" r="2424" b="4910"/>
          <a:stretch/>
        </p:blipFill>
        <p:spPr>
          <a:xfrm>
            <a:off x="2843808" y="86283"/>
            <a:ext cx="3281784" cy="3198701"/>
          </a:xfrm>
          <a:prstGeom prst="rect">
            <a:avLst/>
          </a:prstGeom>
        </p:spPr>
      </p:pic>
    </p:spTree>
    <p:extLst>
      <p:ext uri="{BB962C8B-B14F-4D97-AF65-F5344CB8AC3E}">
        <p14:creationId xmlns:p14="http://schemas.microsoft.com/office/powerpoint/2010/main" val="4149437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3573016"/>
            <a:ext cx="8928992" cy="4349080"/>
          </a:xfrm>
        </p:spPr>
        <p:txBody>
          <a:bodyPr>
            <a:normAutofit/>
          </a:bodyPr>
          <a:lstStyle/>
          <a:p>
            <a:pPr marL="0" indent="0" algn="ctr">
              <a:buNone/>
            </a:pPr>
            <a:r>
              <a:rPr lang="uk-UA" dirty="0" smtClean="0"/>
              <a:t>Швидкість обертання Меркурія вище, ніж в інших планет. Відбувається це для того, щоб планета залишалася на стабільній орбіті. З за швидкості свого обертання і найкоротшої з усіх великих планет орбіти, у Меркурія самий короткий рік: із середньою швидкістю 48 км/</a:t>
            </a:r>
            <a:r>
              <a:rPr lang="uk-UA" dirty="0" err="1" smtClean="0"/>
              <a:t>сек</a:t>
            </a:r>
            <a:r>
              <a:rPr lang="uk-UA" dirty="0" smtClean="0"/>
              <a:t> він робить повний оборот навколо Сонця за 88 днів земної доби. За цей час планета робить </a:t>
            </a:r>
            <a:r>
              <a:rPr lang="uk-UA" dirty="0" err="1" smtClean="0"/>
              <a:t>всьго</a:t>
            </a:r>
            <a:r>
              <a:rPr lang="uk-UA" dirty="0" smtClean="0"/>
              <a:t> півтора обороту навколо своєї осі. З цієї причини зоряна доба тривають дуже довго – 59та земної доби. Сонячна доба Меркурія, що тривають від одного сходу Сонця до іншого, дорівнюють 176 земній добі.</a:t>
            </a:r>
            <a:endParaRPr lang="uk-UA" dirty="0"/>
          </a:p>
        </p:txBody>
      </p:sp>
      <p:pic>
        <p:nvPicPr>
          <p:cNvPr id="6" name="Рисунок 5"/>
          <p:cNvPicPr>
            <a:picLocks noChangeAspect="1"/>
          </p:cNvPicPr>
          <p:nvPr/>
        </p:nvPicPr>
        <p:blipFill>
          <a:blip r:embed="rId2">
            <a:clrChange>
              <a:clrFrom>
                <a:srgbClr val="0E0202"/>
              </a:clrFrom>
              <a:clrTo>
                <a:srgbClr val="0E0202">
                  <a:alpha val="0"/>
                </a:srgbClr>
              </a:clrTo>
            </a:clrChange>
            <a:extLst>
              <a:ext uri="{28A0092B-C50C-407E-A947-70E740481C1C}">
                <a14:useLocalDpi xmlns:a14="http://schemas.microsoft.com/office/drawing/2010/main" val="0"/>
              </a:ext>
            </a:extLst>
          </a:blip>
          <a:stretch>
            <a:fillRect/>
          </a:stretch>
        </p:blipFill>
        <p:spPr>
          <a:xfrm>
            <a:off x="1835696" y="-673229"/>
            <a:ext cx="4608512" cy="4007401"/>
          </a:xfrm>
          <a:prstGeom prst="rect">
            <a:avLst/>
          </a:prstGeom>
        </p:spPr>
      </p:pic>
    </p:spTree>
    <p:extLst>
      <p:ext uri="{BB962C8B-B14F-4D97-AF65-F5344CB8AC3E}">
        <p14:creationId xmlns:p14="http://schemas.microsoft.com/office/powerpoint/2010/main" val="272232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2924944"/>
            <a:ext cx="8928992" cy="4114800"/>
          </a:xfrm>
        </p:spPr>
        <p:txBody>
          <a:bodyPr>
            <a:normAutofit/>
          </a:bodyPr>
          <a:lstStyle/>
          <a:p>
            <a:pPr marL="0" indent="0" algn="ctr">
              <a:buNone/>
            </a:pPr>
            <a:r>
              <a:rPr lang="uk-UA" dirty="0" smtClean="0"/>
              <a:t>Орбіта Меркурія дуже витягнута: перигелій дорівнює 46 мільйонам км від Сонця, а афелій - 70 мільйонів км. Перигелій орбіти </a:t>
            </a:r>
            <a:r>
              <a:rPr lang="uk-UA" dirty="0" err="1" smtClean="0"/>
              <a:t>прецесує</a:t>
            </a:r>
            <a:r>
              <a:rPr lang="uk-UA" dirty="0" smtClean="0"/>
              <a:t> навколо Сонця з дуже малою швидкістю. У 19 столітті астрономи провели дуже ретельні спостереження параметрів орбіти Меркурія, але не могли адекватно пояснювати їх за допомогою механіки Ньютона. Невеликі розходження між що спостерігаються і передвіщеними значеннями були </a:t>
            </a:r>
            <a:r>
              <a:rPr lang="uk-UA" dirty="0" err="1" smtClean="0"/>
              <a:t>ння</a:t>
            </a:r>
            <a:r>
              <a:rPr lang="uk-UA" dirty="0" smtClean="0"/>
              <a:t> між що спостерігаються і передвіщеними значеннями були недозволеною проблемою протягом багатьох десятиліть. Думали навіть, що інша планета (іноді називана Вулканом) могла б існувати на орбіті, близької до Меркурія. Але насправді відповідь була знайдена за допомогою Загальної Теорії Відносності Ейнштейна, і коректне пророкування руху Меркурія було важливим фактором у раннім прийнятті цієї теорії.</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181221"/>
            <a:ext cx="3024336" cy="2646294"/>
          </a:xfrm>
          <a:prstGeom prst="rect">
            <a:avLst/>
          </a:prstGeom>
        </p:spPr>
      </p:pic>
    </p:spTree>
    <p:extLst>
      <p:ext uri="{BB962C8B-B14F-4D97-AF65-F5344CB8AC3E}">
        <p14:creationId xmlns:p14="http://schemas.microsoft.com/office/powerpoint/2010/main" val="3590866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3933056"/>
            <a:ext cx="8784976" cy="2952328"/>
          </a:xfrm>
        </p:spPr>
        <p:txBody>
          <a:bodyPr>
            <a:normAutofit/>
          </a:bodyPr>
          <a:lstStyle/>
          <a:p>
            <a:pPr marL="0" indent="0" algn="ctr">
              <a:buNone/>
            </a:pPr>
            <a:r>
              <a:rPr lang="ru-RU" dirty="0" err="1" smtClean="0"/>
              <a:t>Меркурій</a:t>
            </a:r>
            <a:r>
              <a:rPr lang="ru-RU" dirty="0" smtClean="0"/>
              <a:t> - </a:t>
            </a:r>
            <a:r>
              <a:rPr lang="ru-RU" dirty="0" err="1" smtClean="0"/>
              <a:t>яскраве</a:t>
            </a:r>
            <a:r>
              <a:rPr lang="ru-RU" dirty="0" smtClean="0"/>
              <a:t> </a:t>
            </a:r>
            <a:r>
              <a:rPr lang="ru-RU" dirty="0" err="1" smtClean="0"/>
              <a:t>світило</a:t>
            </a:r>
            <a:r>
              <a:rPr lang="ru-RU" dirty="0" smtClean="0"/>
              <a:t>, але </a:t>
            </a:r>
            <a:r>
              <a:rPr lang="ru-RU" dirty="0" err="1" smtClean="0"/>
              <a:t>побачити</a:t>
            </a:r>
            <a:r>
              <a:rPr lang="ru-RU" dirty="0" smtClean="0"/>
              <a:t> </a:t>
            </a:r>
            <a:r>
              <a:rPr lang="ru-RU" dirty="0" err="1" smtClean="0"/>
              <a:t>його</a:t>
            </a:r>
            <a:r>
              <a:rPr lang="ru-RU" dirty="0" smtClean="0"/>
              <a:t> на </a:t>
            </a:r>
            <a:r>
              <a:rPr lang="ru-RU" dirty="0" err="1" smtClean="0"/>
              <a:t>небі</a:t>
            </a:r>
            <a:r>
              <a:rPr lang="ru-RU" dirty="0" smtClean="0"/>
              <a:t> не так просто. Справа в </a:t>
            </a:r>
            <a:r>
              <a:rPr lang="ru-RU" dirty="0" err="1" smtClean="0"/>
              <a:t>тім</a:t>
            </a:r>
            <a:r>
              <a:rPr lang="ru-RU" dirty="0" smtClean="0"/>
              <a:t>, </a:t>
            </a:r>
            <a:r>
              <a:rPr lang="ru-RU" dirty="0" err="1" smtClean="0"/>
              <a:t>що</a:t>
            </a:r>
            <a:r>
              <a:rPr lang="ru-RU" dirty="0" smtClean="0"/>
              <a:t>, </a:t>
            </a:r>
            <a:r>
              <a:rPr lang="ru-RU" dirty="0" err="1" smtClean="0"/>
              <a:t>знаходячись</a:t>
            </a:r>
            <a:r>
              <a:rPr lang="ru-RU" dirty="0" smtClean="0"/>
              <a:t> </a:t>
            </a:r>
            <a:r>
              <a:rPr lang="ru-RU" dirty="0" err="1" smtClean="0"/>
              <a:t>поблизу</a:t>
            </a:r>
            <a:r>
              <a:rPr lang="ru-RU" dirty="0" smtClean="0"/>
              <a:t> </a:t>
            </a:r>
            <a:r>
              <a:rPr lang="ru-RU" dirty="0" err="1" smtClean="0"/>
              <a:t>Сонця</a:t>
            </a:r>
            <a:r>
              <a:rPr lang="ru-RU" dirty="0" smtClean="0"/>
              <a:t>, </a:t>
            </a:r>
            <a:r>
              <a:rPr lang="ru-RU" dirty="0" err="1" smtClean="0"/>
              <a:t>Меркурій</a:t>
            </a:r>
            <a:r>
              <a:rPr lang="ru-RU" dirty="0" smtClean="0"/>
              <a:t> </a:t>
            </a:r>
            <a:r>
              <a:rPr lang="ru-RU" dirty="0" err="1" smtClean="0"/>
              <a:t>завжди</a:t>
            </a:r>
            <a:r>
              <a:rPr lang="ru-RU" dirty="0" smtClean="0"/>
              <a:t> </a:t>
            </a:r>
            <a:r>
              <a:rPr lang="ru-RU" dirty="0" err="1" smtClean="0"/>
              <a:t>видний</a:t>
            </a:r>
            <a:r>
              <a:rPr lang="ru-RU" dirty="0" smtClean="0"/>
              <a:t> для нас недалеко </a:t>
            </a:r>
            <a:r>
              <a:rPr lang="ru-RU" dirty="0" err="1" smtClean="0"/>
              <a:t>від</a:t>
            </a:r>
            <a:r>
              <a:rPr lang="ru-RU" dirty="0" smtClean="0"/>
              <a:t> </a:t>
            </a:r>
            <a:r>
              <a:rPr lang="ru-RU" dirty="0" err="1" smtClean="0"/>
              <a:t>сонячного</a:t>
            </a:r>
            <a:r>
              <a:rPr lang="ru-RU" dirty="0" smtClean="0"/>
              <a:t> диска, </a:t>
            </a:r>
            <a:r>
              <a:rPr lang="ru-RU" dirty="0" err="1" smtClean="0"/>
              <a:t>відходячи</a:t>
            </a:r>
            <a:r>
              <a:rPr lang="ru-RU" dirty="0" smtClean="0"/>
              <a:t> </a:t>
            </a:r>
            <a:r>
              <a:rPr lang="ru-RU" dirty="0" err="1" smtClean="0"/>
              <a:t>від</a:t>
            </a:r>
            <a:r>
              <a:rPr lang="ru-RU" dirty="0" smtClean="0"/>
              <a:t> </a:t>
            </a:r>
            <a:r>
              <a:rPr lang="ru-RU" dirty="0" err="1" smtClean="0"/>
              <a:t>нього</a:t>
            </a:r>
            <a:r>
              <a:rPr lang="ru-RU" dirty="0" smtClean="0"/>
              <a:t> те </a:t>
            </a:r>
            <a:r>
              <a:rPr lang="ru-RU" dirty="0" err="1" smtClean="0"/>
              <a:t>вліво</a:t>
            </a:r>
            <a:r>
              <a:rPr lang="ru-RU" dirty="0" smtClean="0"/>
              <a:t> (до сходу), те вправо (до заходу) </a:t>
            </a:r>
            <a:r>
              <a:rPr lang="ru-RU" dirty="0" err="1" smtClean="0"/>
              <a:t>тільки</a:t>
            </a:r>
            <a:r>
              <a:rPr lang="ru-RU" dirty="0" smtClean="0"/>
              <a:t> на </a:t>
            </a:r>
            <a:r>
              <a:rPr lang="ru-RU" dirty="0" err="1" smtClean="0"/>
              <a:t>невелику</a:t>
            </a:r>
            <a:r>
              <a:rPr lang="ru-RU" dirty="0" smtClean="0"/>
              <a:t> </a:t>
            </a:r>
            <a:r>
              <a:rPr lang="ru-RU" dirty="0" err="1" smtClean="0"/>
              <a:t>відстань</a:t>
            </a:r>
            <a:r>
              <a:rPr lang="ru-RU" dirty="0" smtClean="0"/>
              <a:t>, </a:t>
            </a:r>
            <a:r>
              <a:rPr lang="ru-RU" dirty="0" err="1" smtClean="0"/>
              <a:t>що</a:t>
            </a:r>
            <a:r>
              <a:rPr lang="ru-RU" dirty="0" smtClean="0"/>
              <a:t> не </a:t>
            </a:r>
            <a:r>
              <a:rPr lang="ru-RU" dirty="0" err="1" smtClean="0"/>
              <a:t>перевершує</a:t>
            </a:r>
            <a:r>
              <a:rPr lang="ru-RU" dirty="0" smtClean="0"/>
              <a:t> 28°. Тому </a:t>
            </a:r>
            <a:r>
              <a:rPr lang="ru-RU" dirty="0" err="1" smtClean="0"/>
              <a:t>його</a:t>
            </a:r>
            <a:r>
              <a:rPr lang="ru-RU" dirty="0" smtClean="0"/>
              <a:t> </a:t>
            </a:r>
            <a:r>
              <a:rPr lang="ru-RU" dirty="0" err="1" smtClean="0"/>
              <a:t>можна</a:t>
            </a:r>
            <a:r>
              <a:rPr lang="ru-RU" dirty="0" smtClean="0"/>
              <a:t> </a:t>
            </a:r>
            <a:r>
              <a:rPr lang="ru-RU" dirty="0" err="1" smtClean="0"/>
              <a:t>побачити</a:t>
            </a:r>
            <a:r>
              <a:rPr lang="ru-RU" dirty="0" smtClean="0"/>
              <a:t> </a:t>
            </a:r>
            <a:r>
              <a:rPr lang="ru-RU" dirty="0" err="1" smtClean="0"/>
              <a:t>тільки</a:t>
            </a:r>
            <a:r>
              <a:rPr lang="ru-RU" dirty="0" smtClean="0"/>
              <a:t> в </a:t>
            </a:r>
            <a:r>
              <a:rPr lang="ru-RU" dirty="0" err="1" smtClean="0"/>
              <a:t>ті</a:t>
            </a:r>
            <a:r>
              <a:rPr lang="ru-RU" dirty="0" smtClean="0"/>
              <a:t> </a:t>
            </a:r>
            <a:r>
              <a:rPr lang="ru-RU" dirty="0" err="1" smtClean="0"/>
              <a:t>дні</a:t>
            </a:r>
            <a:r>
              <a:rPr lang="ru-RU" dirty="0" smtClean="0"/>
              <a:t> року, коли </a:t>
            </a:r>
            <a:r>
              <a:rPr lang="ru-RU" dirty="0" err="1" smtClean="0"/>
              <a:t>він</a:t>
            </a:r>
            <a:r>
              <a:rPr lang="ru-RU" dirty="0" smtClean="0"/>
              <a:t> </a:t>
            </a:r>
            <a:r>
              <a:rPr lang="ru-RU" dirty="0" err="1" smtClean="0"/>
              <a:t>відходить</a:t>
            </a:r>
            <a:r>
              <a:rPr lang="ru-RU" dirty="0" smtClean="0"/>
              <a:t> </a:t>
            </a:r>
            <a:r>
              <a:rPr lang="ru-RU" dirty="0" err="1" smtClean="0"/>
              <a:t>від</a:t>
            </a:r>
            <a:r>
              <a:rPr lang="ru-RU" dirty="0" smtClean="0"/>
              <a:t> </a:t>
            </a:r>
            <a:r>
              <a:rPr lang="ru-RU" dirty="0" err="1" smtClean="0"/>
              <a:t>Сонця</a:t>
            </a:r>
            <a:r>
              <a:rPr lang="ru-RU" dirty="0" smtClean="0"/>
              <a:t> на </a:t>
            </a:r>
            <a:r>
              <a:rPr lang="ru-RU" dirty="0" err="1" smtClean="0"/>
              <a:t>найбільшу</a:t>
            </a:r>
            <a:r>
              <a:rPr lang="ru-RU" dirty="0" smtClean="0"/>
              <a:t> </a:t>
            </a:r>
            <a:r>
              <a:rPr lang="ru-RU" dirty="0" err="1" smtClean="0"/>
              <a:t>відстань</a:t>
            </a:r>
            <a:r>
              <a:rPr lang="ru-RU" dirty="0" smtClean="0"/>
              <a:t>. У </a:t>
            </a:r>
            <a:r>
              <a:rPr lang="ru-RU" dirty="0" err="1" smtClean="0"/>
              <a:t>Меркурія</a:t>
            </a:r>
            <a:r>
              <a:rPr lang="ru-RU" dirty="0" smtClean="0"/>
              <a:t> є </a:t>
            </a:r>
            <a:r>
              <a:rPr lang="ru-RU" dirty="0" err="1" smtClean="0"/>
              <a:t>слабке</a:t>
            </a:r>
            <a:r>
              <a:rPr lang="ru-RU" dirty="0" smtClean="0"/>
              <a:t> </a:t>
            </a:r>
            <a:r>
              <a:rPr lang="ru-RU" dirty="0" err="1" smtClean="0"/>
              <a:t>магнітне</a:t>
            </a:r>
            <a:r>
              <a:rPr lang="ru-RU" dirty="0" smtClean="0"/>
              <a:t> поле, </a:t>
            </a:r>
            <a:r>
              <a:rPr lang="ru-RU" dirty="0" err="1" smtClean="0"/>
              <a:t>його</a:t>
            </a:r>
            <a:r>
              <a:rPr lang="ru-RU" dirty="0" smtClean="0"/>
              <a:t> </a:t>
            </a:r>
            <a:r>
              <a:rPr lang="ru-RU" dirty="0" err="1" smtClean="0"/>
              <a:t>потужність</a:t>
            </a:r>
            <a:r>
              <a:rPr lang="ru-RU" dirty="0" smtClean="0"/>
              <a:t> </a:t>
            </a:r>
            <a:r>
              <a:rPr lang="ru-RU" dirty="0" err="1" smtClean="0"/>
              <a:t>складає</a:t>
            </a:r>
            <a:r>
              <a:rPr lang="ru-RU" dirty="0" smtClean="0"/>
              <a:t> </a:t>
            </a:r>
            <a:r>
              <a:rPr lang="ru-RU" dirty="0" err="1" smtClean="0"/>
              <a:t>приблизно</a:t>
            </a:r>
            <a:r>
              <a:rPr lang="ru-RU" dirty="0" smtClean="0"/>
              <a:t> 1% </a:t>
            </a:r>
            <a:r>
              <a:rPr lang="ru-RU" dirty="0" err="1" smtClean="0"/>
              <a:t>від</a:t>
            </a:r>
            <a:r>
              <a:rPr lang="ru-RU" dirty="0" smtClean="0"/>
              <a:t> </a:t>
            </a:r>
            <a:r>
              <a:rPr lang="ru-RU" dirty="0" err="1" smtClean="0"/>
              <a:t>потужності</a:t>
            </a:r>
            <a:r>
              <a:rPr lang="ru-RU" dirty="0" smtClean="0"/>
              <a:t> </a:t>
            </a:r>
            <a:r>
              <a:rPr lang="ru-RU" dirty="0" err="1" smtClean="0"/>
              <a:t>магнітного</a:t>
            </a:r>
            <a:r>
              <a:rPr lang="ru-RU" dirty="0" smtClean="0"/>
              <a:t> </a:t>
            </a:r>
            <a:r>
              <a:rPr lang="ru-RU" dirty="0" err="1" smtClean="0"/>
              <a:t>полючи</a:t>
            </a:r>
            <a:r>
              <a:rPr lang="ru-RU" dirty="0" smtClean="0"/>
              <a:t> </a:t>
            </a:r>
            <a:r>
              <a:rPr lang="ru-RU" dirty="0" err="1" smtClean="0"/>
              <a:t>Землі</a:t>
            </a:r>
            <a:r>
              <a:rPr lang="ru-RU" dirty="0" smtClean="0"/>
              <a:t>. </a:t>
            </a:r>
            <a:br>
              <a:rPr lang="ru-RU" dirty="0" smtClean="0"/>
            </a:br>
            <a:endParaRPr lang="uk-UA"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b="21536"/>
          <a:stretch/>
        </p:blipFill>
        <p:spPr>
          <a:xfrm>
            <a:off x="585520" y="116632"/>
            <a:ext cx="7940190" cy="3744416"/>
          </a:xfrm>
          <a:prstGeom prst="rect">
            <a:avLst/>
          </a:prstGeom>
        </p:spPr>
      </p:pic>
    </p:spTree>
    <p:extLst>
      <p:ext uri="{BB962C8B-B14F-4D97-AF65-F5344CB8AC3E}">
        <p14:creationId xmlns:p14="http://schemas.microsoft.com/office/powerpoint/2010/main" val="831133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2914600"/>
            <a:ext cx="9144000" cy="4114800"/>
          </a:xfrm>
        </p:spPr>
        <p:txBody>
          <a:bodyPr>
            <a:normAutofit/>
          </a:bodyPr>
          <a:lstStyle/>
          <a:p>
            <a:pPr marL="0" indent="0" algn="ctr">
              <a:buNone/>
            </a:pPr>
            <a:r>
              <a:rPr lang="uk-UA" dirty="0" smtClean="0"/>
              <a:t>Меркурії набагато ближче до Сонця, ніж Земля. Тому Сонце на ньому світить і гріє в 7 разів сильніше, ніж у нас. На денній стороні Меркурія страшно пекуче, там вічне пекло. Виміру показують, що температура там піднімається до 400° вище нуля. Зате на нічній стороні повинний бути завжди сильний мороз, що, імовірно, доходить до 200° і навіть до 250° нижче нуля. Якщо розглядати Меркурій у сильний телескоп, то замість зірочки він буде виглядати, як маленький Місяць, маючи обрису або вузького серпика, або півкола. Це відбувається по тій же причині, що і зміна фаз Місяця. Меркурій - темна куля, власного світла він не дає і сіяє на небі за рахунок відображення сонячних променів. На тій половині Меркурія, що повернена до Сонця, - день, а на іншій - ніч. Ми бачимо тільки освітлену частину планети.</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116632"/>
            <a:ext cx="3810000" cy="2857500"/>
          </a:xfrm>
          <a:prstGeom prst="rect">
            <a:avLst/>
          </a:prstGeom>
        </p:spPr>
      </p:pic>
    </p:spTree>
    <p:extLst>
      <p:ext uri="{BB962C8B-B14F-4D97-AF65-F5344CB8AC3E}">
        <p14:creationId xmlns:p14="http://schemas.microsoft.com/office/powerpoint/2010/main" val="2286421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3965689062"/>
              </p:ext>
            </p:extLst>
          </p:nvPr>
        </p:nvGraphicFramePr>
        <p:xfrm>
          <a:off x="611560" y="404661"/>
          <a:ext cx="7992888" cy="4745142"/>
        </p:xfrm>
        <a:graphic>
          <a:graphicData uri="http://schemas.openxmlformats.org/drawingml/2006/table">
            <a:tbl>
              <a:tblPr firstRow="1" firstCol="1" bandRow="1">
                <a:tableStyleId>{073A0DAA-6AF3-43AB-8588-CEC1D06C72B9}</a:tableStyleId>
              </a:tblPr>
              <a:tblGrid>
                <a:gridCol w="4320480"/>
                <a:gridCol w="3672408"/>
              </a:tblGrid>
              <a:tr h="514500">
                <a:tc gridSpan="2">
                  <a:txBody>
                    <a:bodyPr/>
                    <a:lstStyle/>
                    <a:p>
                      <a:pPr algn="ctr"/>
                      <a:r>
                        <a:rPr lang="uk-UA" sz="3200" dirty="0" smtClean="0"/>
                        <a:t>Загальні відомості</a:t>
                      </a:r>
                      <a:endParaRPr lang="uk-UA" sz="3200"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uk-UA" dirty="0" smtClean="0"/>
                    </a:p>
                  </a:txBody>
                  <a:tcPr/>
                </a:tc>
              </a:tr>
              <a:tr h="514500">
                <a:tc>
                  <a:txBody>
                    <a:bodyPr/>
                    <a:lstStyle/>
                    <a:p>
                      <a:r>
                        <a:rPr lang="uk-UA" dirty="0" smtClean="0"/>
                        <a:t>Діаметр</a:t>
                      </a:r>
                      <a:endParaRPr lang="uk-U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4878 км. </a:t>
                      </a:r>
                    </a:p>
                  </a:txBody>
                  <a:tcPr/>
                </a:tc>
              </a:tr>
              <a:tr h="5216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Маса</a:t>
                      </a:r>
                      <a:endParaRPr lang="uk-U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3,28*1023 кг.</a:t>
                      </a:r>
                    </a:p>
                  </a:txBody>
                  <a:tcPr/>
                </a:tc>
              </a:tr>
              <a:tr h="5216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Щільність. </a:t>
                      </a:r>
                    </a:p>
                  </a:txBody>
                  <a:tcPr/>
                </a:tc>
                <a:tc>
                  <a:txBody>
                    <a:bodyPr/>
                    <a:lstStyle/>
                    <a:p>
                      <a:r>
                        <a:rPr lang="uk-UA" dirty="0" smtClean="0"/>
                        <a:t>5500 кг\м3</a:t>
                      </a:r>
                      <a:endParaRPr lang="uk-UA" dirty="0"/>
                    </a:p>
                  </a:txBody>
                  <a:tcPr/>
                </a:tc>
              </a:tr>
              <a:tr h="5216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Період обертання</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58,7 доби. </a:t>
                      </a:r>
                    </a:p>
                  </a:txBody>
                  <a:tcPr/>
                </a:tc>
              </a:tr>
              <a:tr h="5216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Середня відстань від Сонця</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0,39 </a:t>
                      </a:r>
                      <a:r>
                        <a:rPr lang="uk-UA" dirty="0" err="1" smtClean="0"/>
                        <a:t>а.е</a:t>
                      </a:r>
                      <a:r>
                        <a:rPr lang="uk-UA" dirty="0" smtClean="0"/>
                        <a:t>. </a:t>
                      </a:r>
                    </a:p>
                  </a:txBody>
                  <a:tcPr/>
                </a:tc>
              </a:tr>
              <a:tr h="521646">
                <a:tc>
                  <a:txBody>
                    <a:bodyPr/>
                    <a:lstStyle/>
                    <a:p>
                      <a:r>
                        <a:rPr lang="uk-UA" dirty="0" smtClean="0"/>
                        <a:t>Період звертання</a:t>
                      </a:r>
                      <a:endParaRPr lang="uk-U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88доби. </a:t>
                      </a:r>
                    </a:p>
                  </a:txBody>
                  <a:tcPr/>
                </a:tc>
              </a:tr>
              <a:tr h="5216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err="1" smtClean="0"/>
                        <a:t>Ексценрисітет</a:t>
                      </a:r>
                      <a:r>
                        <a:rPr lang="uk-UA" dirty="0" smtClean="0"/>
                        <a:t> орбіти</a:t>
                      </a:r>
                    </a:p>
                  </a:txBody>
                  <a:tcPr/>
                </a:tc>
                <a:tc>
                  <a:txBody>
                    <a:bodyPr/>
                    <a:lstStyle/>
                    <a:p>
                      <a:r>
                        <a:rPr lang="uk-UA" dirty="0" smtClean="0"/>
                        <a:t>0,21.</a:t>
                      </a:r>
                      <a:endParaRPr lang="uk-UA" dirty="0"/>
                    </a:p>
                  </a:txBody>
                  <a:tcPr/>
                </a:tc>
              </a:tr>
              <a:tr h="5216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Нахил орбіти</a:t>
                      </a:r>
                      <a:endParaRPr lang="uk-U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7 градусів. </a:t>
                      </a:r>
                    </a:p>
                  </a:txBody>
                  <a:tcPr/>
                </a:tc>
              </a:tr>
            </a:tbl>
          </a:graphicData>
        </a:graphic>
      </p:graphicFrame>
    </p:spTree>
    <p:extLst>
      <p:ext uri="{BB962C8B-B14F-4D97-AF65-F5344CB8AC3E}">
        <p14:creationId xmlns:p14="http://schemas.microsoft.com/office/powerpoint/2010/main" val="1914365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3706688"/>
            <a:ext cx="8856984" cy="4114800"/>
          </a:xfrm>
        </p:spPr>
        <p:txBody>
          <a:bodyPr>
            <a:normAutofit/>
          </a:bodyPr>
          <a:lstStyle/>
          <a:p>
            <a:pPr marL="0" indent="0" algn="ctr">
              <a:buNone/>
            </a:pPr>
            <a:r>
              <a:rPr lang="uk-UA" dirty="0" smtClean="0"/>
              <a:t>Діаметр Меркурія в 2,5 рази менше діаметра Землі й у 1,5 рази більше діаметра Місяця. Багато чого про Меркурій довідалися в 1974 р. після польоту АМС “</a:t>
            </a:r>
            <a:r>
              <a:rPr lang="uk-UA" dirty="0" err="1" smtClean="0"/>
              <a:t>Маринер</a:t>
            </a:r>
            <a:r>
              <a:rPr lang="uk-UA" dirty="0" smtClean="0"/>
              <a:t>-10”. Тоді люди вперше побачили поверхню Меркурія. Вона виявилася дуже схожої на місячну, практично </a:t>
            </a:r>
            <a:r>
              <a:rPr lang="uk-UA" dirty="0" err="1" smtClean="0"/>
              <a:t>неотличима</a:t>
            </a:r>
            <a:r>
              <a:rPr lang="uk-UA" dirty="0" smtClean="0"/>
              <a:t> від її. У Меркурія є екзотична гелієва атмосфера. Її тиск у 500 млрд. раз менше тиску земної атмосфери. Атмосфера Меркурія подібна поточній ріці тим, що вона постійно тікає від планети, і постійно поповнюється сонячним вітром. </a:t>
            </a:r>
            <a:endParaRPr lang="uk-UA" dirty="0"/>
          </a:p>
        </p:txBody>
      </p:sp>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backgroundRemoval t="2653" b="97347" l="1286" r="96143">
                        <a14:foregroundMark x1="22286" y1="49184" x2="7857" y2="48163"/>
                      </a14:backgroundRemoval>
                    </a14:imgEffect>
                  </a14:imgLayer>
                </a14:imgProps>
              </a:ext>
              <a:ext uri="{28A0092B-C50C-407E-A947-70E740481C1C}">
                <a14:useLocalDpi xmlns:a14="http://schemas.microsoft.com/office/drawing/2010/main" val="0"/>
              </a:ext>
            </a:extLst>
          </a:blip>
          <a:stretch>
            <a:fillRect/>
          </a:stretch>
        </p:blipFill>
        <p:spPr>
          <a:xfrm>
            <a:off x="1835696" y="-27384"/>
            <a:ext cx="5400600" cy="3780420"/>
          </a:xfrm>
          <a:prstGeom prst="rect">
            <a:avLst/>
          </a:prstGeom>
        </p:spPr>
      </p:pic>
    </p:spTree>
    <p:extLst>
      <p:ext uri="{BB962C8B-B14F-4D97-AF65-F5344CB8AC3E}">
        <p14:creationId xmlns:p14="http://schemas.microsoft.com/office/powerpoint/2010/main" val="2264594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2320280"/>
            <a:ext cx="3744416" cy="3629000"/>
          </a:xfrm>
        </p:spPr>
        <p:txBody>
          <a:bodyPr>
            <a:normAutofit/>
          </a:bodyPr>
          <a:lstStyle/>
          <a:p>
            <a:pPr marL="0" indent="0" algn="ctr">
              <a:buNone/>
            </a:pPr>
            <a:r>
              <a:rPr lang="ru-RU" dirty="0" err="1" smtClean="0"/>
              <a:t>Отже</a:t>
            </a:r>
            <a:r>
              <a:rPr lang="ru-RU" dirty="0" smtClean="0"/>
              <a:t>, </a:t>
            </a:r>
            <a:r>
              <a:rPr lang="ru-RU" dirty="0" err="1" smtClean="0"/>
              <a:t>Меркурій</a:t>
            </a:r>
            <a:r>
              <a:rPr lang="ru-RU" dirty="0" smtClean="0"/>
              <a:t> - </a:t>
            </a:r>
            <a:r>
              <a:rPr lang="ru-RU" dirty="0" err="1" smtClean="0"/>
              <a:t>це</a:t>
            </a:r>
            <a:r>
              <a:rPr lang="ru-RU" dirty="0" smtClean="0"/>
              <a:t> царство </a:t>
            </a:r>
            <a:r>
              <a:rPr lang="ru-RU" dirty="0" err="1" smtClean="0"/>
              <a:t>пустель</a:t>
            </a:r>
            <a:r>
              <a:rPr lang="ru-RU" dirty="0" smtClean="0"/>
              <a:t>. Одна </a:t>
            </a:r>
            <a:r>
              <a:rPr lang="ru-RU" dirty="0" err="1" smtClean="0"/>
              <a:t>його</a:t>
            </a:r>
            <a:r>
              <a:rPr lang="ru-RU" dirty="0" smtClean="0"/>
              <a:t> половина - </a:t>
            </a:r>
            <a:r>
              <a:rPr lang="ru-RU" dirty="0" err="1" smtClean="0"/>
              <a:t>гаряча</a:t>
            </a:r>
            <a:r>
              <a:rPr lang="ru-RU" dirty="0" smtClean="0"/>
              <a:t> </a:t>
            </a:r>
            <a:r>
              <a:rPr lang="ru-RU" dirty="0" err="1" smtClean="0"/>
              <a:t>кам'яна</a:t>
            </a:r>
            <a:r>
              <a:rPr lang="ru-RU" dirty="0" smtClean="0"/>
              <a:t> </a:t>
            </a:r>
            <a:r>
              <a:rPr lang="ru-RU" dirty="0" err="1" smtClean="0"/>
              <a:t>пустеля</a:t>
            </a:r>
            <a:r>
              <a:rPr lang="ru-RU" dirty="0" smtClean="0"/>
              <a:t>, </a:t>
            </a:r>
            <a:r>
              <a:rPr lang="ru-RU" dirty="0" err="1" smtClean="0"/>
              <a:t>інша</a:t>
            </a:r>
            <a:r>
              <a:rPr lang="ru-RU" dirty="0" smtClean="0"/>
              <a:t> половина - </a:t>
            </a:r>
            <a:r>
              <a:rPr lang="ru-RU" dirty="0" err="1" smtClean="0"/>
              <a:t>крижана</a:t>
            </a:r>
            <a:r>
              <a:rPr lang="ru-RU" dirty="0" smtClean="0"/>
              <a:t> </a:t>
            </a:r>
            <a:r>
              <a:rPr lang="ru-RU" dirty="0" err="1" smtClean="0"/>
              <a:t>пустеля</a:t>
            </a:r>
            <a:r>
              <a:rPr lang="ru-RU" dirty="0" smtClean="0"/>
              <a:t>, бути </a:t>
            </a:r>
            <a:r>
              <a:rPr lang="ru-RU" dirty="0" err="1" smtClean="0"/>
              <a:t>може</a:t>
            </a:r>
            <a:r>
              <a:rPr lang="ru-RU" dirty="0" smtClean="0"/>
              <a:t>, </a:t>
            </a:r>
            <a:r>
              <a:rPr lang="ru-RU" dirty="0" err="1" smtClean="0"/>
              <a:t>покрита</a:t>
            </a:r>
            <a:r>
              <a:rPr lang="ru-RU" dirty="0" smtClean="0"/>
              <a:t> </a:t>
            </a:r>
            <a:r>
              <a:rPr lang="ru-RU" dirty="0" err="1" smtClean="0"/>
              <a:t>замерзлими</a:t>
            </a:r>
            <a:r>
              <a:rPr lang="ru-RU" dirty="0" smtClean="0"/>
              <a:t> газами.</a:t>
            </a:r>
            <a:endParaRPr lang="uk-UA" dirty="0"/>
          </a:p>
        </p:txBody>
      </p:sp>
      <p:pic>
        <p:nvPicPr>
          <p:cNvPr id="4" name="Рисунок 3"/>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2967928" y="44624"/>
            <a:ext cx="6068568" cy="6016752"/>
          </a:xfrm>
          <a:prstGeom prst="rect">
            <a:avLst/>
          </a:prstGeom>
        </p:spPr>
      </p:pic>
    </p:spTree>
    <p:extLst>
      <p:ext uri="{BB962C8B-B14F-4D97-AF65-F5344CB8AC3E}">
        <p14:creationId xmlns:p14="http://schemas.microsoft.com/office/powerpoint/2010/main" val="4269918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437112"/>
            <a:ext cx="7924800" cy="1143000"/>
          </a:xfrm>
        </p:spPr>
        <p:txBody>
          <a:bodyPr/>
          <a:lstStyle/>
          <a:p>
            <a:r>
              <a:rPr lang="uk-UA" dirty="0" smtClean="0"/>
              <a:t>Кінець </a:t>
            </a:r>
            <a:r>
              <a:rPr lang="uk-UA" dirty="0" smtClean="0">
                <a:sym typeface="Wingdings" panose="05000000000000000000" pitchFamily="2" charset="2"/>
              </a:rPr>
              <a:t></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147200" y="-322664"/>
            <a:ext cx="3931920" cy="5242560"/>
          </a:xfrm>
          <a:prstGeom prst="rect">
            <a:avLst/>
          </a:prstGeom>
        </p:spPr>
      </p:pic>
    </p:spTree>
    <p:extLst>
      <p:ext uri="{BB962C8B-B14F-4D97-AF65-F5344CB8AC3E}">
        <p14:creationId xmlns:p14="http://schemas.microsoft.com/office/powerpoint/2010/main" val="3547819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3717032"/>
            <a:ext cx="8568952" cy="1972816"/>
          </a:xfrm>
        </p:spPr>
        <p:txBody>
          <a:bodyPr>
            <a:normAutofit/>
          </a:bodyPr>
          <a:lstStyle/>
          <a:p>
            <a:pPr marL="0" indent="0" algn="ctr">
              <a:buNone/>
            </a:pPr>
            <a:r>
              <a:rPr lang="uk-UA" dirty="0" smtClean="0"/>
              <a:t>Меркурій – найближча до Сонця планета і найменша з </a:t>
            </a:r>
            <a:r>
              <a:rPr lang="uk-UA" dirty="0" err="1" smtClean="0"/>
              <a:t>„великих</a:t>
            </a:r>
            <a:r>
              <a:rPr lang="uk-UA" dirty="0" smtClean="0"/>
              <a:t>” планет; її діаметр становить близько 0,4 діаметра Землі, маса приблизно в 20 раз менша від земної маси, густина приблизно 5 г/см3. Зоряна доба, тобто період обертання навколо осі відносно зір, становить 58,65 нашої доби. Середня відстань Меркурія від Сонця становить 57,9 млн. км, а зоряне обертання навколо Сонця робить за 88 днів.</a:t>
            </a:r>
            <a:endParaRPr lang="uk-UA" dirty="0"/>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9811"/>
          <a:stretch/>
        </p:blipFill>
        <p:spPr>
          <a:xfrm>
            <a:off x="155670" y="217114"/>
            <a:ext cx="8808818" cy="2886266"/>
          </a:xfrm>
          <a:prstGeom prst="rect">
            <a:avLst/>
          </a:prstGeom>
          <a:ln>
            <a:noFill/>
          </a:ln>
          <a:effectLst>
            <a:outerShdw blurRad="190500" algn="tl" rotWithShape="0">
              <a:srgbClr val="000000">
                <a:alpha val="70000"/>
              </a:srgbClr>
            </a:outerShdw>
          </a:effectLst>
        </p:spPr>
      </p:pic>
      <p:sp>
        <p:nvSpPr>
          <p:cNvPr id="6" name="Овал 5"/>
          <p:cNvSpPr/>
          <p:nvPr/>
        </p:nvSpPr>
        <p:spPr>
          <a:xfrm>
            <a:off x="3908532" y="764704"/>
            <a:ext cx="879492" cy="8640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угольник 6"/>
          <p:cNvSpPr/>
          <p:nvPr/>
        </p:nvSpPr>
        <p:spPr>
          <a:xfrm>
            <a:off x="8892480" y="908720"/>
            <a:ext cx="7200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23334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99767" y="116632"/>
            <a:ext cx="8928992" cy="1800200"/>
          </a:xfrm>
        </p:spPr>
        <p:txBody>
          <a:bodyPr>
            <a:normAutofit/>
          </a:bodyPr>
          <a:lstStyle/>
          <a:p>
            <a:pPr marL="0" indent="0">
              <a:buNone/>
            </a:pPr>
            <a:r>
              <a:rPr lang="uk-UA" dirty="0" smtClean="0"/>
              <a:t>Через те що найбільша елонгація від Сонця ніколи не перевищує 280, планета майже завжди залишається схованою й променях ранкової або вечірньої заграви і бачити її в наших широтах вдається рідко. Тому про її природу знають дуже мало. Неозброєному оку Меркурій здається зорею першої величини, інколи навіть яскравішою; в максимумі блиску він майже дорівнює найяскравішій зорі небу – Сиріусу. </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2" y="1556792"/>
            <a:ext cx="5136232" cy="3852174"/>
          </a:xfrm>
          <a:prstGeom prst="rect">
            <a:avLst/>
          </a:prstGeom>
        </p:spPr>
      </p:pic>
      <p:sp>
        <p:nvSpPr>
          <p:cNvPr id="5" name="TextBox 4"/>
          <p:cNvSpPr txBox="1"/>
          <p:nvPr/>
        </p:nvSpPr>
        <p:spPr>
          <a:xfrm>
            <a:off x="179512" y="1700808"/>
            <a:ext cx="3600400" cy="4031873"/>
          </a:xfrm>
          <a:prstGeom prst="rect">
            <a:avLst/>
          </a:prstGeom>
          <a:noFill/>
        </p:spPr>
        <p:txBody>
          <a:bodyPr wrap="square" rtlCol="0">
            <a:spAutoFit/>
          </a:bodyPr>
          <a:lstStyle/>
          <a:p>
            <a:r>
              <a:rPr lang="uk-UA" sz="1700" dirty="0" smtClean="0"/>
              <a:t>В телескоп Меркурій виявляє фази подібно до Місяця. Фази ці залежать від його положення відносно Сонця. Поблизу верхнього сполучення, далеко за Сонцем, він має вигляд майже повного маленького кружальця. Біля найбільшої елонгації він схожий на Місяць ц першій або останній чверті, а поблизу нижнього сполучення (між Сонцем і Землею) набуває форми порівняно великого, але вузького серпа.</a:t>
            </a:r>
          </a:p>
          <a:p>
            <a:endParaRPr lang="uk-UA" dirty="0"/>
          </a:p>
        </p:txBody>
      </p:sp>
    </p:spTree>
    <p:extLst>
      <p:ext uri="{BB962C8B-B14F-4D97-AF65-F5344CB8AC3E}">
        <p14:creationId xmlns:p14="http://schemas.microsoft.com/office/powerpoint/2010/main" val="2726339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5496" y="4581128"/>
            <a:ext cx="9108504" cy="3312368"/>
          </a:xfrm>
        </p:spPr>
        <p:txBody>
          <a:bodyPr>
            <a:normAutofit/>
          </a:bodyPr>
          <a:lstStyle/>
          <a:p>
            <a:pPr marL="0" indent="0" algn="ctr">
              <a:buNone/>
            </a:pPr>
            <a:r>
              <a:rPr lang="uk-UA" dirty="0" smtClean="0"/>
              <a:t>Спостерігати Меркурій дуже важко. Поляризація дослідження дають можливість вважати, що за своєю природою, як і за розміром Меркурій схожий на Місяць. Очевидно, він не має атмосфери. Час обертання Меркурія навколо осі точно ще не визначено, але </a:t>
            </a:r>
            <a:r>
              <a:rPr lang="uk-UA" dirty="0" err="1" smtClean="0"/>
              <a:t>наймовірніше</a:t>
            </a:r>
            <a:r>
              <a:rPr lang="uk-UA" dirty="0" smtClean="0"/>
              <a:t>, що він дорівнює часові обертання навколо Сонця, тобто 88 дням. Це значить, що планета звернена до Сонця однією стороною, як Місяць до Землі. Тому одна півкуля Меркурія дуже нагріта сонячними променями (до температури 4000 С, як показують безпосередні виміри), на ній вічний день, а на другій – вічна ніч і холод.</a:t>
            </a:r>
            <a:endParaRPr lang="uk-UA" dirty="0"/>
          </a:p>
        </p:txBody>
      </p:sp>
      <p:pic>
        <p:nvPicPr>
          <p:cNvPr id="4" name="Рисунок 3"/>
          <p:cNvPicPr>
            <a:picLocks noChangeAspect="1"/>
          </p:cNvPicPr>
          <p:nvPr/>
        </p:nvPicPr>
        <p:blipFill rotWithShape="1">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b="15350"/>
          <a:stretch/>
        </p:blipFill>
        <p:spPr>
          <a:xfrm>
            <a:off x="1037111" y="-27384"/>
            <a:ext cx="7073900" cy="4300233"/>
          </a:xfrm>
          <a:prstGeom prst="rect">
            <a:avLst/>
          </a:prstGeom>
        </p:spPr>
      </p:pic>
    </p:spTree>
    <p:extLst>
      <p:ext uri="{BB962C8B-B14F-4D97-AF65-F5344CB8AC3E}">
        <p14:creationId xmlns:p14="http://schemas.microsoft.com/office/powerpoint/2010/main" val="2269037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4138736"/>
            <a:ext cx="9144000" cy="4114800"/>
          </a:xfrm>
        </p:spPr>
        <p:txBody>
          <a:bodyPr>
            <a:normAutofit/>
          </a:bodyPr>
          <a:lstStyle/>
          <a:p>
            <a:pPr marL="0" indent="0" algn="ctr">
              <a:buNone/>
            </a:pPr>
            <a:r>
              <a:rPr lang="ru-RU" dirty="0" smtClean="0"/>
              <a:t>Через те, </a:t>
            </a:r>
            <a:r>
              <a:rPr lang="ru-RU" dirty="0" err="1" smtClean="0"/>
              <a:t>що</a:t>
            </a:r>
            <a:r>
              <a:rPr lang="ru-RU" dirty="0" smtClean="0"/>
              <a:t> </a:t>
            </a:r>
            <a:r>
              <a:rPr lang="ru-RU" dirty="0" err="1" smtClean="0"/>
              <a:t>ця</a:t>
            </a:r>
            <a:r>
              <a:rPr lang="ru-RU" dirty="0" smtClean="0"/>
              <a:t> планета </a:t>
            </a:r>
            <a:r>
              <a:rPr lang="ru-RU" dirty="0" err="1" smtClean="0"/>
              <a:t>рухається</a:t>
            </a:r>
            <a:r>
              <a:rPr lang="ru-RU" dirty="0" smtClean="0"/>
              <a:t> по </a:t>
            </a:r>
            <a:r>
              <a:rPr lang="ru-RU" dirty="0" err="1" smtClean="0"/>
              <a:t>орбітах</a:t>
            </a:r>
            <a:r>
              <a:rPr lang="ru-RU" dirty="0" smtClean="0"/>
              <a:t>, </a:t>
            </a:r>
            <a:r>
              <a:rPr lang="ru-RU" dirty="0" err="1" smtClean="0"/>
              <a:t>розташованих</a:t>
            </a:r>
            <a:r>
              <a:rPr lang="ru-RU" dirty="0" smtClean="0"/>
              <a:t> </a:t>
            </a:r>
            <a:r>
              <a:rPr lang="ru-RU" dirty="0" err="1" smtClean="0"/>
              <a:t>усередині</a:t>
            </a:r>
            <a:r>
              <a:rPr lang="ru-RU" dirty="0" smtClean="0"/>
              <a:t> </a:t>
            </a:r>
            <a:r>
              <a:rPr lang="ru-RU" dirty="0" err="1" smtClean="0"/>
              <a:t>земної</a:t>
            </a:r>
            <a:r>
              <a:rPr lang="ru-RU" dirty="0" smtClean="0"/>
              <a:t> </a:t>
            </a:r>
            <a:r>
              <a:rPr lang="ru-RU" dirty="0" err="1" smtClean="0"/>
              <a:t>орбіти</a:t>
            </a:r>
            <a:r>
              <a:rPr lang="ru-RU" dirty="0" smtClean="0"/>
              <a:t>, вона </a:t>
            </a:r>
            <a:r>
              <a:rPr lang="ru-RU" dirty="0" err="1" smtClean="0"/>
              <a:t>іноді</a:t>
            </a:r>
            <a:r>
              <a:rPr lang="ru-RU" dirty="0" smtClean="0"/>
              <a:t> проходить </a:t>
            </a:r>
            <a:r>
              <a:rPr lang="ru-RU" dirty="0" err="1" smtClean="0"/>
              <a:t>між</a:t>
            </a:r>
            <a:r>
              <a:rPr lang="ru-RU" dirty="0" smtClean="0"/>
              <a:t> </a:t>
            </a:r>
            <a:r>
              <a:rPr lang="ru-RU" dirty="0" err="1" smtClean="0"/>
              <a:t>Сонцем</a:t>
            </a:r>
            <a:r>
              <a:rPr lang="ru-RU" dirty="0" smtClean="0"/>
              <a:t> і Землею. В </a:t>
            </a:r>
            <a:r>
              <a:rPr lang="ru-RU" dirty="0" err="1" smtClean="0"/>
              <a:t>цей</a:t>
            </a:r>
            <a:r>
              <a:rPr lang="ru-RU" dirty="0" smtClean="0"/>
              <a:t> час планету </a:t>
            </a:r>
            <a:r>
              <a:rPr lang="ru-RU" dirty="0" err="1" smtClean="0"/>
              <a:t>можна</a:t>
            </a:r>
            <a:r>
              <a:rPr lang="ru-RU" dirty="0" smtClean="0"/>
              <a:t> </a:t>
            </a:r>
            <a:r>
              <a:rPr lang="ru-RU" dirty="0" err="1" smtClean="0"/>
              <a:t>помітити</a:t>
            </a:r>
            <a:r>
              <a:rPr lang="ru-RU" dirty="0" smtClean="0"/>
              <a:t> на </a:t>
            </a:r>
            <a:r>
              <a:rPr lang="ru-RU" dirty="0" err="1" smtClean="0"/>
              <a:t>сонячному</a:t>
            </a:r>
            <a:r>
              <a:rPr lang="ru-RU" dirty="0" smtClean="0"/>
              <a:t> диску у </a:t>
            </a:r>
            <a:r>
              <a:rPr lang="ru-RU" dirty="0" err="1" smtClean="0"/>
              <a:t>вигляді</a:t>
            </a:r>
            <a:r>
              <a:rPr lang="ru-RU" dirty="0" smtClean="0"/>
              <a:t> маленького </a:t>
            </a:r>
            <a:r>
              <a:rPr lang="ru-RU" dirty="0" err="1" smtClean="0"/>
              <a:t>чорного</a:t>
            </a:r>
            <a:r>
              <a:rPr lang="ru-RU" dirty="0" smtClean="0"/>
              <a:t> </a:t>
            </a:r>
            <a:r>
              <a:rPr lang="ru-RU" dirty="0" err="1" smtClean="0"/>
              <a:t>кружальця</a:t>
            </a:r>
            <a:r>
              <a:rPr lang="ru-RU" dirty="0" smtClean="0"/>
              <a:t>. </a:t>
            </a:r>
            <a:r>
              <a:rPr lang="ru-RU" dirty="0" err="1" smtClean="0"/>
              <a:t>Проходження</a:t>
            </a:r>
            <a:r>
              <a:rPr lang="ru-RU" dirty="0" smtClean="0"/>
              <a:t> </a:t>
            </a:r>
            <a:r>
              <a:rPr lang="ru-RU" dirty="0" err="1" smtClean="0"/>
              <a:t>Меркурія</a:t>
            </a:r>
            <a:r>
              <a:rPr lang="ru-RU" dirty="0" smtClean="0"/>
              <a:t> </a:t>
            </a:r>
            <a:r>
              <a:rPr lang="ru-RU" dirty="0" err="1" smtClean="0"/>
              <a:t>трапляються</a:t>
            </a:r>
            <a:r>
              <a:rPr lang="ru-RU" dirty="0" smtClean="0"/>
              <a:t> в </a:t>
            </a:r>
            <a:r>
              <a:rPr lang="ru-RU" dirty="0" err="1" smtClean="0"/>
              <a:t>середньому</a:t>
            </a:r>
            <a:r>
              <a:rPr lang="ru-RU" dirty="0" smtClean="0"/>
              <a:t> 13 раз за </a:t>
            </a:r>
            <a:r>
              <a:rPr lang="ru-RU" dirty="0" err="1" smtClean="0"/>
              <a:t>століття</a:t>
            </a:r>
            <a:r>
              <a:rPr lang="ru-RU" dirty="0" smtClean="0"/>
              <a:t>; вони </a:t>
            </a:r>
            <a:r>
              <a:rPr lang="ru-RU" dirty="0" err="1" smtClean="0"/>
              <a:t>бувають</a:t>
            </a:r>
            <a:r>
              <a:rPr lang="ru-RU" dirty="0" smtClean="0"/>
              <a:t> </a:t>
            </a:r>
            <a:r>
              <a:rPr lang="ru-RU" dirty="0" err="1" smtClean="0"/>
              <a:t>тільки</a:t>
            </a:r>
            <a:r>
              <a:rPr lang="ru-RU" dirty="0" smtClean="0"/>
              <a:t> в </a:t>
            </a:r>
            <a:r>
              <a:rPr lang="ru-RU" dirty="0" err="1" smtClean="0"/>
              <a:t>травні</a:t>
            </a:r>
            <a:r>
              <a:rPr lang="ru-RU" dirty="0" smtClean="0"/>
              <a:t> і </a:t>
            </a:r>
            <a:r>
              <a:rPr lang="ru-RU" dirty="0" err="1" smtClean="0"/>
              <a:t>листопаді</a:t>
            </a:r>
            <a:r>
              <a:rPr lang="ru-RU" dirty="0" smtClean="0"/>
              <a:t>; </a:t>
            </a:r>
            <a:r>
              <a:rPr lang="ru-RU" dirty="0" err="1" smtClean="0"/>
              <a:t>останнє</a:t>
            </a:r>
            <a:r>
              <a:rPr lang="ru-RU" dirty="0" smtClean="0"/>
              <a:t> </a:t>
            </a:r>
            <a:r>
              <a:rPr lang="ru-RU" dirty="0" err="1" smtClean="0"/>
              <a:t>проходження</a:t>
            </a:r>
            <a:r>
              <a:rPr lang="ru-RU" dirty="0" smtClean="0"/>
              <a:t> </a:t>
            </a:r>
            <a:r>
              <a:rPr lang="ru-RU" dirty="0" err="1" smtClean="0"/>
              <a:t>спостерігалося</a:t>
            </a:r>
            <a:r>
              <a:rPr lang="ru-RU" dirty="0" smtClean="0"/>
              <a:t> 14 листопада 1953 року.</a:t>
            </a:r>
            <a:endParaRPr lang="uk-UA"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186173"/>
            <a:ext cx="6048672" cy="3878745"/>
          </a:xfrm>
          <a:prstGeom prst="rect">
            <a:avLst/>
          </a:prstGeom>
        </p:spPr>
      </p:pic>
    </p:spTree>
    <p:extLst>
      <p:ext uri="{BB962C8B-B14F-4D97-AF65-F5344CB8AC3E}">
        <p14:creationId xmlns:p14="http://schemas.microsoft.com/office/powerpoint/2010/main" val="2523930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4138736"/>
            <a:ext cx="9144000" cy="4114800"/>
          </a:xfrm>
        </p:spPr>
        <p:txBody>
          <a:bodyPr/>
          <a:lstStyle/>
          <a:p>
            <a:pPr marL="0" indent="0" algn="ctr">
              <a:buNone/>
            </a:pPr>
            <a:r>
              <a:rPr lang="uk-UA" dirty="0" smtClean="0"/>
              <a:t>У Меркурія супутників не знайдено. Поверхня Меркурія настільки вкрита кратерами, що на фотографіях її важко відрізнити від поверхні Місяця. Подібні вони також за відбивною здатністю і теплопровідністю поверхневого шару. Помітною відмінністю є мала кількість западин, подібних до місячних „ морів”. Найбільша з них – море спеки – має діаметр близько 1300 км.</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404664"/>
            <a:ext cx="4464496" cy="3435569"/>
          </a:xfrm>
          <a:prstGeom prst="rect">
            <a:avLst/>
          </a:prstGeom>
        </p:spPr>
      </p:pic>
    </p:spTree>
    <p:extLst>
      <p:ext uri="{BB962C8B-B14F-4D97-AF65-F5344CB8AC3E}">
        <p14:creationId xmlns:p14="http://schemas.microsoft.com/office/powerpoint/2010/main" val="412412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4066728"/>
            <a:ext cx="8928992" cy="4114800"/>
          </a:xfrm>
        </p:spPr>
        <p:txBody>
          <a:bodyPr>
            <a:normAutofit/>
          </a:bodyPr>
          <a:lstStyle/>
          <a:p>
            <a:pPr marL="0" indent="0" algn="ctr">
              <a:buNone/>
            </a:pPr>
            <a:r>
              <a:rPr lang="ru-RU" dirty="0" smtClean="0"/>
              <a:t>У </a:t>
            </a:r>
            <a:r>
              <a:rPr lang="ru-RU" dirty="0" err="1" smtClean="0"/>
              <a:t>деяких</a:t>
            </a:r>
            <a:r>
              <a:rPr lang="ru-RU" dirty="0" smtClean="0"/>
              <a:t> районах </a:t>
            </a:r>
            <a:r>
              <a:rPr lang="ru-RU" dirty="0" err="1" smtClean="0"/>
              <a:t>Меркурія</a:t>
            </a:r>
            <a:r>
              <a:rPr lang="ru-RU" dirty="0" smtClean="0"/>
              <a:t> </a:t>
            </a:r>
            <a:r>
              <a:rPr lang="ru-RU" dirty="0" err="1" smtClean="0"/>
              <a:t>можна</a:t>
            </a:r>
            <a:r>
              <a:rPr lang="ru-RU" dirty="0" smtClean="0"/>
              <a:t> </a:t>
            </a:r>
            <a:r>
              <a:rPr lang="ru-RU" dirty="0" err="1" smtClean="0"/>
              <a:t>спостерігати</a:t>
            </a:r>
            <a:r>
              <a:rPr lang="ru-RU" dirty="0" smtClean="0"/>
              <a:t> </a:t>
            </a:r>
            <a:r>
              <a:rPr lang="ru-RU" dirty="0" err="1" smtClean="0"/>
              <a:t>вражаюче</a:t>
            </a:r>
            <a:r>
              <a:rPr lang="ru-RU" dirty="0" smtClean="0"/>
              <a:t> </a:t>
            </a:r>
            <a:r>
              <a:rPr lang="ru-RU" dirty="0" err="1" smtClean="0"/>
              <a:t>явище</a:t>
            </a:r>
            <a:r>
              <a:rPr lang="ru-RU" dirty="0" smtClean="0"/>
              <a:t>: через </a:t>
            </a:r>
            <a:r>
              <a:rPr lang="ru-RU" dirty="0" err="1" smtClean="0"/>
              <a:t>деякий</a:t>
            </a:r>
            <a:r>
              <a:rPr lang="ru-RU" dirty="0" smtClean="0"/>
              <a:t> час </a:t>
            </a:r>
            <a:r>
              <a:rPr lang="ru-RU" dirty="0" err="1" smtClean="0"/>
              <a:t>після</a:t>
            </a:r>
            <a:r>
              <a:rPr lang="ru-RU" dirty="0" smtClean="0"/>
              <a:t> сходу, </a:t>
            </a:r>
            <a:r>
              <a:rPr lang="ru-RU" dirty="0" err="1" smtClean="0"/>
              <a:t>піддівшись</a:t>
            </a:r>
            <a:r>
              <a:rPr lang="ru-RU" dirty="0" smtClean="0"/>
              <a:t> на </a:t>
            </a:r>
            <a:r>
              <a:rPr lang="ru-RU" dirty="0" err="1" smtClean="0"/>
              <a:t>невелику</a:t>
            </a:r>
            <a:r>
              <a:rPr lang="ru-RU" dirty="0" smtClean="0"/>
              <a:t> ворситу над </a:t>
            </a:r>
            <a:r>
              <a:rPr lang="ru-RU" dirty="0" err="1" smtClean="0"/>
              <a:t>обрієм</a:t>
            </a:r>
            <a:r>
              <a:rPr lang="ru-RU" dirty="0" smtClean="0"/>
              <a:t>, </a:t>
            </a:r>
            <a:r>
              <a:rPr lang="ru-RU" dirty="0" err="1" smtClean="0"/>
              <a:t>Сонце</a:t>
            </a:r>
            <a:r>
              <a:rPr lang="ru-RU" dirty="0" smtClean="0"/>
              <a:t>, </a:t>
            </a:r>
            <a:r>
              <a:rPr lang="ru-RU" dirty="0" err="1" smtClean="0"/>
              <a:t>наче</a:t>
            </a:r>
            <a:r>
              <a:rPr lang="ru-RU" dirty="0" smtClean="0"/>
              <a:t> „</a:t>
            </a:r>
            <a:r>
              <a:rPr lang="ru-RU" dirty="0" err="1" smtClean="0"/>
              <a:t>забувши</a:t>
            </a:r>
            <a:r>
              <a:rPr lang="ru-RU" dirty="0" smtClean="0"/>
              <a:t>” </a:t>
            </a:r>
            <a:r>
              <a:rPr lang="ru-RU" dirty="0" err="1" smtClean="0"/>
              <a:t>щось</a:t>
            </a:r>
            <a:r>
              <a:rPr lang="ru-RU" dirty="0" smtClean="0"/>
              <a:t> </a:t>
            </a:r>
            <a:r>
              <a:rPr lang="ru-RU" dirty="0" err="1" smtClean="0"/>
              <a:t>важливе</a:t>
            </a:r>
            <a:r>
              <a:rPr lang="ru-RU" dirty="0" smtClean="0"/>
              <a:t> </a:t>
            </a:r>
            <a:r>
              <a:rPr lang="ru-RU" dirty="0" err="1" smtClean="0"/>
              <a:t>під</a:t>
            </a:r>
            <a:r>
              <a:rPr lang="ru-RU" dirty="0" smtClean="0"/>
              <a:t> </a:t>
            </a:r>
            <a:r>
              <a:rPr lang="ru-RU" dirty="0" err="1" smtClean="0"/>
              <a:t>обрієм</a:t>
            </a:r>
            <a:r>
              <a:rPr lang="ru-RU" dirty="0" smtClean="0"/>
              <a:t>, </a:t>
            </a:r>
            <a:r>
              <a:rPr lang="ru-RU" dirty="0" err="1" smtClean="0"/>
              <a:t>поспішає</a:t>
            </a:r>
            <a:r>
              <a:rPr lang="ru-RU" dirty="0" smtClean="0"/>
              <a:t> назад, заходить там, де </a:t>
            </a:r>
            <a:r>
              <a:rPr lang="ru-RU" dirty="0" err="1" smtClean="0"/>
              <a:t>зійшло</a:t>
            </a:r>
            <a:r>
              <a:rPr lang="ru-RU" dirty="0" smtClean="0"/>
              <a:t> і </a:t>
            </a:r>
            <a:r>
              <a:rPr lang="ru-RU" dirty="0" err="1" smtClean="0"/>
              <a:t>знову</a:t>
            </a:r>
            <a:r>
              <a:rPr lang="ru-RU" dirty="0" smtClean="0"/>
              <a:t> сходить. </a:t>
            </a:r>
            <a:r>
              <a:rPr lang="ru-RU" dirty="0" err="1" smtClean="0"/>
              <a:t>Така</a:t>
            </a:r>
            <a:r>
              <a:rPr lang="ru-RU" dirty="0" smtClean="0"/>
              <a:t> є картина </a:t>
            </a:r>
            <a:r>
              <a:rPr lang="ru-RU" dirty="0" err="1" smtClean="0"/>
              <a:t>відбувається</a:t>
            </a:r>
            <a:r>
              <a:rPr lang="ru-RU" dirty="0" smtClean="0"/>
              <a:t> і на </a:t>
            </a:r>
            <a:r>
              <a:rPr lang="ru-RU" dirty="0" err="1" smtClean="0"/>
              <a:t>заході</a:t>
            </a:r>
            <a:r>
              <a:rPr lang="ru-RU" dirty="0" smtClean="0"/>
              <a:t>: </a:t>
            </a:r>
            <a:r>
              <a:rPr lang="ru-RU" dirty="0" err="1" smtClean="0"/>
              <a:t>Сонце</a:t>
            </a:r>
            <a:r>
              <a:rPr lang="ru-RU" dirty="0" smtClean="0"/>
              <a:t> заходить </a:t>
            </a:r>
            <a:r>
              <a:rPr lang="ru-RU" dirty="0" err="1" smtClean="0"/>
              <a:t>потім</a:t>
            </a:r>
            <a:r>
              <a:rPr lang="ru-RU" dirty="0" smtClean="0"/>
              <a:t> </a:t>
            </a:r>
            <a:r>
              <a:rPr lang="ru-RU" dirty="0" err="1" smtClean="0"/>
              <a:t>знову</a:t>
            </a:r>
            <a:r>
              <a:rPr lang="ru-RU" dirty="0" smtClean="0"/>
              <a:t> сходить на </a:t>
            </a:r>
            <a:r>
              <a:rPr lang="ru-RU" dirty="0" err="1" smtClean="0"/>
              <a:t>небосхил</a:t>
            </a:r>
            <a:r>
              <a:rPr lang="ru-RU" dirty="0" smtClean="0"/>
              <a:t>, </a:t>
            </a:r>
            <a:r>
              <a:rPr lang="ru-RU" dirty="0" err="1" smtClean="0"/>
              <a:t>піднімається</a:t>
            </a:r>
            <a:r>
              <a:rPr lang="ru-RU" dirty="0" smtClean="0"/>
              <a:t> на </a:t>
            </a:r>
            <a:r>
              <a:rPr lang="ru-RU" dirty="0" err="1" smtClean="0"/>
              <a:t>невелику</a:t>
            </a:r>
            <a:r>
              <a:rPr lang="ru-RU" dirty="0" smtClean="0"/>
              <a:t> </a:t>
            </a:r>
            <a:r>
              <a:rPr lang="ru-RU" dirty="0" err="1" smtClean="0"/>
              <a:t>висоту</a:t>
            </a:r>
            <a:r>
              <a:rPr lang="ru-RU" dirty="0" smtClean="0"/>
              <a:t> і </a:t>
            </a:r>
            <a:r>
              <a:rPr lang="ru-RU" dirty="0" err="1" smtClean="0"/>
              <a:t>знову</a:t>
            </a:r>
            <a:r>
              <a:rPr lang="ru-RU" dirty="0" smtClean="0"/>
              <a:t> заходить. Через </a:t>
            </a:r>
            <a:r>
              <a:rPr lang="ru-RU" dirty="0" err="1" smtClean="0"/>
              <a:t>відсутність</a:t>
            </a:r>
            <a:r>
              <a:rPr lang="ru-RU" dirty="0" smtClean="0"/>
              <a:t> </a:t>
            </a:r>
            <a:r>
              <a:rPr lang="ru-RU" dirty="0" err="1" smtClean="0"/>
              <a:t>атмосфери</a:t>
            </a:r>
            <a:r>
              <a:rPr lang="ru-RU" dirty="0" smtClean="0"/>
              <a:t> і </a:t>
            </a:r>
            <a:r>
              <a:rPr lang="ru-RU" dirty="0" err="1" smtClean="0"/>
              <a:t>близькість</a:t>
            </a:r>
            <a:r>
              <a:rPr lang="ru-RU" dirty="0" smtClean="0"/>
              <a:t> до </a:t>
            </a:r>
            <a:r>
              <a:rPr lang="ru-RU" dirty="0" err="1" smtClean="0"/>
              <a:t>Сонця</a:t>
            </a:r>
            <a:r>
              <a:rPr lang="ru-RU" dirty="0" smtClean="0"/>
              <a:t> </a:t>
            </a:r>
            <a:r>
              <a:rPr lang="ru-RU" dirty="0" err="1" smtClean="0"/>
              <a:t>фізичні</a:t>
            </a:r>
            <a:r>
              <a:rPr lang="ru-RU" dirty="0" smtClean="0"/>
              <a:t> </a:t>
            </a:r>
            <a:r>
              <a:rPr lang="ru-RU" dirty="0" err="1" smtClean="0"/>
              <a:t>умови</a:t>
            </a:r>
            <a:r>
              <a:rPr lang="ru-RU" dirty="0" smtClean="0"/>
              <a:t> на </a:t>
            </a:r>
            <a:r>
              <a:rPr lang="ru-RU" dirty="0" err="1" smtClean="0"/>
              <a:t>поверхні</a:t>
            </a:r>
            <a:r>
              <a:rPr lang="ru-RU" dirty="0" smtClean="0"/>
              <a:t> </a:t>
            </a:r>
            <a:r>
              <a:rPr lang="ru-RU" dirty="0" err="1" smtClean="0"/>
              <a:t>Меркурія</a:t>
            </a:r>
            <a:r>
              <a:rPr lang="ru-RU" dirty="0" smtClean="0"/>
              <a:t> </a:t>
            </a:r>
            <a:r>
              <a:rPr lang="ru-RU" dirty="0" err="1" smtClean="0"/>
              <a:t>дуже</a:t>
            </a:r>
            <a:r>
              <a:rPr lang="ru-RU" dirty="0" smtClean="0"/>
              <a:t> </a:t>
            </a:r>
            <a:r>
              <a:rPr lang="ru-RU" dirty="0" err="1" smtClean="0"/>
              <a:t>суворі</a:t>
            </a:r>
            <a:r>
              <a:rPr lang="ru-RU" dirty="0" smtClean="0"/>
              <a:t>. В </a:t>
            </a:r>
            <a:r>
              <a:rPr lang="ru-RU" dirty="0" err="1" smtClean="0"/>
              <a:t>полудень</a:t>
            </a:r>
            <a:r>
              <a:rPr lang="ru-RU" dirty="0" smtClean="0"/>
              <a:t> на </a:t>
            </a:r>
            <a:r>
              <a:rPr lang="ru-RU" dirty="0" err="1" smtClean="0"/>
              <a:t>екваторі</a:t>
            </a:r>
            <a:r>
              <a:rPr lang="ru-RU" dirty="0" smtClean="0"/>
              <a:t> максимальна температура </a:t>
            </a:r>
            <a:r>
              <a:rPr lang="ru-RU" dirty="0" err="1" smtClean="0"/>
              <a:t>досягає</a:t>
            </a:r>
            <a:r>
              <a:rPr lang="ru-RU" dirty="0" smtClean="0"/>
              <a:t> 700 к, </a:t>
            </a:r>
            <a:r>
              <a:rPr lang="ru-RU" dirty="0" err="1" smtClean="0"/>
              <a:t>вночі</a:t>
            </a:r>
            <a:r>
              <a:rPr lang="ru-RU" dirty="0" smtClean="0"/>
              <a:t> </a:t>
            </a:r>
            <a:r>
              <a:rPr lang="ru-RU" dirty="0" err="1" smtClean="0"/>
              <a:t>знижується</a:t>
            </a:r>
            <a:r>
              <a:rPr lang="ru-RU" dirty="0" smtClean="0"/>
              <a:t> до 100 К і </a:t>
            </a:r>
            <a:r>
              <a:rPr lang="ru-RU" dirty="0" err="1" smtClean="0"/>
              <a:t>нижче</a:t>
            </a:r>
            <a:r>
              <a:rPr lang="ru-RU" dirty="0" smtClean="0"/>
              <a:t>.</a:t>
            </a:r>
            <a:endParaRPr lang="uk-UA" dirty="0"/>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t="6750"/>
          <a:stretch/>
        </p:blipFill>
        <p:spPr>
          <a:xfrm>
            <a:off x="1855192" y="166254"/>
            <a:ext cx="5237088" cy="3669651"/>
          </a:xfrm>
          <a:prstGeom prst="rect">
            <a:avLst/>
          </a:prstGeom>
        </p:spPr>
      </p:pic>
    </p:spTree>
    <p:extLst>
      <p:ext uri="{BB962C8B-B14F-4D97-AF65-F5344CB8AC3E}">
        <p14:creationId xmlns:p14="http://schemas.microsoft.com/office/powerpoint/2010/main" val="577768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3717032"/>
            <a:ext cx="8856984" cy="4114800"/>
          </a:xfrm>
        </p:spPr>
        <p:txBody>
          <a:bodyPr>
            <a:normAutofit/>
          </a:bodyPr>
          <a:lstStyle/>
          <a:p>
            <a:pPr marL="0" indent="0" algn="ctr">
              <a:buNone/>
            </a:pPr>
            <a:r>
              <a:rPr lang="uk-UA" dirty="0" smtClean="0"/>
              <a:t>З’ясовано, що Меркурій має дуже розріджену газову оболонку, яка в основному складається з гелію, а також водню (він представлений у набагато меншій кількості), є незначна кількість аргону, неону, ксенону. Концентрація частинок така, як у земній атмосфері на висоті 700 км. Ця газова оболонка не є власною атмосферою планети: силою свого тяжіння. Меркурій захоплює частинки сонячного вітру, які в середньому через 200 діб покидають планету, а на їхнє місце надходять нові. </a:t>
            </a:r>
            <a:br>
              <a:rPr lang="uk-UA" dirty="0" smtClean="0"/>
            </a:b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24988"/>
            <a:ext cx="2124413" cy="1451682"/>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3534" y="1783148"/>
            <a:ext cx="1304410" cy="1451682"/>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219727"/>
            <a:ext cx="1296144" cy="1451682"/>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1335" y="224988"/>
            <a:ext cx="1310669" cy="1458648"/>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2120" y="1783148"/>
            <a:ext cx="1304410" cy="1451682"/>
          </a:xfrm>
          <a:prstGeom prst="rect">
            <a:avLst/>
          </a:prstGeom>
        </p:spPr>
      </p:pic>
    </p:spTree>
    <p:extLst>
      <p:ext uri="{BB962C8B-B14F-4D97-AF65-F5344CB8AC3E}">
        <p14:creationId xmlns:p14="http://schemas.microsoft.com/office/powerpoint/2010/main" val="3532673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155</TotalTime>
  <Words>1956</Words>
  <Application>Microsoft Office PowerPoint</Application>
  <PresentationFormat>Экран (4:3)</PresentationFormat>
  <Paragraphs>41</Paragraphs>
  <Slides>22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Горизонт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Кінець </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Меркурій</dc:title>
  <dc:creator>Anny</dc:creator>
  <cp:lastModifiedBy>Anny</cp:lastModifiedBy>
  <cp:revision>14</cp:revision>
  <dcterms:created xsi:type="dcterms:W3CDTF">2013-12-14T10:48:33Z</dcterms:created>
  <dcterms:modified xsi:type="dcterms:W3CDTF">2013-12-14T13:24:30Z</dcterms:modified>
</cp:coreProperties>
</file>