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7" r:id="rId2"/>
    <p:sldId id="258" r:id="rId3"/>
    <p:sldId id="259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98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27725F-891B-4367-9426-43CF816B29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DC947-7A5B-48F7-AA90-5C2F03F1AC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53AF1-7AA1-4A24-91A9-011E34D37D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49A36-4078-494A-A180-B85CC2F108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0E947-1832-43A9-A603-4B5CB403DC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AA0EB-36F1-45D1-ABEB-BC018D7294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AEF31-B858-4F80-8122-1E4296F9D6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9A236-6BD5-4784-9219-AFF56198BB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131BB-4976-4874-8892-2B7E7380BD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00046-7F2E-4582-AEF3-C02E11C066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6C070-969C-4EBF-B5BF-65C8E77A38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fld id="{47A6293B-D635-4358-AC21-C861575D76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44040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44041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4" name="Rectangle 1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6000" b="1" i="0" u="sng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Багатоатомн</a:t>
            </a:r>
            <a:r>
              <a:rPr lang="uk-UA" sz="6000" b="1" i="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і </a:t>
            </a:r>
            <a:br>
              <a:rPr lang="uk-UA" sz="6000" b="1" i="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uk-UA" sz="6000" b="1" i="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спирти</a:t>
            </a:r>
            <a:endParaRPr lang="ru-RU" sz="6000" b="1" i="0" u="sng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6097" name="WordArt 17"/>
          <p:cNvSpPr>
            <a:spLocks noChangeArrowheads="1" noChangeShapeType="1" noTextEdit="1"/>
          </p:cNvSpPr>
          <p:nvPr/>
        </p:nvSpPr>
        <p:spPr bwMode="auto">
          <a:xfrm>
            <a:off x="2700338" y="3716338"/>
            <a:ext cx="3816350" cy="1441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Гліцерин</a:t>
            </a:r>
          </a:p>
        </p:txBody>
      </p:sp>
    </p:spTree>
    <p:custDataLst>
      <p:tags r:id="rId1"/>
    </p:custDataLst>
  </p:cSld>
  <p:clrMapOvr>
    <a:masterClrMapping/>
  </p:clrMapOvr>
  <p:transition advTm="521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4" grpId="0"/>
      <p:bldP spid="4609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827088" y="549275"/>
            <a:ext cx="75612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Гліцерин (пропантриол-1, 2,3) - найпростіший представник трьохатомних спиртів. Являє собою в'язку прозору рідину, дуже гігроскопічна, змішується з водою в будь-яких пропорціях. Солодка на смак. (Т. плав.18 ° </a:t>
            </a:r>
            <a:r>
              <a:rPr lang="en-US" b="1"/>
              <a:t>C </a:t>
            </a:r>
            <a:r>
              <a:rPr lang="ru-RU" b="1"/>
              <a:t>Т. кіп.290 ° </a:t>
            </a:r>
            <a:r>
              <a:rPr lang="en-US" b="1"/>
              <a:t>C)</a:t>
            </a:r>
            <a:endParaRPr lang="ru-RU"/>
          </a:p>
        </p:txBody>
      </p:sp>
      <p:pic>
        <p:nvPicPr>
          <p:cNvPr id="53265" name="Picture 17" descr="200px-Sample_of_Glycer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1989138"/>
            <a:ext cx="2684463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72" name="Picture 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550" y="1989138"/>
            <a:ext cx="3090863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282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3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539750" y="1844675"/>
            <a:ext cx="7705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1. Дегідратація (З утворенням токсичного акролеїну):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1042988" y="2276475"/>
            <a:ext cx="6192837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252525"/>
                </a:solidFill>
              </a:rPr>
              <a:t>HOCH2CH(OH)-CH2OH         H2C=CH-CHO + 2 H2O</a:t>
            </a:r>
            <a:r>
              <a:rPr lang="ru-RU"/>
              <a:t> </a:t>
            </a:r>
            <a:endParaRPr lang="ru-RU" b="1">
              <a:solidFill>
                <a:srgbClr val="252525"/>
              </a:solidFill>
            </a:endParaRPr>
          </a:p>
          <a:p>
            <a:pPr>
              <a:spcBef>
                <a:spcPct val="50000"/>
              </a:spcBef>
            </a:pPr>
            <a:endParaRPr lang="ru-RU"/>
          </a:p>
        </p:txBody>
      </p:sp>
      <p:pic>
        <p:nvPicPr>
          <p:cNvPr id="57358" name="Picture 14" descr="\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8" y="2349500"/>
            <a:ext cx="287337" cy="17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539750" y="2708275"/>
            <a:ext cx="734536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2. Взаємодія з кислотами:</a:t>
            </a:r>
          </a:p>
          <a:p>
            <a:pPr>
              <a:spcBef>
                <a:spcPct val="50000"/>
              </a:spcBef>
            </a:pPr>
            <a:r>
              <a:rPr lang="ru-RU"/>
              <a:t>А) Щавельна кислота:</a:t>
            </a:r>
          </a:p>
        </p:txBody>
      </p:sp>
      <p:pic>
        <p:nvPicPr>
          <p:cNvPr id="57361" name="Picture 17" descr="ch-94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575" y="3213100"/>
            <a:ext cx="5754688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611188" y="4797425"/>
            <a:ext cx="287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Б) Азотна кислота:</a:t>
            </a:r>
          </a:p>
        </p:txBody>
      </p:sp>
      <p:pic>
        <p:nvPicPr>
          <p:cNvPr id="57364" name="Picture 20" descr="Image775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575" y="4868863"/>
            <a:ext cx="4897438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65" name="Rectangle 21"/>
          <p:cNvSpPr>
            <a:spLocks noGrp="1" noChangeArrowheads="1"/>
          </p:cNvSpPr>
          <p:nvPr>
            <p:ph type="title"/>
          </p:nvPr>
        </p:nvSpPr>
        <p:spPr>
          <a:xfrm>
            <a:off x="1447800" y="0"/>
            <a:ext cx="7696200" cy="1143000"/>
          </a:xfrm>
        </p:spPr>
        <p:txBody>
          <a:bodyPr/>
          <a:lstStyle/>
          <a:p>
            <a:pPr eaLnBrk="1" hangingPunct="1"/>
            <a:r>
              <a:rPr lang="ru-RU" smtClean="0"/>
              <a:t>Хімічні властивості:</a:t>
            </a:r>
          </a:p>
        </p:txBody>
      </p:sp>
      <p:sp>
        <p:nvSpPr>
          <p:cNvPr id="57366" name="Text Box 22"/>
          <p:cNvSpPr txBox="1">
            <a:spLocks noChangeArrowheads="1"/>
          </p:cNvSpPr>
          <p:nvPr/>
        </p:nvSpPr>
        <p:spPr bwMode="auto">
          <a:xfrm>
            <a:off x="755650" y="1341438"/>
            <a:ext cx="7848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/>
              <a:t>Хімічні властивості:</a:t>
            </a:r>
            <a:r>
              <a:rPr lang="ru-RU" sz="1600" b="1"/>
              <a:t>гліцерину типові  для багатоатомних спиртів. </a:t>
            </a:r>
          </a:p>
        </p:txBody>
      </p:sp>
    </p:spTree>
    <p:custDataLst>
      <p:tags r:id="rId1"/>
    </p:custDataLst>
  </p:cSld>
  <p:clrMapOvr>
    <a:masterClrMapping/>
  </p:clrMapOvr>
  <p:transition advTm="3211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7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0" grpId="0"/>
      <p:bldP spid="57355" grpId="0"/>
      <p:bldP spid="57359" grpId="0"/>
      <p:bldP spid="57362" grpId="0"/>
      <p:bldP spid="57365" grpId="0"/>
      <p:bldP spid="573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1042988" y="981075"/>
            <a:ext cx="7345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3. Взаємодія з  металами:</a:t>
            </a:r>
          </a:p>
        </p:txBody>
      </p:sp>
      <p:pic>
        <p:nvPicPr>
          <p:cNvPr id="63495" name="Picture 7" descr="image0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450" y="1773238"/>
            <a:ext cx="33718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4248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>
          <a:xfrm>
            <a:off x="611188" y="-242888"/>
            <a:ext cx="7696200" cy="1143001"/>
          </a:xfrm>
        </p:spPr>
        <p:txBody>
          <a:bodyPr/>
          <a:lstStyle/>
          <a:p>
            <a:pPr eaLnBrk="1" hangingPunct="1"/>
            <a:r>
              <a:rPr lang="ru-RU" smtClean="0"/>
              <a:t>отримання: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611188" y="1700213"/>
            <a:ext cx="7559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1. Взаємодія жирів з лугом (омилення):</a:t>
            </a:r>
          </a:p>
        </p:txBody>
      </p:sp>
      <p:pic>
        <p:nvPicPr>
          <p:cNvPr id="65543" name="Picture 7" descr="hm_e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2060575"/>
            <a:ext cx="40100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539750" y="3500438"/>
            <a:ext cx="80645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/>
              <a:t>2. Синтез гліцерину з пропилену:</a:t>
            </a:r>
          </a:p>
          <a:p>
            <a:pPr>
              <a:spcBef>
                <a:spcPct val="50000"/>
              </a:spcBef>
            </a:pPr>
            <a:r>
              <a:rPr lang="ru-RU" sz="1600"/>
              <a:t>А) Більшість синтетичних методів отримання гліцерину засноване на використанні пропілену як вихідного продукту. Хлоруванням пропілену при 450-500 ° С отримують аллілхлорід, при при з'єднанні до останнього хлорнуватисту кислоти утворюються хлоргідрин, наприклад, які при омиленні лугом перетворюються на гліцерин.</a:t>
            </a:r>
            <a:endParaRPr lang="ru-RU" sz="1200" b="1"/>
          </a:p>
        </p:txBody>
      </p:sp>
      <p:sp>
        <p:nvSpPr>
          <p:cNvPr id="65565" name="Text Box 29"/>
          <p:cNvSpPr txBox="1">
            <a:spLocks noChangeArrowheads="1"/>
          </p:cNvSpPr>
          <p:nvPr/>
        </p:nvSpPr>
        <p:spPr bwMode="auto">
          <a:xfrm>
            <a:off x="611188" y="765175"/>
            <a:ext cx="82089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/>
              <a:t>Гліцерин вперше був отриманий в 1779 році Шеєле при омиленні жирів у присутності оксидів свинцю. Основну масу гліцерину отримують як побічний продукт при омиленні жирів.</a:t>
            </a:r>
          </a:p>
        </p:txBody>
      </p:sp>
      <p:sp>
        <p:nvSpPr>
          <p:cNvPr id="65566" name="Text Box 30"/>
          <p:cNvSpPr txBox="1">
            <a:spLocks noChangeArrowheads="1"/>
          </p:cNvSpPr>
          <p:nvPr/>
        </p:nvSpPr>
        <p:spPr bwMode="auto">
          <a:xfrm>
            <a:off x="539750" y="5229225"/>
            <a:ext cx="81375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/>
              <a:t>Б) метод отримання гліцерину окисленням пропилену в акролеїн; при пропущенні суміші парів акролеїну і ізопропілового спирту через суміш </a:t>
            </a:r>
            <a:r>
              <a:rPr lang="en-US" sz="1400" b="1"/>
              <a:t>ZnO - MgO </a:t>
            </a:r>
            <a:r>
              <a:rPr lang="ru-RU" sz="1400" b="1"/>
              <a:t>каталізатор утворюється алліловий спирт. Він при 60-70 ° </a:t>
            </a:r>
            <a:r>
              <a:rPr lang="en-US" sz="1400" b="1"/>
              <a:t>C </a:t>
            </a:r>
            <a:r>
              <a:rPr lang="ru-RU" sz="1400" b="1"/>
              <a:t>у водному розчині перекису водню перетворюється на гліцерин.</a:t>
            </a:r>
          </a:p>
        </p:txBody>
      </p:sp>
    </p:spTree>
    <p:custDataLst>
      <p:tags r:id="rId1"/>
    </p:custDataLst>
  </p:cSld>
  <p:clrMapOvr>
    <a:masterClrMapping/>
  </p:clrMapOvr>
  <p:transition advTm="763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5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5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65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/>
      <p:bldP spid="65541" grpId="0"/>
      <p:bldP spid="65544" grpId="0"/>
      <p:bldP spid="65565" grpId="0"/>
      <p:bldP spid="655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застосування:</a:t>
            </a:r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179388" y="1909763"/>
            <a:ext cx="8640762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/>
              <a:t>Область застосування гліцерину різноманітна: харчова промисловість, тютюнове виробництво, медична промисловість, виробництво миючих і косметичних засобів, сільське господарство, текстильна і паперова галузі, виробництво пластмас, лакофарбова промисловість, електротехніка та радіотехніка.</a:t>
            </a:r>
          </a:p>
          <a:p>
            <a:pPr algn="ctr"/>
            <a:r>
              <a:rPr lang="ru-RU"/>
              <a:t>Гліцерин відноситься до групи стабілізаторів володіють властивостями зберігати і збільшувати ступінь в'язкості, а так само консистенції харчових продуктів (використовується як емульгатора).</a:t>
            </a:r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395288" y="4292600"/>
            <a:ext cx="85693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Оскільки гліцерин добре піддається желирование, на відміну наприклад від етанолу, і як і етанол горить без запаху і сажи, його використовують для виготовлення високоякісних прозорих свічок.</a:t>
            </a:r>
          </a:p>
        </p:txBody>
      </p:sp>
    </p:spTree>
    <p:custDataLst>
      <p:tags r:id="rId1"/>
    </p:custDataLst>
  </p:cSld>
  <p:clrMapOvr>
    <a:masterClrMapping/>
  </p:clrMapOvr>
  <p:transition advTm="4493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0" grpId="0"/>
      <p:bldP spid="67591" grpId="0"/>
      <p:bldP spid="6759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7|1.5|1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3.3|4.1|5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3.5|8.4|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4|11|9.6|28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5|30.6"/>
</p:tagLst>
</file>

<file path=ppt/theme/theme1.xml><?xml version="1.0" encoding="utf-8"?>
<a:theme xmlns:a="http://schemas.openxmlformats.org/drawingml/2006/main" name="Студия">
  <a:themeElements>
    <a:clrScheme name="Студия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Студия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тудия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150</TotalTime>
  <Words>314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Wingdings</vt:lpstr>
      <vt:lpstr>Calibri</vt:lpstr>
      <vt:lpstr>Times New Roman</vt:lpstr>
      <vt:lpstr>Студия</vt:lpstr>
      <vt:lpstr>Багатоатомні  спирти</vt:lpstr>
      <vt:lpstr>Слайд 2</vt:lpstr>
      <vt:lpstr>Хімічні властивості:</vt:lpstr>
      <vt:lpstr>Слайд 4</vt:lpstr>
      <vt:lpstr>отримання:</vt:lpstr>
      <vt:lpstr>застосування:</vt:lpstr>
    </vt:vector>
  </TitlesOfParts>
  <Company>Организация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Спирты</dc:title>
  <dc:creator>User</dc:creator>
  <cp:lastModifiedBy>Anzhela</cp:lastModifiedBy>
  <cp:revision>7</cp:revision>
  <dcterms:created xsi:type="dcterms:W3CDTF">2013-11-05T15:52:45Z</dcterms:created>
  <dcterms:modified xsi:type="dcterms:W3CDTF">2014-01-04T13:02:28Z</dcterms:modified>
</cp:coreProperties>
</file>