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66" r:id="rId3"/>
    <p:sldId id="267" r:id="rId4"/>
    <p:sldId id="257" r:id="rId5"/>
    <p:sldId id="258" r:id="rId6"/>
    <p:sldId id="268" r:id="rId7"/>
    <p:sldId id="259" r:id="rId8"/>
    <p:sldId id="260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7EE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B714BB22-471B-49CC-A1CB-48D038F9E3A5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 dirty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7FA8BF-54FA-4EA7-B455-99CF854354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A1F0-B86D-4497-87FD-0210C20A8AEB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5E4DE-FCE6-4732-A769-C6221C9A69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AA86-DEAC-4CDD-B839-6E51966DD136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9243-9BC5-4F44-9955-410045B750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EFE7-BF74-4CD9-A6D7-B2BFDB160D76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A8A1E-EDA3-4800-9673-DECD09AD83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0B7F-0795-4083-8C4F-9CE17F1CAC67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B2313-1A59-437F-8A97-590523C0D4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F614-FD25-476F-82C9-A17D18786DCE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EB797-3FCD-4802-B1AD-9824C33CF2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A966-CA94-42DE-9490-80DEF5432AC9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7C4F1-82B6-4C3D-A87F-7E271742CE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6BD18-93E5-4DD2-B56B-709EF6EA9EC7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2CC42-241C-4194-82DD-9CCE54E043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9691B-9B24-45D6-BC35-8C3F88D9C413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2AD6A-C547-4B3F-A646-A1E2E9B519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37672-761F-475D-A295-88858AD86F74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A9905-22DC-4FE3-AAE3-330605C668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B26EE-9C0B-41BD-ACE6-E9932A5FFB16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5F4B9-D8ED-4C81-9236-141C025F91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4C977A-586C-4E1C-AD64-543AA29C48AF}" type="datetimeFigureOut">
              <a:rPr lang="ru-RU"/>
              <a:pPr>
                <a:defRPr/>
              </a:pPr>
              <a:t>28.02.2014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7CF575-5E1F-41C5-823B-E6B2860066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5" r:id="rId2"/>
    <p:sldLayoutId id="2147483994" r:id="rId3"/>
    <p:sldLayoutId id="2147483993" r:id="rId4"/>
    <p:sldLayoutId id="2147483992" r:id="rId5"/>
    <p:sldLayoutId id="2147483991" r:id="rId6"/>
    <p:sldLayoutId id="2147483990" r:id="rId7"/>
    <p:sldLayoutId id="2147483997" r:id="rId8"/>
    <p:sldLayoutId id="2147483998" r:id="rId9"/>
    <p:sldLayoutId id="2147483989" r:id="rId10"/>
    <p:sldLayoutId id="2147483988" r:id="rId11"/>
  </p:sldLayoutIdLst>
  <p:transition>
    <p:checker dir="vert"/>
  </p:transition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5223" y="-1376561"/>
            <a:ext cx="5256584" cy="5040560"/>
          </a:xfrm>
          <a:noFill/>
          <a:ln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txBody>
          <a:bodyPr/>
          <a:lstStyle/>
          <a:p>
            <a:pPr marL="182563"/>
            <a:r>
              <a:rPr lang="ru-RU" sz="4400" i="1" smtClean="0">
                <a:solidFill>
                  <a:schemeClr val="tx1"/>
                </a:solidFill>
                <a:cs typeface="Arial" charset="0"/>
              </a:rPr>
              <a:t>ПРЕЗЕНТАЦІЯ</a:t>
            </a:r>
            <a:br>
              <a:rPr lang="ru-RU" sz="4400" i="1" smtClean="0">
                <a:solidFill>
                  <a:schemeClr val="tx1"/>
                </a:solidFill>
                <a:cs typeface="Arial" charset="0"/>
              </a:rPr>
            </a:br>
            <a:r>
              <a:rPr lang="ru-RU" sz="4400" i="1" smtClean="0">
                <a:solidFill>
                  <a:schemeClr val="tx1"/>
                </a:solidFill>
                <a:cs typeface="Arial" charset="0"/>
              </a:rPr>
              <a:t>З ТЕМИ:</a:t>
            </a:r>
            <a:r>
              <a:rPr lang="ru-RU" sz="4400" b="1" i="1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4400" b="1" i="1" smtClean="0">
                <a:solidFill>
                  <a:schemeClr val="tx1"/>
                </a:solidFill>
                <a:cs typeface="Arial" charset="0"/>
              </a:rPr>
            </a:br>
            <a:r>
              <a:rPr lang="ru-RU" sz="4400" b="1" i="1" smtClean="0">
                <a:solidFill>
                  <a:schemeClr val="tx1"/>
                </a:solidFill>
                <a:cs typeface="Arial" charset="0"/>
              </a:rPr>
              <a:t>ВУГЛЕВОДИ.</a:t>
            </a:r>
            <a:br>
              <a:rPr lang="ru-RU" sz="4400" b="1" i="1" smtClean="0">
                <a:solidFill>
                  <a:schemeClr val="tx1"/>
                </a:solidFill>
                <a:cs typeface="Arial" charset="0"/>
              </a:rPr>
            </a:br>
            <a:r>
              <a:rPr lang="ru-RU" sz="4400" b="1" i="1" smtClean="0">
                <a:solidFill>
                  <a:schemeClr val="tx1"/>
                </a:solidFill>
                <a:cs typeface="Arial" charset="0"/>
              </a:rPr>
              <a:t>ГЛЮКОЗА.</a:t>
            </a:r>
          </a:p>
        </p:txBody>
      </p:sp>
      <p:sp>
        <p:nvSpPr>
          <p:cNvPr id="133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9050" y="5876925"/>
            <a:ext cx="5637213" cy="882650"/>
          </a:xfrm>
        </p:spPr>
        <p:txBody>
          <a:bodyPr/>
          <a:lstStyle/>
          <a:p>
            <a:r>
              <a:rPr lang="ru-RU" sz="2400" smtClean="0">
                <a:solidFill>
                  <a:schemeClr val="tx1"/>
                </a:solidFill>
              </a:rPr>
              <a:t>П</a:t>
            </a:r>
            <a:r>
              <a:rPr lang="uk-UA" sz="2400" smtClean="0">
                <a:solidFill>
                  <a:schemeClr val="tx1"/>
                </a:solidFill>
              </a:rPr>
              <a:t>ідготували</a:t>
            </a:r>
            <a:r>
              <a:rPr lang="ru-RU" sz="2400" smtClean="0">
                <a:solidFill>
                  <a:schemeClr val="tx1"/>
                </a:solidFill>
              </a:rPr>
              <a:t> учениці 11-Б класу</a:t>
            </a:r>
          </a:p>
          <a:p>
            <a:r>
              <a:rPr lang="uk-UA" sz="2400" smtClean="0">
                <a:solidFill>
                  <a:schemeClr val="tx1"/>
                </a:solidFill>
              </a:rPr>
              <a:t>Ярьоменко Юлія і Сероветник Наталія</a:t>
            </a:r>
          </a:p>
        </p:txBody>
      </p:sp>
      <p:pic>
        <p:nvPicPr>
          <p:cNvPr id="13317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25" y="2349500"/>
            <a:ext cx="2362200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7024688" cy="1143000"/>
          </a:xfrm>
        </p:spPr>
        <p:txBody>
          <a:bodyPr/>
          <a:lstStyle/>
          <a:p>
            <a:r>
              <a:rPr lang="ru-RU" smtClean="0"/>
              <a:t>Добування:</a:t>
            </a:r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684213" y="2276475"/>
            <a:ext cx="6983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(</a:t>
            </a:r>
            <a:r>
              <a:rPr lang="en-US" sz="3600">
                <a:latin typeface="Trebuchet MS" pitchFamily="34" charset="0"/>
              </a:rPr>
              <a:t>C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en-US" sz="3600" baseline="-25000">
                <a:latin typeface="Trebuchet MS" pitchFamily="34" charset="0"/>
              </a:rPr>
              <a:t>1</a:t>
            </a:r>
            <a:r>
              <a:rPr lang="ru-RU" sz="3600" baseline="-25000">
                <a:latin typeface="Trebuchet MS" pitchFamily="34" charset="0"/>
              </a:rPr>
              <a:t>0</a:t>
            </a:r>
            <a:r>
              <a:rPr lang="en-US" sz="3600">
                <a:latin typeface="Trebuchet MS" pitchFamily="34" charset="0"/>
              </a:rPr>
              <a:t>O</a:t>
            </a:r>
            <a:r>
              <a:rPr lang="ru-RU" sz="3600" baseline="-25000">
                <a:latin typeface="Trebuchet MS" pitchFamily="34" charset="0"/>
              </a:rPr>
              <a:t>5</a:t>
            </a:r>
            <a:r>
              <a:rPr lang="uk-UA" sz="3600">
                <a:latin typeface="Trebuchet MS" pitchFamily="34" charset="0"/>
              </a:rPr>
              <a:t>)</a:t>
            </a:r>
            <a:r>
              <a:rPr lang="en-US" sz="3600" baseline="-25000">
                <a:latin typeface="Trebuchet MS" pitchFamily="34" charset="0"/>
              </a:rPr>
              <a:t>n</a:t>
            </a:r>
            <a:r>
              <a:rPr lang="en-US" sz="3600">
                <a:latin typeface="Trebuchet MS" pitchFamily="34" charset="0"/>
              </a:rPr>
              <a:t>+nH</a:t>
            </a:r>
            <a:r>
              <a:rPr lang="en-US" sz="3600" baseline="-250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O        nC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en-US" sz="3600" baseline="-25000">
                <a:latin typeface="Trebuchet MS" pitchFamily="34" charset="0"/>
              </a:rPr>
              <a:t>12</a:t>
            </a:r>
            <a:r>
              <a:rPr lang="en-US" sz="3600">
                <a:latin typeface="Trebuchet MS" pitchFamily="34" charset="0"/>
              </a:rPr>
              <a:t>O</a:t>
            </a:r>
            <a:r>
              <a:rPr lang="en-US" sz="3600" baseline="-25000">
                <a:latin typeface="Trebuchet MS" pitchFamily="34" charset="0"/>
              </a:rPr>
              <a:t>6</a:t>
            </a:r>
            <a:endParaRPr lang="ru-RU" sz="3600" baseline="-25000">
              <a:latin typeface="Trebuchet MS" pitchFamily="34" charset="0"/>
            </a:endParaRP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611188" y="1495425"/>
            <a:ext cx="698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000">
                <a:latin typeface="Trebuchet MS" pitchFamily="34" charset="0"/>
              </a:rPr>
              <a:t>Кислотний гідрол</a:t>
            </a:r>
            <a:r>
              <a:rPr lang="uk-UA" sz="2000">
                <a:latin typeface="Trebuchet MS" pitchFamily="34" charset="0"/>
              </a:rPr>
              <a:t>і</a:t>
            </a:r>
            <a:r>
              <a:rPr lang="ru-RU" sz="2000">
                <a:latin typeface="Trebuchet MS" pitchFamily="34" charset="0"/>
              </a:rPr>
              <a:t>з крохмалю: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1989138"/>
            <a:ext cx="172720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628650" y="3716338"/>
            <a:ext cx="698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sz="2000">
                <a:latin typeface="Trebuchet MS" pitchFamily="34" charset="0"/>
              </a:rPr>
              <a:t>В результаті реакції фотосинтезу</a:t>
            </a:r>
            <a:r>
              <a:rPr lang="ru-RU" sz="2000">
                <a:latin typeface="Trebuchet MS" pitchFamily="34" charset="0"/>
              </a:rPr>
              <a:t>: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611188" y="4605338"/>
            <a:ext cx="75072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  6</a:t>
            </a:r>
            <a:r>
              <a:rPr lang="en-US" sz="3600">
                <a:latin typeface="Trebuchet MS" pitchFamily="34" charset="0"/>
              </a:rPr>
              <a:t>CO</a:t>
            </a:r>
            <a:r>
              <a:rPr lang="en-US" sz="3600" baseline="-250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+6H</a:t>
            </a:r>
            <a:r>
              <a:rPr lang="en-US" sz="3600" baseline="-250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O       </a:t>
            </a:r>
            <a:r>
              <a:rPr lang="uk-UA" sz="3600">
                <a:latin typeface="Trebuchet MS" pitchFamily="34" charset="0"/>
              </a:rPr>
              <a:t>  </a:t>
            </a:r>
            <a:r>
              <a:rPr lang="en-US" sz="3600">
                <a:latin typeface="Trebuchet MS" pitchFamily="34" charset="0"/>
              </a:rPr>
              <a:t>C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en-US" sz="3600" baseline="-25000">
                <a:latin typeface="Trebuchet MS" pitchFamily="34" charset="0"/>
              </a:rPr>
              <a:t>12</a:t>
            </a:r>
            <a:r>
              <a:rPr lang="en-US" sz="3600">
                <a:latin typeface="Trebuchet MS" pitchFamily="34" charset="0"/>
              </a:rPr>
              <a:t>O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+6O</a:t>
            </a:r>
            <a:r>
              <a:rPr lang="en-US" sz="3600" baseline="-25000">
                <a:latin typeface="Trebuchet MS" pitchFamily="34" charset="0"/>
              </a:rPr>
              <a:t>2</a:t>
            </a:r>
            <a:endParaRPr lang="ru-RU" sz="3600" baseline="-25000">
              <a:latin typeface="Trebuchet MS" pitchFamily="34" charset="0"/>
            </a:endParaRPr>
          </a:p>
        </p:txBody>
      </p:sp>
      <p:pic>
        <p:nvPicPr>
          <p:cNvPr id="225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1163" y="4278313"/>
            <a:ext cx="1728787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4365625"/>
            <a:ext cx="1001712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92463" y="4567238"/>
            <a:ext cx="130492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9775" y="5065713"/>
            <a:ext cx="1130300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7024688" cy="1143000"/>
          </a:xfrm>
        </p:spPr>
        <p:txBody>
          <a:bodyPr/>
          <a:lstStyle/>
          <a:p>
            <a:r>
              <a:rPr lang="uk-UA" smtClean="0"/>
              <a:t>Застосування:</a:t>
            </a:r>
            <a:endParaRPr lang="ru-RU" smtClean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84313"/>
            <a:ext cx="5881687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3438" y="3690938"/>
            <a:ext cx="7299325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6188" y="68262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677084">
            <a:off x="5092700" y="2587625"/>
            <a:ext cx="1827213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 </a:t>
            </a:r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51406" y="2060848"/>
            <a:ext cx="8208912" cy="1613794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n-lt"/>
                <a:cs typeface="+mn-cs"/>
              </a:rPr>
              <a:t>Дякуємо  за увагу!</a:t>
            </a:r>
            <a:endParaRPr lang="ru-RU" sz="6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+mn-lt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71800" y="2492896"/>
            <a:ext cx="3744416" cy="37444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024687" cy="673100"/>
          </a:xfrm>
        </p:spPr>
        <p:txBody>
          <a:bodyPr/>
          <a:lstStyle/>
          <a:p>
            <a:r>
              <a:rPr lang="uk-UA" sz="3600" smtClean="0"/>
              <a:t>Вуглеводи</a:t>
            </a:r>
            <a:endParaRPr lang="ru-RU" sz="3600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988" y="1628775"/>
            <a:ext cx="7200900" cy="3508375"/>
          </a:xfrm>
        </p:spPr>
        <p:txBody>
          <a:bodyPr rtlCol="0">
            <a:no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uk-UA" sz="2800" b="1" dirty="0" smtClean="0"/>
              <a:t>Вуглеводи</a:t>
            </a:r>
            <a:r>
              <a:rPr lang="uk-UA" sz="2800" dirty="0" smtClean="0"/>
              <a:t> — органічні сполуки з загальною </a:t>
            </a:r>
            <a:r>
              <a:rPr lang="ru-RU" sz="2800" dirty="0" smtClean="0"/>
              <a:t>формулою </a:t>
            </a:r>
            <a:r>
              <a:rPr lang="en-US" sz="2800" b="1" i="1" dirty="0" smtClean="0"/>
              <a:t>C</a:t>
            </a:r>
            <a:r>
              <a:rPr lang="en-US" sz="2000" b="1" i="1" dirty="0" smtClean="0"/>
              <a:t>n</a:t>
            </a:r>
            <a:r>
              <a:rPr lang="en-US" sz="2800" b="1" i="1" dirty="0" smtClean="0"/>
              <a:t>(H</a:t>
            </a:r>
            <a:r>
              <a:rPr lang="en-US" sz="2000" b="1" i="1" dirty="0" smtClean="0"/>
              <a:t>2</a:t>
            </a:r>
            <a:r>
              <a:rPr lang="en-US" sz="2800" b="1" i="1" dirty="0" smtClean="0"/>
              <a:t>O)</a:t>
            </a:r>
            <a:r>
              <a:rPr lang="en-US" sz="2000" b="1" i="1" dirty="0"/>
              <a:t>m</a:t>
            </a:r>
            <a:r>
              <a:rPr lang="en-US" sz="2800" dirty="0" smtClean="0"/>
              <a:t>, </a:t>
            </a:r>
            <a:r>
              <a:rPr lang="ru-RU" sz="2800" dirty="0"/>
              <a:t>до </a:t>
            </a:r>
            <a:r>
              <a:rPr lang="uk-UA" sz="2800" dirty="0" smtClean="0"/>
              <a:t>складу яких входять тільки </a:t>
            </a:r>
            <a:r>
              <a:rPr lang="ru-RU" sz="2800" dirty="0" smtClean="0"/>
              <a:t>Карбон</a:t>
            </a:r>
            <a:r>
              <a:rPr lang="ru-RU" sz="2800" dirty="0"/>
              <a:t>, Оксиген та </a:t>
            </a:r>
            <a:r>
              <a:rPr lang="uk-UA" sz="2800" dirty="0" smtClean="0"/>
              <a:t>Гідроген. Вуглеводи є складовою</a:t>
            </a:r>
            <a:r>
              <a:rPr lang="ru-RU" sz="2800" dirty="0" smtClean="0"/>
              <a:t> </a:t>
            </a:r>
            <a:r>
              <a:rPr lang="uk-UA" sz="2800" dirty="0" smtClean="0"/>
              <a:t>частиною клітин усіх живих організмів</a:t>
            </a:r>
            <a:r>
              <a:rPr lang="ru-RU" sz="2800" dirty="0" smtClean="0"/>
              <a:t>.</a:t>
            </a:r>
          </a:p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800" dirty="0" smtClean="0"/>
          </a:p>
          <a:p>
            <a:pPr indent="-274320" fontAlgn="auto">
              <a:spcAft>
                <a:spcPts val="0"/>
              </a:spcAft>
              <a:defRPr/>
            </a:pPr>
            <a:r>
              <a:rPr lang="uk-UA" sz="2800" dirty="0" smtClean="0"/>
              <a:t>Назви вуглеводів мають закінчення </a:t>
            </a:r>
            <a:r>
              <a:rPr lang="uk-UA" sz="2800" i="1" dirty="0" smtClean="0"/>
              <a:t>–оза</a:t>
            </a:r>
            <a:endParaRPr lang="uk-UA" sz="2800" i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 стрелкой 19"/>
          <p:cNvCxnSpPr/>
          <p:nvPr/>
        </p:nvCxnSpPr>
        <p:spPr>
          <a:xfrm flipH="1">
            <a:off x="1354907" y="2906286"/>
            <a:ext cx="720080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2989412" y="2906286"/>
            <a:ext cx="1296143" cy="10622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84213" y="3429000"/>
            <a:ext cx="1511300" cy="3603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044575" y="333375"/>
            <a:ext cx="7024688" cy="828675"/>
          </a:xfrm>
        </p:spPr>
        <p:txBody>
          <a:bodyPr/>
          <a:lstStyle/>
          <a:p>
            <a:r>
              <a:rPr lang="uk-UA" sz="3600" smtClean="0"/>
              <a:t>Класифікація вуглеводів</a:t>
            </a:r>
          </a:p>
        </p:txBody>
      </p:sp>
      <p:sp>
        <p:nvSpPr>
          <p:cNvPr id="15363" name="Объект 5"/>
          <p:cNvSpPr>
            <a:spLocks noGrp="1"/>
          </p:cNvSpPr>
          <p:nvPr>
            <p:ph idx="1"/>
          </p:nvPr>
        </p:nvSpPr>
        <p:spPr>
          <a:xfrm>
            <a:off x="1042988" y="1484313"/>
            <a:ext cx="6777037" cy="4968875"/>
          </a:xfrm>
        </p:spPr>
        <p:txBody>
          <a:bodyPr/>
          <a:lstStyle/>
          <a:p>
            <a:pPr marL="68263" indent="0">
              <a:buFont typeface="Wingdings 2" pitchFamily="18" charset="2"/>
              <a:buNone/>
            </a:pPr>
            <a:r>
              <a:rPr lang="uk-UA" smtClean="0"/>
              <a:t>  </a:t>
            </a:r>
          </a:p>
        </p:txBody>
      </p:sp>
      <p:sp>
        <p:nvSpPr>
          <p:cNvPr id="7" name="Овал 6"/>
          <p:cNvSpPr/>
          <p:nvPr/>
        </p:nvSpPr>
        <p:spPr>
          <a:xfrm>
            <a:off x="1547813" y="1160463"/>
            <a:ext cx="5832475" cy="79216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1025525" y="1371600"/>
            <a:ext cx="6767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Trebuchet MS" pitchFamily="34" charset="0"/>
              </a:rPr>
              <a:t>Класифікація вуглеводів</a:t>
            </a:r>
            <a:r>
              <a:rPr lang="uk-UA"/>
              <a:t> </a:t>
            </a:r>
            <a:r>
              <a:rPr lang="uk-UA">
                <a:latin typeface="Trebuchet MS" pitchFamily="34" charset="0"/>
              </a:rPr>
              <a:t>(сахаридів</a:t>
            </a:r>
            <a:r>
              <a:rPr lang="ru-RU">
                <a:latin typeface="Trebuchet MS" pitchFamily="34" charset="0"/>
              </a:rPr>
              <a:t>)</a:t>
            </a:r>
            <a:endParaRPr lang="uk-UA">
              <a:latin typeface="Trebuchet MS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627784" y="1952836"/>
            <a:ext cx="720080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46" idx="0"/>
          </p:cNvCxnSpPr>
          <p:nvPr/>
        </p:nvCxnSpPr>
        <p:spPr>
          <a:xfrm flipH="1">
            <a:off x="5046470" y="1952836"/>
            <a:ext cx="173602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516216" y="1835206"/>
            <a:ext cx="648072" cy="4480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1547813" y="2349500"/>
            <a:ext cx="1944687" cy="7921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70" name="TextBox 18"/>
          <p:cNvSpPr txBox="1">
            <a:spLocks noChangeArrowheads="1"/>
          </p:cNvSpPr>
          <p:nvPr/>
        </p:nvSpPr>
        <p:spPr bwMode="auto">
          <a:xfrm>
            <a:off x="1692275" y="2492375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Trebuchet MS" pitchFamily="34" charset="0"/>
              </a:rPr>
              <a:t>Моносахариди</a:t>
            </a:r>
          </a:p>
        </p:txBody>
      </p:sp>
      <p:sp>
        <p:nvSpPr>
          <p:cNvPr id="15372" name="TextBox 22"/>
          <p:cNvSpPr txBox="1">
            <a:spLocks noChangeArrowheads="1"/>
          </p:cNvSpPr>
          <p:nvPr/>
        </p:nvSpPr>
        <p:spPr bwMode="auto">
          <a:xfrm>
            <a:off x="930275" y="3419475"/>
            <a:ext cx="1019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rebuchet MS" pitchFamily="34" charset="0"/>
              </a:rPr>
              <a:t>Гексози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149736" y="3685798"/>
            <a:ext cx="415280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2106613" y="4241800"/>
            <a:ext cx="1511300" cy="3603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75" name="TextBox 27"/>
          <p:cNvSpPr txBox="1">
            <a:spLocks noChangeArrowheads="1"/>
          </p:cNvSpPr>
          <p:nvPr/>
        </p:nvSpPr>
        <p:spPr bwMode="auto">
          <a:xfrm>
            <a:off x="2016125" y="4244975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/>
              <a:t>   </a:t>
            </a:r>
            <a:r>
              <a:rPr lang="uk-UA">
                <a:latin typeface="Trebuchet MS" pitchFamily="34" charset="0"/>
              </a:rPr>
              <a:t>Кетози</a:t>
            </a:r>
          </a:p>
        </p:txBody>
      </p:sp>
      <p:cxnSp>
        <p:nvCxnSpPr>
          <p:cNvPr id="30" name="Прямая со стрелкой 29"/>
          <p:cNvCxnSpPr>
            <a:stCxn id="26" idx="4"/>
          </p:cNvCxnSpPr>
          <p:nvPr/>
        </p:nvCxnSpPr>
        <p:spPr>
          <a:xfrm>
            <a:off x="1268413" y="3789370"/>
            <a:ext cx="0" cy="4317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7" idx="4"/>
          </p:cNvCxnSpPr>
          <p:nvPr/>
        </p:nvCxnSpPr>
        <p:spPr>
          <a:xfrm>
            <a:off x="2687638" y="46023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684213" y="4225925"/>
            <a:ext cx="1511300" cy="3603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38" name="Овал 37"/>
          <p:cNvSpPr/>
          <p:nvPr/>
        </p:nvSpPr>
        <p:spPr>
          <a:xfrm>
            <a:off x="2122488" y="4981575"/>
            <a:ext cx="1512887" cy="3603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80" name="TextBox 38"/>
          <p:cNvSpPr txBox="1">
            <a:spLocks noChangeArrowheads="1"/>
          </p:cNvSpPr>
          <p:nvPr/>
        </p:nvSpPr>
        <p:spPr bwMode="auto">
          <a:xfrm>
            <a:off x="569913" y="4216400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/>
              <a:t>   </a:t>
            </a:r>
            <a:r>
              <a:rPr lang="uk-UA">
                <a:latin typeface="Trebuchet MS" pitchFamily="34" charset="0"/>
              </a:rPr>
              <a:t>Альдози</a:t>
            </a:r>
          </a:p>
        </p:txBody>
      </p:sp>
      <p:sp>
        <p:nvSpPr>
          <p:cNvPr id="15381" name="TextBox 39"/>
          <p:cNvSpPr txBox="1">
            <a:spLocks noChangeArrowheads="1"/>
          </p:cNvSpPr>
          <p:nvPr/>
        </p:nvSpPr>
        <p:spPr bwMode="auto">
          <a:xfrm>
            <a:off x="2122488" y="4981575"/>
            <a:ext cx="1549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Trebuchet MS" pitchFamily="34" charset="0"/>
              </a:rPr>
              <a:t>Фруктоза</a:t>
            </a:r>
          </a:p>
        </p:txBody>
      </p:sp>
      <p:sp>
        <p:nvSpPr>
          <p:cNvPr id="15382" name="TextBox 44"/>
          <p:cNvSpPr txBox="1">
            <a:spLocks noChangeArrowheads="1"/>
          </p:cNvSpPr>
          <p:nvPr/>
        </p:nvSpPr>
        <p:spPr bwMode="auto">
          <a:xfrm>
            <a:off x="1979613" y="2708275"/>
            <a:ext cx="1444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(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С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3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-С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10</a:t>
            </a:r>
            <a:r>
              <a:rPr lang="uk-UA" sz="14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6" name="Овал 45"/>
          <p:cNvSpPr/>
          <p:nvPr/>
        </p:nvSpPr>
        <p:spPr>
          <a:xfrm>
            <a:off x="3635375" y="2492375"/>
            <a:ext cx="2763838" cy="12239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84" name="TextBox 47"/>
          <p:cNvSpPr txBox="1">
            <a:spLocks noChangeArrowheads="1"/>
          </p:cNvSpPr>
          <p:nvPr/>
        </p:nvSpPr>
        <p:spPr bwMode="auto">
          <a:xfrm>
            <a:off x="3894138" y="2535238"/>
            <a:ext cx="23050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rebuchet MS" pitchFamily="34" charset="0"/>
              </a:rPr>
              <a:t>Дисахариди</a:t>
            </a:r>
          </a:p>
          <a:p>
            <a:pPr algn="ctr"/>
            <a:r>
              <a:rPr lang="ru-RU">
                <a:latin typeface="Trebuchet MS" pitchFamily="34" charset="0"/>
              </a:rPr>
              <a:t>С</a:t>
            </a:r>
            <a:r>
              <a:rPr lang="ru-RU" sz="1400">
                <a:latin typeface="Trebuchet MS" pitchFamily="34" charset="0"/>
              </a:rPr>
              <a:t>12</a:t>
            </a:r>
            <a:r>
              <a:rPr lang="ru-RU">
                <a:latin typeface="Trebuchet MS" pitchFamily="34" charset="0"/>
              </a:rPr>
              <a:t>Н</a:t>
            </a:r>
            <a:r>
              <a:rPr lang="ru-RU" sz="1400">
                <a:latin typeface="Trebuchet MS" pitchFamily="34" charset="0"/>
              </a:rPr>
              <a:t>22</a:t>
            </a:r>
            <a:r>
              <a:rPr lang="ru-RU">
                <a:latin typeface="Trebuchet MS" pitchFamily="34" charset="0"/>
              </a:rPr>
              <a:t>О</a:t>
            </a:r>
            <a:r>
              <a:rPr lang="ru-RU" sz="1400">
                <a:latin typeface="Trebuchet MS" pitchFamily="34" charset="0"/>
              </a:rPr>
              <a:t>11</a:t>
            </a:r>
          </a:p>
          <a:p>
            <a:pPr algn="ctr"/>
            <a:r>
              <a:rPr lang="ru-RU">
                <a:latin typeface="Trebuchet MS" pitchFamily="34" charset="0"/>
              </a:rPr>
              <a:t>Сахароза</a:t>
            </a:r>
            <a:endParaRPr lang="uk-UA" sz="1600">
              <a:latin typeface="Trebuchet MS" pitchFamily="34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1279525" y="4576168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4" name="Овал 53"/>
          <p:cNvSpPr/>
          <p:nvPr/>
        </p:nvSpPr>
        <p:spPr>
          <a:xfrm>
            <a:off x="655638" y="4981575"/>
            <a:ext cx="1566862" cy="355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87" name="TextBox 54"/>
          <p:cNvSpPr txBox="1">
            <a:spLocks noChangeArrowheads="1"/>
          </p:cNvSpPr>
          <p:nvPr/>
        </p:nvSpPr>
        <p:spPr bwMode="auto">
          <a:xfrm>
            <a:off x="857250" y="4975225"/>
            <a:ext cx="1265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rebuchet MS" pitchFamily="34" charset="0"/>
              </a:rPr>
              <a:t>Глюкоза</a:t>
            </a:r>
          </a:p>
        </p:txBody>
      </p:sp>
      <p:sp>
        <p:nvSpPr>
          <p:cNvPr id="63" name="Овал 62"/>
          <p:cNvSpPr/>
          <p:nvPr/>
        </p:nvSpPr>
        <p:spPr>
          <a:xfrm>
            <a:off x="3617913" y="3956050"/>
            <a:ext cx="2335212" cy="12033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90" name="TextBox 63"/>
          <p:cNvSpPr txBox="1">
            <a:spLocks noChangeArrowheads="1"/>
          </p:cNvSpPr>
          <p:nvPr/>
        </p:nvSpPr>
        <p:spPr bwMode="auto">
          <a:xfrm>
            <a:off x="3635375" y="3949700"/>
            <a:ext cx="2317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Trebuchet MS" pitchFamily="34" charset="0"/>
              </a:rPr>
              <a:t>Пентози</a:t>
            </a:r>
          </a:p>
          <a:p>
            <a:pPr algn="ctr"/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С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5</a:t>
            </a:r>
            <a:r>
              <a:rPr lang="en-US">
                <a:solidFill>
                  <a:srgbClr val="FF0000"/>
                </a:solidFill>
                <a:latin typeface="Trebuchet MS" pitchFamily="34" charset="0"/>
              </a:rPr>
              <a:t>H</a:t>
            </a:r>
            <a:r>
              <a:rPr lang="en-US" sz="1400">
                <a:solidFill>
                  <a:srgbClr val="FF0000"/>
                </a:solidFill>
                <a:latin typeface="Trebuchet MS" pitchFamily="34" charset="0"/>
              </a:rPr>
              <a:t>10</a:t>
            </a:r>
            <a:r>
              <a:rPr lang="en-US">
                <a:solidFill>
                  <a:srgbClr val="FF0000"/>
                </a:solidFill>
                <a:latin typeface="Trebuchet MS" pitchFamily="34" charset="0"/>
              </a:rPr>
              <a:t>O</a:t>
            </a:r>
            <a:r>
              <a:rPr lang="en-US" sz="1400">
                <a:solidFill>
                  <a:srgbClr val="FF0000"/>
                </a:solidFill>
                <a:latin typeface="Trebuchet MS" pitchFamily="34" charset="0"/>
              </a:rPr>
              <a:t>5</a:t>
            </a:r>
          </a:p>
          <a:p>
            <a:pPr algn="ctr"/>
            <a:r>
              <a:rPr lang="uk-UA">
                <a:latin typeface="Trebuchet MS" pitchFamily="34" charset="0"/>
              </a:rPr>
              <a:t>Рибоза</a:t>
            </a:r>
          </a:p>
          <a:p>
            <a:pPr algn="ctr"/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С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5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Н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10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О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4</a:t>
            </a:r>
            <a:endParaRPr lang="uk-UA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5391" name="TextBox 64"/>
          <p:cNvSpPr txBox="1">
            <a:spLocks noChangeArrowheads="1"/>
          </p:cNvSpPr>
          <p:nvPr/>
        </p:nvSpPr>
        <p:spPr bwMode="auto">
          <a:xfrm>
            <a:off x="3708400" y="3357563"/>
            <a:ext cx="2755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rgbClr val="FF0000"/>
                </a:solidFill>
              </a:rPr>
              <a:t>(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С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10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-С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20</a:t>
            </a:r>
            <a:r>
              <a:rPr lang="uk-UA" sz="14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6" name="Овал 65"/>
          <p:cNvSpPr/>
          <p:nvPr/>
        </p:nvSpPr>
        <p:spPr>
          <a:xfrm>
            <a:off x="6227763" y="2276475"/>
            <a:ext cx="2476500" cy="12969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5393" name="TextBox 68"/>
          <p:cNvSpPr txBox="1">
            <a:spLocks noChangeArrowheads="1"/>
          </p:cNvSpPr>
          <p:nvPr/>
        </p:nvSpPr>
        <p:spPr bwMode="auto">
          <a:xfrm>
            <a:off x="6203950" y="2320925"/>
            <a:ext cx="24780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Trebuchet MS" pitchFamily="34" charset="0"/>
              </a:rPr>
              <a:t>Полісахариди</a:t>
            </a:r>
          </a:p>
          <a:p>
            <a:pPr algn="ctr"/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(С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6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Н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10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О</a:t>
            </a:r>
            <a:r>
              <a:rPr lang="uk-UA" sz="1400">
                <a:solidFill>
                  <a:srgbClr val="FF0000"/>
                </a:solidFill>
                <a:latin typeface="Trebuchet MS" pitchFamily="34" charset="0"/>
              </a:rPr>
              <a:t>5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)</a:t>
            </a:r>
            <a:r>
              <a:rPr lang="en-US">
                <a:solidFill>
                  <a:srgbClr val="FF0000"/>
                </a:solidFill>
                <a:latin typeface="Trebuchet MS" pitchFamily="34" charset="0"/>
              </a:rPr>
              <a:t>n</a:t>
            </a:r>
          </a:p>
          <a:p>
            <a:pPr algn="ctr"/>
            <a:r>
              <a:rPr lang="uk-UA">
                <a:latin typeface="Trebuchet MS" pitchFamily="34" charset="0"/>
              </a:rPr>
              <a:t>Крохмаль, целюлоза</a:t>
            </a:r>
          </a:p>
        </p:txBody>
      </p:sp>
      <p:sp>
        <p:nvSpPr>
          <p:cNvPr id="15394" name="Прямоугольник 69"/>
          <p:cNvSpPr>
            <a:spLocks noChangeArrowheads="1"/>
          </p:cNvSpPr>
          <p:nvPr/>
        </p:nvSpPr>
        <p:spPr bwMode="auto">
          <a:xfrm>
            <a:off x="7092950" y="3141663"/>
            <a:ext cx="765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>
                <a:solidFill>
                  <a:srgbClr val="FF0000"/>
                </a:solidFill>
              </a:rPr>
              <a:t>(</a:t>
            </a:r>
            <a:r>
              <a:rPr lang="uk-UA">
                <a:solidFill>
                  <a:srgbClr val="FF0000"/>
                </a:solidFill>
                <a:latin typeface="Trebuchet MS" pitchFamily="34" charset="0"/>
              </a:rPr>
              <a:t>С</a:t>
            </a:r>
            <a:r>
              <a:rPr lang="en-US" sz="1400">
                <a:solidFill>
                  <a:srgbClr val="FF0000"/>
                </a:solidFill>
                <a:latin typeface="Trebuchet MS" pitchFamily="34" charset="0"/>
              </a:rPr>
              <a:t>&gt;20</a:t>
            </a:r>
            <a:r>
              <a:rPr lang="ru-RU" sz="1400">
                <a:solidFill>
                  <a:srgbClr val="FF0000"/>
                </a:solidFill>
              </a:rPr>
              <a:t>)</a:t>
            </a:r>
            <a:endParaRPr lang="uk-UA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3"/>
          <p:cNvSpPr>
            <a:spLocks noGrp="1"/>
          </p:cNvSpPr>
          <p:nvPr>
            <p:ph type="title"/>
          </p:nvPr>
        </p:nvSpPr>
        <p:spPr>
          <a:xfrm>
            <a:off x="539750" y="188913"/>
            <a:ext cx="8135938" cy="1143000"/>
          </a:xfrm>
        </p:spPr>
        <p:txBody>
          <a:bodyPr/>
          <a:lstStyle/>
          <a:p>
            <a:r>
              <a:rPr lang="uk-UA" sz="3600" smtClean="0"/>
              <a:t> </a:t>
            </a:r>
            <a:r>
              <a:rPr lang="uk-UA" sz="3600" smtClean="0">
                <a:latin typeface="MS Reference Sans Serif" pitchFamily="34" charset="0"/>
              </a:rPr>
              <a:t>Поняття про глюкозу </a:t>
            </a:r>
            <a:endParaRPr lang="ru-RU" sz="3600" smtClean="0">
              <a:latin typeface="MS Reference Sans Serif" pitchFamily="34" charset="0"/>
            </a:endParaRPr>
          </a:p>
        </p:txBody>
      </p: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1258888" y="1916113"/>
            <a:ext cx="69913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800" b="1">
                <a:latin typeface="MS Reference Sans Serif" pitchFamily="34" charset="0"/>
              </a:rPr>
              <a:t>Глюко́за</a:t>
            </a:r>
            <a:r>
              <a:rPr lang="vi-VN" sz="2800">
                <a:latin typeface="MS Reference Sans Serif" pitchFamily="34" charset="0"/>
              </a:rPr>
              <a:t> </a:t>
            </a:r>
            <a:r>
              <a:rPr lang="vi-VN" sz="2800" i="1">
                <a:latin typeface="MS Reference Sans Serif" pitchFamily="34" charset="0"/>
              </a:rPr>
              <a:t>(від</a:t>
            </a:r>
            <a:r>
              <a:rPr lang="uk-UA" sz="2800" i="1">
                <a:latin typeface="MS Reference Sans Serif" pitchFamily="34" charset="0"/>
              </a:rPr>
              <a:t> грец. </a:t>
            </a:r>
            <a:r>
              <a:rPr lang="vi-VN" sz="2800" i="1">
                <a:latin typeface="MS Reference Sans Serif" pitchFamily="34" charset="0"/>
              </a:rPr>
              <a:t>солодкий) </a:t>
            </a:r>
            <a:r>
              <a:rPr lang="uk-UA" sz="2800" i="1">
                <a:latin typeface="MS Reference Sans Serif" pitchFamily="34" charset="0"/>
              </a:rPr>
              <a:t> </a:t>
            </a:r>
            <a:r>
              <a:rPr lang="uk-UA" sz="2800">
                <a:latin typeface="MS Reference Sans Serif" pitchFamily="34" charset="0"/>
              </a:rPr>
              <a:t>- поширена у природі органічна сполука, найпростіший представник моносахаридів.</a:t>
            </a:r>
            <a:r>
              <a:rPr lang="uk-UA" sz="2800">
                <a:latin typeface="Trebuchet MS" pitchFamily="34" charset="0"/>
              </a:rPr>
              <a:t> </a:t>
            </a:r>
          </a:p>
          <a:p>
            <a:endParaRPr lang="uk-UA" sz="2800">
              <a:latin typeface="Trebuchet MS" pitchFamily="34" charset="0"/>
            </a:endParaRPr>
          </a:p>
          <a:p>
            <a:r>
              <a:rPr lang="uk-UA" sz="2800">
                <a:latin typeface="Trebuchet MS" pitchFamily="34" charset="0"/>
              </a:rPr>
              <a:t>Тривіальна назва – виноградний цукор.</a:t>
            </a:r>
            <a:endParaRPr lang="ru-RU" sz="2800">
              <a:latin typeface="Trebuchet MS" pitchFamily="34" charset="0"/>
            </a:endParaRPr>
          </a:p>
        </p:txBody>
      </p:sp>
      <p:pic>
        <p:nvPicPr>
          <p:cNvPr id="1638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4652963"/>
            <a:ext cx="3203575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7024687" cy="1143000"/>
          </a:xfrm>
        </p:spPr>
        <p:txBody>
          <a:bodyPr/>
          <a:lstStyle/>
          <a:p>
            <a:r>
              <a:rPr lang="uk-UA" smtClean="0"/>
              <a:t>Формула</a:t>
            </a:r>
            <a:endParaRPr lang="ru-RU" smtClean="0"/>
          </a:p>
        </p:txBody>
      </p:sp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2843213" y="1341438"/>
            <a:ext cx="352901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4800">
              <a:latin typeface="Trebuchet MS" pitchFamily="34" charset="0"/>
            </a:endParaRPr>
          </a:p>
          <a:p>
            <a:r>
              <a:rPr lang="uk-UA" sz="4800">
                <a:latin typeface="Trebuchet MS" pitchFamily="34" charset="0"/>
              </a:rPr>
              <a:t>  С</a:t>
            </a:r>
            <a:r>
              <a:rPr lang="uk-UA" sz="4800" baseline="-25000">
                <a:latin typeface="Trebuchet MS" pitchFamily="34" charset="0"/>
              </a:rPr>
              <a:t>6</a:t>
            </a:r>
            <a:r>
              <a:rPr lang="en-US" sz="4800">
                <a:latin typeface="Trebuchet MS" pitchFamily="34" charset="0"/>
              </a:rPr>
              <a:t>H</a:t>
            </a:r>
            <a:r>
              <a:rPr lang="ru-RU" sz="4800" baseline="-25000">
                <a:latin typeface="Trebuchet MS" pitchFamily="34" charset="0"/>
              </a:rPr>
              <a:t>12</a:t>
            </a:r>
            <a:r>
              <a:rPr lang="en-US" sz="4800">
                <a:latin typeface="Trebuchet MS" pitchFamily="34" charset="0"/>
              </a:rPr>
              <a:t>O</a:t>
            </a:r>
            <a:r>
              <a:rPr lang="ru-RU" sz="4800" baseline="-25000">
                <a:latin typeface="Trebuchet MS" pitchFamily="34" charset="0"/>
              </a:rPr>
              <a:t>6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769938" y="1628775"/>
            <a:ext cx="338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ru-RU">
                <a:latin typeface="Trebuchet MS" pitchFamily="34" charset="0"/>
              </a:rPr>
              <a:t>Молекулярна: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769938" y="3689350"/>
            <a:ext cx="3384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ru-RU">
                <a:latin typeface="Trebuchet MS" pitchFamily="34" charset="0"/>
              </a:rPr>
              <a:t>Структурна:</a:t>
            </a:r>
          </a:p>
        </p:txBody>
      </p:sp>
      <p:pic>
        <p:nvPicPr>
          <p:cNvPr id="1741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3425" y="4437063"/>
            <a:ext cx="520858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900113" y="620713"/>
            <a:ext cx="7024687" cy="757237"/>
          </a:xfrm>
        </p:spPr>
        <p:txBody>
          <a:bodyPr/>
          <a:lstStyle/>
          <a:p>
            <a:r>
              <a:rPr lang="uk-UA" smtClean="0"/>
              <a:t>Ізомери глюкози</a:t>
            </a:r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652463" y="1484313"/>
            <a:ext cx="74898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rebuchet MS" pitchFamily="34" charset="0"/>
              </a:rPr>
              <a:t>Спосіб розміщення гідроксильної групи біля першого (правого бокового) атома Карбона визначає існування двох ізомерів глюкози: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1663" y="2274888"/>
            <a:ext cx="5400675" cy="424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7024687" cy="1143000"/>
          </a:xfrm>
        </p:spPr>
        <p:txBody>
          <a:bodyPr/>
          <a:lstStyle/>
          <a:p>
            <a:r>
              <a:rPr lang="uk-UA" smtClean="0"/>
              <a:t>Фізичні властивості:</a:t>
            </a:r>
            <a:endParaRPr lang="ru-RU" smtClean="0"/>
          </a:p>
        </p:txBody>
      </p:sp>
      <p:sp>
        <p:nvSpPr>
          <p:cNvPr id="3" name="TextBox 2"/>
          <p:cNvSpPr txBox="1"/>
          <p:nvPr/>
        </p:nvSpPr>
        <p:spPr>
          <a:xfrm>
            <a:off x="755650" y="1844675"/>
            <a:ext cx="7272338" cy="3386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200" dirty="0">
                <a:latin typeface="+mn-lt"/>
                <a:cs typeface="+mn-cs"/>
              </a:rPr>
              <a:t>б</a:t>
            </a:r>
            <a:r>
              <a:rPr lang="uk-UA" sz="3200" dirty="0">
                <a:latin typeface="+mn-lt"/>
                <a:cs typeface="+mn-cs"/>
              </a:rPr>
              <a:t>езбарвна, кристалічна речовина;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endParaRPr lang="uk-UA" sz="32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200" dirty="0">
                <a:latin typeface="+mn-lt"/>
                <a:cs typeface="+mn-cs"/>
              </a:rPr>
              <a:t>д</a:t>
            </a:r>
            <a:r>
              <a:rPr lang="uk-UA" sz="3200" dirty="0">
                <a:latin typeface="+mn-lt"/>
                <a:cs typeface="+mn-cs"/>
              </a:rPr>
              <a:t>обре розчинна у воді;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endParaRPr lang="uk-UA" sz="32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200" dirty="0">
                <a:latin typeface="+mn-lt"/>
                <a:cs typeface="+mn-cs"/>
              </a:rPr>
              <a:t>с</a:t>
            </a:r>
            <a:r>
              <a:rPr lang="uk-UA" sz="3200" dirty="0">
                <a:latin typeface="+mn-lt"/>
                <a:cs typeface="+mn-cs"/>
              </a:rPr>
              <a:t>олодка на смак.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uk-UA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7024687" cy="1143000"/>
          </a:xfrm>
        </p:spPr>
        <p:txBody>
          <a:bodyPr/>
          <a:lstStyle/>
          <a:p>
            <a:r>
              <a:rPr lang="uk-UA" sz="3600" smtClean="0"/>
              <a:t>Хімічні властивості:</a:t>
            </a:r>
            <a:endParaRPr lang="ru-RU" sz="3600" smtClean="0"/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684213" y="1217613"/>
            <a:ext cx="6983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sz="2000">
                <a:latin typeface="Trebuchet MS" pitchFamily="34" charset="0"/>
              </a:rPr>
              <a:t>Часткове окиснення (реакція «срібного дзеркала»):</a:t>
            </a:r>
            <a:endParaRPr lang="ru-RU" sz="2000">
              <a:latin typeface="Trebuchet MS" pitchFamily="34" charset="0"/>
            </a:endParaRPr>
          </a:p>
        </p:txBody>
      </p:sp>
      <p:pic>
        <p:nvPicPr>
          <p:cNvPr id="2048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674813"/>
            <a:ext cx="80645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4857750" y="2643188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solidFill>
                  <a:schemeClr val="accent1"/>
                </a:solidFill>
                <a:latin typeface="Trebuchet MS" pitchFamily="34" charset="0"/>
              </a:rPr>
              <a:t>(глюконова кислота)</a:t>
            </a:r>
            <a:endParaRPr lang="ru-RU" sz="2000" b="1">
              <a:solidFill>
                <a:schemeClr val="accent1"/>
              </a:solidFill>
              <a:latin typeface="Trebuchet MS" pitchFamily="34" charset="0"/>
            </a:endParaRPr>
          </a:p>
        </p:txBody>
      </p:sp>
      <p:sp>
        <p:nvSpPr>
          <p:cNvPr id="6" name="Минус 5"/>
          <p:cNvSpPr/>
          <p:nvPr/>
        </p:nvSpPr>
        <p:spPr>
          <a:xfrm>
            <a:off x="4017963" y="2563813"/>
            <a:ext cx="4392612" cy="7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611188" y="4724400"/>
            <a:ext cx="619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sz="2000">
                <a:latin typeface="Trebuchet MS" pitchFamily="34" charset="0"/>
              </a:rPr>
              <a:t>Відновлення:</a:t>
            </a:r>
            <a:endParaRPr lang="ru-RU" sz="2000">
              <a:latin typeface="Trebuchet MS" pitchFamily="34" charset="0"/>
            </a:endParaRPr>
          </a:p>
        </p:txBody>
      </p:sp>
      <p:pic>
        <p:nvPicPr>
          <p:cNvPr id="20487" name="Рисунок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5091113"/>
            <a:ext cx="81200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Box 9"/>
          <p:cNvSpPr txBox="1">
            <a:spLocks noChangeArrowheads="1"/>
          </p:cNvSpPr>
          <p:nvPr/>
        </p:nvSpPr>
        <p:spPr bwMode="auto">
          <a:xfrm>
            <a:off x="5080000" y="5883275"/>
            <a:ext cx="2379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solidFill>
                  <a:schemeClr val="accent1"/>
                </a:solidFill>
                <a:latin typeface="Trebuchet MS" pitchFamily="34" charset="0"/>
              </a:rPr>
              <a:t>       (сорбіт)</a:t>
            </a:r>
            <a:endParaRPr lang="ru-RU" sz="2000" b="1">
              <a:solidFill>
                <a:schemeClr val="accent1"/>
              </a:solidFill>
              <a:latin typeface="Trebuchet MS" pitchFamily="34" charset="0"/>
            </a:endParaRPr>
          </a:p>
        </p:txBody>
      </p:sp>
      <p:sp>
        <p:nvSpPr>
          <p:cNvPr id="11" name="Минус 10"/>
          <p:cNvSpPr/>
          <p:nvPr/>
        </p:nvSpPr>
        <p:spPr>
          <a:xfrm>
            <a:off x="4541838" y="5791200"/>
            <a:ext cx="3455987" cy="460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90" name="TextBox 11"/>
          <p:cNvSpPr txBox="1">
            <a:spLocks noChangeArrowheads="1"/>
          </p:cNvSpPr>
          <p:nvPr/>
        </p:nvSpPr>
        <p:spPr bwMode="auto">
          <a:xfrm>
            <a:off x="620713" y="3162300"/>
            <a:ext cx="698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sz="2000">
                <a:latin typeface="Trebuchet MS" pitchFamily="34" charset="0"/>
              </a:rPr>
              <a:t>Повне окиснення:</a:t>
            </a:r>
            <a:endParaRPr lang="ru-RU" sz="2000">
              <a:latin typeface="Trebuchet MS" pitchFamily="34" charset="0"/>
            </a:endParaRPr>
          </a:p>
        </p:txBody>
      </p:sp>
      <p:sp>
        <p:nvSpPr>
          <p:cNvPr id="20491" name="TextBox 12"/>
          <p:cNvSpPr txBox="1">
            <a:spLocks noChangeArrowheads="1"/>
          </p:cNvSpPr>
          <p:nvPr/>
        </p:nvSpPr>
        <p:spPr bwMode="auto">
          <a:xfrm>
            <a:off x="684213" y="3716338"/>
            <a:ext cx="7559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(</a:t>
            </a:r>
            <a:r>
              <a:rPr lang="en-US" sz="3600">
                <a:latin typeface="Trebuchet MS" pitchFamily="34" charset="0"/>
              </a:rPr>
              <a:t>C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en-US" sz="3600" baseline="-25000">
                <a:latin typeface="Trebuchet MS" pitchFamily="34" charset="0"/>
              </a:rPr>
              <a:t>12</a:t>
            </a:r>
            <a:r>
              <a:rPr lang="en-US" sz="3600">
                <a:latin typeface="Trebuchet MS" pitchFamily="34" charset="0"/>
              </a:rPr>
              <a:t>O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uk-UA" sz="3600">
                <a:latin typeface="Trebuchet MS" pitchFamily="34" charset="0"/>
              </a:rPr>
              <a:t>)</a:t>
            </a:r>
            <a:r>
              <a:rPr lang="en-US" sz="3600" baseline="-25000">
                <a:latin typeface="Trebuchet MS" pitchFamily="34" charset="0"/>
              </a:rPr>
              <a:t>n</a:t>
            </a:r>
            <a:r>
              <a:rPr lang="en-US" sz="3600">
                <a:latin typeface="Trebuchet MS" pitchFamily="34" charset="0"/>
              </a:rPr>
              <a:t>+</a:t>
            </a:r>
            <a:r>
              <a:rPr lang="ru-RU" sz="3600">
                <a:latin typeface="Trebuchet MS" pitchFamily="34" charset="0"/>
              </a:rPr>
              <a:t>6О</a:t>
            </a:r>
            <a:r>
              <a:rPr lang="en-US" sz="3600" baseline="-250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        </a:t>
            </a:r>
            <a:r>
              <a:rPr lang="ru-RU" sz="36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CO</a:t>
            </a:r>
            <a:r>
              <a:rPr lang="uk-UA" sz="3600" baseline="-25000">
                <a:latin typeface="Trebuchet MS" pitchFamily="34" charset="0"/>
              </a:rPr>
              <a:t>2</a:t>
            </a:r>
            <a:r>
              <a:rPr lang="en-US" sz="3600" baseline="-25000">
                <a:latin typeface="Trebuchet MS" pitchFamily="34" charset="0"/>
              </a:rPr>
              <a:t> </a:t>
            </a:r>
            <a:r>
              <a:rPr lang="en-US" sz="3600">
                <a:latin typeface="Trebuchet MS" pitchFamily="34" charset="0"/>
              </a:rPr>
              <a:t>+</a:t>
            </a:r>
            <a:r>
              <a:rPr lang="ru-RU" sz="36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uk-UA" sz="3600" baseline="-250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O+Q</a:t>
            </a:r>
            <a:endParaRPr lang="ru-RU" sz="3600" baseline="-25000">
              <a:latin typeface="Trebuchet MS" pitchFamily="34" charset="0"/>
            </a:endParaRPr>
          </a:p>
        </p:txBody>
      </p:sp>
      <p:pic>
        <p:nvPicPr>
          <p:cNvPr id="2049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00" y="3429000"/>
            <a:ext cx="1728788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3429000"/>
            <a:ext cx="87153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1350" y="6165850"/>
            <a:ext cx="15541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5" name="TextBox 16"/>
          <p:cNvSpPr txBox="1">
            <a:spLocks noChangeArrowheads="1"/>
          </p:cNvSpPr>
          <p:nvPr/>
        </p:nvSpPr>
        <p:spPr bwMode="auto">
          <a:xfrm>
            <a:off x="596900" y="6169025"/>
            <a:ext cx="215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rebuchet MS" pitchFamily="34" charset="0"/>
              </a:rPr>
              <a:t>*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024687" cy="1143000"/>
          </a:xfrm>
        </p:spPr>
        <p:txBody>
          <a:bodyPr/>
          <a:lstStyle/>
          <a:p>
            <a:r>
              <a:rPr lang="uk-UA" sz="3600" smtClean="0"/>
              <a:t>Хімічні властивості. Бродіння:</a:t>
            </a:r>
            <a:endParaRPr lang="ru-RU" sz="3600" smtClean="0"/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731838" y="1235075"/>
            <a:ext cx="69850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sz="2000">
                <a:latin typeface="Trebuchet MS" pitchFamily="34" charset="0"/>
              </a:rPr>
              <a:t>спиртове бродіння(</a:t>
            </a:r>
            <a:r>
              <a:rPr lang="en-US" sz="2000">
                <a:latin typeface="Trebuchet MS" pitchFamily="34" charset="0"/>
              </a:rPr>
              <a:t>kat – </a:t>
            </a:r>
            <a:r>
              <a:rPr lang="uk-UA" sz="2000">
                <a:latin typeface="Trebuchet MS" pitchFamily="34" charset="0"/>
              </a:rPr>
              <a:t>дріжджі):</a:t>
            </a:r>
            <a:endParaRPr lang="ru-RU" sz="2000">
              <a:latin typeface="Trebuchet MS" pitchFamily="34" charset="0"/>
            </a:endParaRP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728663" y="2690813"/>
            <a:ext cx="698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sz="2000">
                <a:latin typeface="Trebuchet MS" pitchFamily="34" charset="0"/>
              </a:rPr>
              <a:t>молочнокисле бродіння(</a:t>
            </a:r>
            <a:r>
              <a:rPr lang="en-US" sz="2000">
                <a:latin typeface="Trebuchet MS" pitchFamily="34" charset="0"/>
              </a:rPr>
              <a:t>kat – </a:t>
            </a:r>
            <a:r>
              <a:rPr lang="uk-UA" sz="2000">
                <a:latin typeface="Trebuchet MS" pitchFamily="34" charset="0"/>
              </a:rPr>
              <a:t>молочнокислі бактерії):</a:t>
            </a:r>
            <a:endParaRPr lang="ru-RU" sz="2000">
              <a:latin typeface="Trebuchet MS" pitchFamily="34" charset="0"/>
            </a:endParaRP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 rot="10800000" flipV="1">
            <a:off x="3338513" y="2346325"/>
            <a:ext cx="142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solidFill>
                  <a:schemeClr val="accent1"/>
                </a:solidFill>
                <a:latin typeface="Trebuchet MS" pitchFamily="34" charset="0"/>
              </a:rPr>
              <a:t>(етанол)</a:t>
            </a:r>
            <a:endParaRPr lang="ru-RU" sz="2000" b="1">
              <a:solidFill>
                <a:schemeClr val="accent1"/>
              </a:solidFill>
              <a:latin typeface="Trebuchet MS" pitchFamily="34" charset="0"/>
            </a:endParaRPr>
          </a:p>
        </p:txBody>
      </p:sp>
      <p:sp>
        <p:nvSpPr>
          <p:cNvPr id="7" name="Минус 6"/>
          <p:cNvSpPr/>
          <p:nvPr/>
        </p:nvSpPr>
        <p:spPr>
          <a:xfrm rot="10800000" flipV="1">
            <a:off x="2916238" y="2306638"/>
            <a:ext cx="2268537" cy="460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884238" y="3073400"/>
            <a:ext cx="6264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rebuchet MS" pitchFamily="34" charset="0"/>
              </a:rPr>
              <a:t>C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en-US" sz="3600" baseline="-25000">
                <a:latin typeface="Trebuchet MS" pitchFamily="34" charset="0"/>
              </a:rPr>
              <a:t>12</a:t>
            </a:r>
            <a:r>
              <a:rPr lang="en-US" sz="3600">
                <a:latin typeface="Trebuchet MS" pitchFamily="34" charset="0"/>
              </a:rPr>
              <a:t>O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 → </a:t>
            </a:r>
            <a:r>
              <a:rPr lang="uk-UA" sz="36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CH</a:t>
            </a:r>
            <a:r>
              <a:rPr lang="en-US" sz="3600" baseline="-25000">
                <a:latin typeface="Trebuchet MS" pitchFamily="34" charset="0"/>
              </a:rPr>
              <a:t>3</a:t>
            </a:r>
            <a:r>
              <a:rPr lang="en-US" sz="3600">
                <a:latin typeface="Trebuchet MS" pitchFamily="34" charset="0"/>
              </a:rPr>
              <a:t>–CHOH–COOH</a:t>
            </a:r>
            <a:endParaRPr lang="ru-RU" sz="3600">
              <a:latin typeface="Trebuchet MS" pitchFamily="34" charset="0"/>
            </a:endParaRPr>
          </a:p>
        </p:txBody>
      </p:sp>
      <p:sp>
        <p:nvSpPr>
          <p:cNvPr id="21511" name="TextBox 8"/>
          <p:cNvSpPr txBox="1">
            <a:spLocks noChangeArrowheads="1"/>
          </p:cNvSpPr>
          <p:nvPr/>
        </p:nvSpPr>
        <p:spPr bwMode="auto">
          <a:xfrm rot="10800000" flipV="1">
            <a:off x="3590925" y="3976688"/>
            <a:ext cx="4062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solidFill>
                  <a:schemeClr val="accent1"/>
                </a:solidFill>
                <a:latin typeface="Trebuchet MS" pitchFamily="34" charset="0"/>
              </a:rPr>
              <a:t>  (молочна кислота)</a:t>
            </a:r>
            <a:endParaRPr lang="ru-RU" sz="2000" b="1">
              <a:solidFill>
                <a:schemeClr val="accent1"/>
              </a:solidFill>
              <a:latin typeface="Trebuchet MS" pitchFamily="34" charset="0"/>
            </a:endParaRPr>
          </a:p>
        </p:txBody>
      </p:sp>
      <p:sp>
        <p:nvSpPr>
          <p:cNvPr id="10" name="Минус 9"/>
          <p:cNvSpPr/>
          <p:nvPr/>
        </p:nvSpPr>
        <p:spPr>
          <a:xfrm rot="10800000" flipV="1">
            <a:off x="2484438" y="3833813"/>
            <a:ext cx="5400675" cy="11906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13" name="TextBox 10"/>
          <p:cNvSpPr txBox="1">
            <a:spLocks noChangeArrowheads="1"/>
          </p:cNvSpPr>
          <p:nvPr/>
        </p:nvSpPr>
        <p:spPr bwMode="auto">
          <a:xfrm>
            <a:off x="884238" y="1636713"/>
            <a:ext cx="676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rebuchet MS" pitchFamily="34" charset="0"/>
              </a:rPr>
              <a:t>C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en-US" sz="3600" baseline="-25000">
                <a:latin typeface="Trebuchet MS" pitchFamily="34" charset="0"/>
              </a:rPr>
              <a:t>12</a:t>
            </a:r>
            <a:r>
              <a:rPr lang="en-US" sz="3600">
                <a:latin typeface="Trebuchet MS" pitchFamily="34" charset="0"/>
              </a:rPr>
              <a:t>O</a:t>
            </a:r>
            <a:r>
              <a:rPr lang="en-US" sz="3600" baseline="-25000">
                <a:latin typeface="Trebuchet MS" pitchFamily="34" charset="0"/>
              </a:rPr>
              <a:t>6</a:t>
            </a:r>
            <a:r>
              <a:rPr lang="en-US" sz="3600">
                <a:latin typeface="Trebuchet MS" pitchFamily="34" charset="0"/>
              </a:rPr>
              <a:t> → </a:t>
            </a:r>
            <a:r>
              <a:rPr lang="uk-UA" sz="36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C</a:t>
            </a:r>
            <a:r>
              <a:rPr lang="en-US" sz="3600" baseline="-25000">
                <a:latin typeface="Trebuchet MS" pitchFamily="34" charset="0"/>
              </a:rPr>
              <a:t>2</a:t>
            </a:r>
            <a:r>
              <a:rPr lang="en-US" sz="3600">
                <a:latin typeface="Trebuchet MS" pitchFamily="34" charset="0"/>
              </a:rPr>
              <a:t>H</a:t>
            </a:r>
            <a:r>
              <a:rPr lang="en-US" sz="3600" baseline="-25000">
                <a:latin typeface="Trebuchet MS" pitchFamily="34" charset="0"/>
              </a:rPr>
              <a:t>5</a:t>
            </a:r>
            <a:r>
              <a:rPr lang="en-US" sz="3600">
                <a:latin typeface="Trebuchet MS" pitchFamily="34" charset="0"/>
              </a:rPr>
              <a:t>OH+2CO</a:t>
            </a:r>
            <a:r>
              <a:rPr lang="en-US" sz="3600" baseline="-25000">
                <a:latin typeface="Trebuchet MS" pitchFamily="34" charset="0"/>
              </a:rPr>
              <a:t>2</a:t>
            </a:r>
            <a:endParaRPr lang="ru-RU" sz="3600" baseline="-25000">
              <a:latin typeface="Trebuchet MS" pitchFamily="34" charset="0"/>
            </a:endParaRPr>
          </a:p>
        </p:txBody>
      </p:sp>
      <p:pic>
        <p:nvPicPr>
          <p:cNvPr id="21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5175" y="1435100"/>
            <a:ext cx="957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498475" y="4381500"/>
            <a:ext cx="82153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200">
                <a:solidFill>
                  <a:schemeClr val="accent1"/>
                </a:solidFill>
                <a:latin typeface="Trebuchet MS" pitchFamily="34" charset="0"/>
              </a:rPr>
              <a:t>Якісна реакція (з купрум(</a:t>
            </a:r>
            <a:r>
              <a:rPr lang="en-US" sz="3200">
                <a:solidFill>
                  <a:schemeClr val="accent1"/>
                </a:solidFill>
                <a:latin typeface="Trebuchet MS" pitchFamily="34" charset="0"/>
              </a:rPr>
              <a:t>II</a:t>
            </a:r>
            <a:r>
              <a:rPr lang="uk-UA" sz="3200">
                <a:solidFill>
                  <a:schemeClr val="accent1"/>
                </a:solidFill>
                <a:latin typeface="Trebuchet MS" pitchFamily="34" charset="0"/>
              </a:rPr>
              <a:t>)</a:t>
            </a:r>
            <a:r>
              <a:rPr lang="en-US" sz="3200">
                <a:solidFill>
                  <a:schemeClr val="accent1"/>
                </a:solidFill>
                <a:latin typeface="Trebuchet MS" pitchFamily="34" charset="0"/>
              </a:rPr>
              <a:t> </a:t>
            </a:r>
            <a:r>
              <a:rPr lang="uk-UA" sz="3200">
                <a:solidFill>
                  <a:schemeClr val="accent1"/>
                </a:solidFill>
                <a:latin typeface="Trebuchet MS" pitchFamily="34" charset="0"/>
              </a:rPr>
              <a:t>гідроксидом):</a:t>
            </a:r>
            <a:endParaRPr lang="ru-RU" sz="3200">
              <a:solidFill>
                <a:schemeClr val="accent1"/>
              </a:solidFill>
              <a:latin typeface="Trebuchet MS" pitchFamily="34" charset="0"/>
            </a:endParaRPr>
          </a:p>
          <a:p>
            <a:endParaRPr lang="ru-RU">
              <a:latin typeface="Trebuchet MS" pitchFamily="34" charset="0"/>
            </a:endParaRPr>
          </a:p>
        </p:txBody>
      </p:sp>
      <p:pic>
        <p:nvPicPr>
          <p:cNvPr id="2151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011738"/>
            <a:ext cx="9374188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Прямая со стрелкой 13"/>
          <p:cNvCxnSpPr/>
          <p:nvPr/>
        </p:nvCxnSpPr>
        <p:spPr>
          <a:xfrm>
            <a:off x="3944938" y="5564188"/>
            <a:ext cx="431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8" name="Прямоугольник 11"/>
          <p:cNvSpPr>
            <a:spLocks noChangeArrowheads="1"/>
          </p:cNvSpPr>
          <p:nvPr/>
        </p:nvSpPr>
        <p:spPr bwMode="auto">
          <a:xfrm>
            <a:off x="3979863" y="5219700"/>
            <a:ext cx="3571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rebuchet MS" pitchFamily="34" charset="0"/>
              </a:rPr>
              <a:t>t◦</a:t>
            </a:r>
            <a:endParaRPr lang="ru-RU">
              <a:latin typeface="Trebuchet MS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7818438" y="5318125"/>
            <a:ext cx="1587" cy="4238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0" name="TextBox 16"/>
          <p:cNvSpPr txBox="1">
            <a:spLocks noChangeArrowheads="1"/>
          </p:cNvSpPr>
          <p:nvPr/>
        </p:nvSpPr>
        <p:spPr bwMode="auto">
          <a:xfrm rot="10800000" flipV="1">
            <a:off x="4441825" y="5880100"/>
            <a:ext cx="280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solidFill>
                  <a:schemeClr val="accent1"/>
                </a:solidFill>
                <a:latin typeface="Trebuchet MS" pitchFamily="34" charset="0"/>
              </a:rPr>
              <a:t>(глюконова кислота)</a:t>
            </a:r>
            <a:endParaRPr lang="ru-RU" sz="2000" b="1">
              <a:solidFill>
                <a:schemeClr val="accent1"/>
              </a:solidFill>
              <a:latin typeface="Trebuchet MS" pitchFamily="34" charset="0"/>
            </a:endParaRPr>
          </a:p>
        </p:txBody>
      </p:sp>
      <p:sp>
        <p:nvSpPr>
          <p:cNvPr id="18" name="Минус 17"/>
          <p:cNvSpPr/>
          <p:nvPr/>
        </p:nvSpPr>
        <p:spPr>
          <a:xfrm rot="10800000" flipV="1">
            <a:off x="4192588" y="5807075"/>
            <a:ext cx="3259137" cy="460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416</TotalTime>
  <Words>205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Trebuchet MS</vt:lpstr>
      <vt:lpstr>Arial</vt:lpstr>
      <vt:lpstr>Wingdings 2</vt:lpstr>
      <vt:lpstr>Calibri</vt:lpstr>
      <vt:lpstr>MS Reference Sans Serif</vt:lpstr>
      <vt:lpstr>Wingdings</vt:lpstr>
      <vt:lpstr>Courier New</vt:lpstr>
      <vt:lpstr>Остин</vt:lpstr>
      <vt:lpstr>Остин</vt:lpstr>
      <vt:lpstr>Остин</vt:lpstr>
      <vt:lpstr>Остин</vt:lpstr>
      <vt:lpstr>Слайд 1</vt:lpstr>
      <vt:lpstr>Вуглеводи</vt:lpstr>
      <vt:lpstr>Класифікація вуглеводів</vt:lpstr>
      <vt:lpstr> Поняття про глюкозу </vt:lpstr>
      <vt:lpstr>Формула</vt:lpstr>
      <vt:lpstr>Ізомери глюкози</vt:lpstr>
      <vt:lpstr>Фізичні властивості:</vt:lpstr>
      <vt:lpstr>Хімічні властивості:</vt:lpstr>
      <vt:lpstr>Хімічні властивості. Бродіння:</vt:lpstr>
      <vt:lpstr>Добування:</vt:lpstr>
      <vt:lpstr>Застосування: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ТЕМИ: ГЛЮКОЗА</dc:title>
  <dc:creator>Admin</dc:creator>
  <cp:lastModifiedBy>ХИМИЯ</cp:lastModifiedBy>
  <cp:revision>45</cp:revision>
  <dcterms:created xsi:type="dcterms:W3CDTF">2014-02-19T12:34:27Z</dcterms:created>
  <dcterms:modified xsi:type="dcterms:W3CDTF">2014-02-28T08:27:24Z</dcterms:modified>
</cp:coreProperties>
</file>