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9" r:id="rId2"/>
    <p:sldId id="257" r:id="rId3"/>
    <p:sldId id="258" r:id="rId4"/>
    <p:sldId id="260" r:id="rId5"/>
    <p:sldId id="263" r:id="rId6"/>
    <p:sldId id="262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0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6%D0%B5%D1%82%D0%B8%D0%BB%D0%B5%D0%B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k.wikipedia.org/wiki/%D0%9C%D0%B5%D1%82%D0%B8%D0%BB%D0%BE%D0%B2%D0%B8%D0%B9_%D1%81%D0%BF%D0%B8%D1%80%D1%8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482" y="1916832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Насичені вуглеводні використовуються в промисловості як паливо , мастильні матеріали і розчинники. Зазнавши процесів алкілування , ізомеризації і дегідрування , вони також служать вихідними матеріалами для синтезу барвників , захисних покриттів , пластмас , синтетичного каучуку , смол , пестицидів , синтетичних детергентів та великої кількості інших продуктів нафтохімії.</a:t>
            </a:r>
          </a:p>
          <a:p>
            <a:r>
              <a:rPr lang="uk-UA" dirty="0" smtClean="0"/>
              <a:t>     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548680"/>
            <a:ext cx="72748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Насичені вуглеводні.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ownloads\f803466c9187f43aab456a20e58115f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69" y="3867592"/>
            <a:ext cx="3150177" cy="210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wnloads\110951_w200_h200_omeg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46145"/>
            <a:ext cx="2233348" cy="19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ownloads\132871988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46144"/>
            <a:ext cx="2623810" cy="214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6" name="Picture 4" descr="http://im0-tub-ua.yandex.net/i?id=9751279-0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7"/>
            <a:ext cx="3790981" cy="381642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3645024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861048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Великі кількості метану використовуються як зручне і дешеве паливо. Неповне спалювання метану дає сажу, яка йде на виготовлення друкарської фарби і як наповнювач каучуку, а при термічному розкладі (вище 1000 °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одержують сажу і водень, який використовують для синтезу амоніаку. Продукт повного хлорування метану — </a:t>
            </a:r>
            <a:r>
              <a:rPr lang="uk-UA" sz="1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тетрахлорид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вуглецю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CCl</a:t>
            </a:r>
            <a:r>
              <a:rPr lang="en-US" sz="1600" baseline="-25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 добрим розчинником жирів і застосовується для екстрагування жирів з зерен олійних рослин. Метан служить також вихідною речовиною для одержання 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Ацетилен"/>
              </a:rPr>
              <a:t>ацетилену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Метиловий спирт"/>
              </a:rPr>
              <a:t>метилового спирту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і багатьох інших хімічних продуктів.</a:t>
            </a:r>
            <a:endParaRPr lang="uk-UA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943364"/>
            <a:ext cx="820891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Цікаві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факти</a:t>
            </a:r>
            <a:endParaRPr lang="ru-RU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Чорне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море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багате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поклади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метану, вони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глибинах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300–1000 м. У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центральній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глибоководній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моря запаси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20–30 трлн. м</a:t>
            </a:r>
            <a:r>
              <a:rPr lang="ru-RU" sz="16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Чорному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морі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за прогнозами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геологів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60–80 трлн. м</a:t>
            </a:r>
            <a:r>
              <a:rPr lang="ru-RU" sz="16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газу.</a:t>
            </a:r>
            <a:r>
              <a:rPr lang="ru-RU" sz="16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Очікувані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запаси газу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осадових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породах в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чорноморського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дна – 7–10 трлн. м</a:t>
            </a:r>
            <a:r>
              <a:rPr lang="ru-RU" sz="1600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збережені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2012 року,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вистачить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сто </a:t>
            </a:r>
            <a:r>
              <a:rPr lang="ru-RU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9756" y="332656"/>
            <a:ext cx="75425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Метан і етан , є </a:t>
            </a:r>
            <a:r>
              <a:rPr lang="uk-UA" dirty="0" err="1" smtClean="0"/>
              <a:t>фармакологічно</a:t>
            </a:r>
            <a:r>
              <a:rPr lang="uk-UA" dirty="0" smtClean="0"/>
              <a:t> " інертними " і належать до групи , що отримала назву " простих задушливих газів" . Присутність цих газів у високих концентраціях у вдихуваному повітрі не викликає загального отруєння . Якщо концентрація їх досить висока в результаті розвинеться гіпоксія або асфіксія . Метан не має ніякого запаху. Через свою низьку щільність метан може накопичуватися в погано провітрюваних приміщеннях , створюючи задушливу атмосферу. Етан при концентраціях нижче ( 5 %) не викликає загального отруєння у дихаючих таким повітрям людей.</a:t>
            </a:r>
            <a:endParaRPr lang="uk-UA" dirty="0"/>
          </a:p>
        </p:txBody>
      </p:sp>
      <p:pic>
        <p:nvPicPr>
          <p:cNvPr id="2050" name="Picture 2" descr="D:\Downloads\3834196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20801"/>
            <a:ext cx="2688332" cy="184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ownloads\3834332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578" y="4581127"/>
            <a:ext cx="3127853" cy="208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1196752"/>
            <a:ext cx="48965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Зріджені нафтові гази , що складаються , головним чином , з </a:t>
            </a:r>
            <a:r>
              <a:rPr lang="uk-UA" sz="1600" b="1" dirty="0" smtClean="0">
                <a:solidFill>
                  <a:schemeClr val="bg2">
                    <a:lumMod val="75000"/>
                  </a:schemeClr>
                </a:solidFill>
              </a:rPr>
              <a:t>пропану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і </a:t>
            </a:r>
            <a:r>
              <a:rPr lang="uk-UA" sz="1600" b="1" dirty="0" smtClean="0">
                <a:solidFill>
                  <a:schemeClr val="bg2">
                    <a:lumMod val="75000"/>
                  </a:schemeClr>
                </a:solidFill>
              </a:rPr>
              <a:t>бутану </a:t>
            </a:r>
            <a:r>
              <a:rPr lang="uk-UA" sz="1600" dirty="0" smtClean="0">
                <a:solidFill>
                  <a:schemeClr val="bg2">
                    <a:lumMod val="75000"/>
                  </a:schemeClr>
                </a:solidFill>
              </a:rPr>
              <a:t>, транспортуються і зберігаються під тиском або у вигляді охолоджених рідин. </a:t>
            </a:r>
            <a:endParaRPr lang="uk-UA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1378" name="Picture 2" descr="File:Propane-3D-balls-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398953">
            <a:off x="-394252" y="877871"/>
            <a:ext cx="4104650" cy="2606453"/>
          </a:xfrm>
          <a:prstGeom prst="rect">
            <a:avLst/>
          </a:prstGeom>
          <a:noFill/>
        </p:spPr>
      </p:pic>
      <p:pic>
        <p:nvPicPr>
          <p:cNvPr id="101380" name="Picture 4" descr="File:N-butane 3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7564" y="3140968"/>
            <a:ext cx="4186436" cy="31398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37890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Вони застосовуються як паливо , найчастіше в металургії при виплавці високосортних металів , де важливе застосування </a:t>
            </a:r>
            <a:r>
              <a:rPr lang="uk-UA" dirty="0" err="1" smtClean="0">
                <a:solidFill>
                  <a:schemeClr val="bg2">
                    <a:lumMod val="75000"/>
                  </a:schemeClr>
                </a:solidFill>
              </a:rPr>
              <a:t>знесірчення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 палива , при газовій зварці і різанні металів , а також у тих випадках , коли підвищений промисловий попит на газоподібне паливо впливає на постачання побутового газу.</a:t>
            </a:r>
            <a:endParaRPr lang="uk-UA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Пропан 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ніяких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симптомів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 людей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короткочасному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впливі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концентраціях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 ( 1 %).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( 10 %)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незначно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подразнює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очі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ніс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дихальні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шляхи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кілька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легке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запаморочення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. Бутан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сонливість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при 10 -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хвилинному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впливі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( 1 %) 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відзначено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жодних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ознак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отруєння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.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    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D:\Downloads\propane-safety-headache-1-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700" y="3140968"/>
            <a:ext cx="3305944" cy="2276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wnloads\tox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334837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4076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Пентан - наймолодший член групи вуглеводнів , які при кімнатній температурі і нормальному тиску є рідинами . В експериментах з людьми 10 - хвилинне вплив концентрації ( 0.5% ) не викликало роздратування слизової оболонки або інших симптомів.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D:\Downloads\Pentane-3D-bal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797973" cy="325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340768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solidFill>
                  <a:schemeClr val="accent4">
                    <a:lumMod val="50000"/>
                  </a:schemeClr>
                </a:solidFill>
              </a:rPr>
              <a:t>Основне застосування </a:t>
            </a:r>
            <a:r>
              <a:rPr lang="uk-UA" sz="1600" b="1" dirty="0" smtClean="0">
                <a:solidFill>
                  <a:schemeClr val="accent4">
                    <a:lumMod val="50000"/>
                  </a:schemeClr>
                </a:solidFill>
              </a:rPr>
              <a:t>гексану </a:t>
            </a:r>
            <a:r>
              <a:rPr lang="uk-UA" sz="1600" dirty="0" smtClean="0">
                <a:solidFill>
                  <a:schemeClr val="accent4">
                    <a:lumMod val="50000"/>
                  </a:schemeClr>
                </a:solidFill>
              </a:rPr>
              <a:t>– це розчинник в клеях для взуття з натуральної та штучної шкіри. Він використовувався як розчинник в клеях для меблів і шпалер , сумочок і валіз з натуральної та штучної шкіри , плащів , а також для відновлення автомобільних шин та екстракції рослинних масел. Через токсичність н- гексану в даний час його в багатьох областях замінили гептаном .</a:t>
            </a:r>
            <a:endParaRPr lang="uk-UA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3426" name="Picture 2" descr="File:Hexane-3D-vd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5541951" cy="2999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710" y="332656"/>
            <a:ext cx="81797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Гептан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легке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запаморочення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 людей при 6 -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хвилинному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( 0,1 %)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4 -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хвилинному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впливі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( 0,2 %). 4 -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гептана в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( 0,5 %)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сильне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запаморочення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нездатність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йти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прямій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веселість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порушення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координації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симптоми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отруєння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виявлялися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відсутності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скарг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подразнення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слизової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оболонки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15 -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цієї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гептана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призводив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інтоксикації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характеризувалася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 одних людей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неконтрольованими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веселощами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а у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заціпенінням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тривалістю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 30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хвилин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ознаки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часто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посилювалися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виявлялися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переходу в НЕОТРУЄНЕ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середовище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.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Постраждалі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скаржилися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втрату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апетиту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слабку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нудоту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на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присмак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бензину в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роті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зберігався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протягом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декількох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годин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контакту з гептаном.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 descr="D:\Downloads\Heptane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290" y="3471977"/>
            <a:ext cx="5112568" cy="289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904" y="36450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Октан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концентраціях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0,66 до 1,37 %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викликав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мишей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наркотичний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стан 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тривав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30 до 90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. При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концентраціях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нижче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( 1.37 %) не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спостерігалося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смертельних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випадків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конвульсій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/>
              <a:t>     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75248" y="1052736"/>
            <a:ext cx="67687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Застосування октану</a:t>
            </a:r>
          </a:p>
          <a:p>
            <a:endParaRPr lang="uk-UA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При пропущенні над 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алюмомолібденовим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або 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алюмохромовим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каталізатором у присутності водню октан перетворюється ( при 500 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і тиску 1-2 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Мн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/ м ² , або 10-20 кгс / см ² ) в суміш ароматичних вуглеводнів (о- ксилол і етилбензол ) . Ця реакція 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</a:rPr>
              <a:t>дегідроциклізації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- одна з основних у процесах каталітичного риформінгу.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4450" name="Picture 2" descr="File:Octane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033328" y="2337584"/>
            <a:ext cx="5348318" cy="2346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66FF"/>
      </a:accent1>
      <a:accent2>
        <a:srgbClr val="FEB2F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675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</dc:creator>
  <cp:lastModifiedBy>Bodster</cp:lastModifiedBy>
  <cp:revision>14</cp:revision>
  <dcterms:created xsi:type="dcterms:W3CDTF">2013-11-24T14:21:55Z</dcterms:created>
  <dcterms:modified xsi:type="dcterms:W3CDTF">2013-11-25T16:20:54Z</dcterms:modified>
</cp:coreProperties>
</file>