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4" autoAdjust="0"/>
    <p:restoredTop sz="94660"/>
  </p:normalViewPr>
  <p:slideViewPr>
    <p:cSldViewPr>
      <p:cViewPr varScale="1">
        <p:scale>
          <a:sx n="45" d="100"/>
          <a:sy n="45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imamedia.org/f/big/176/175730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270"/>
            <a:ext cx="9144000" cy="6864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0748" y="2338658"/>
            <a:ext cx="6622504" cy="1091207"/>
          </a:xfrm>
          <a:solidFill>
            <a:schemeClr val="tx1">
              <a:alpha val="46000"/>
            </a:schemeClr>
          </a:solidFill>
        </p:spPr>
        <p:txBody>
          <a:bodyPr/>
          <a:lstStyle/>
          <a:p>
            <a:r>
              <a:rPr lang="ru-RU" sz="5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Кам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’</a:t>
            </a:r>
            <a:r>
              <a:rPr lang="uk-UA" sz="5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яне</a:t>
            </a:r>
            <a:r>
              <a:rPr lang="uk-UA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вугілля</a:t>
            </a:r>
            <a:endParaRPr lang="ru-RU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400800" cy="936104"/>
          </a:xfrm>
          <a:solidFill>
            <a:schemeClr val="tx1">
              <a:alpha val="45000"/>
            </a:schemeClr>
          </a:solidFill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та продукти його переробки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556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stihi.ru/pics/2011/09/29/761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0" t="7093" r="3950" b="5334"/>
          <a:stretch/>
        </p:blipFill>
        <p:spPr bwMode="auto">
          <a:xfrm>
            <a:off x="-1467" y="0"/>
            <a:ext cx="914546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1">
              <a:alpha val="30000"/>
            </a:schemeClr>
          </a:solidFill>
        </p:spPr>
        <p:txBody>
          <a:bodyPr/>
          <a:lstStyle/>
          <a:p>
            <a:pPr algn="l"/>
            <a:r>
              <a:rPr lang="ru-RU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Використання</a:t>
            </a:r>
            <a:endParaRPr lang="ru-RU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5069160"/>
          </a:xfrm>
          <a:solidFill>
            <a:schemeClr val="tx1">
              <a:alpha val="58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Кам'яне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вугілля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використовується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як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технологічна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енерго-технологічна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енергетична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сировина</a:t>
            </a:r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 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при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виробництві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коксу </a:t>
            </a:r>
            <a:r>
              <a:rPr lang="ru-RU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інапівкоксу</a:t>
            </a:r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отриманням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великої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кількості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хімічних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продуктів</a:t>
            </a:r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 на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основі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яких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одержують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добрива,пластмаси</a:t>
            </a:r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синтетичні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волокна, лаки, </a:t>
            </a:r>
            <a:r>
              <a:rPr lang="ru-RU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фарби</a:t>
            </a:r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.</a:t>
            </a:r>
            <a:endParaRPr lang="ru-RU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Один з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найперспективніших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напрямів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використання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кам'яного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вугілля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—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скраплення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(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зрідження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) — 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гідрогенізація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вугілля</a:t>
            </a:r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отриманням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рідкого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палива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При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переробці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кам'яного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вугілля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отримують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також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активне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вугілля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штучний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графіт</a:t>
            </a:r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 в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промислових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масштабах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вилучається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ванадій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, 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ґерманій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 і </a:t>
            </a:r>
            <a:r>
              <a:rPr lang="ru-RU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сірка</a:t>
            </a:r>
            <a:r>
              <a:rPr lang="ru-RU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. Для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задоволення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потреб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економіки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Україна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щорічно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використовує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близько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100 млн т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вугілля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, з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яких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майже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80 млн т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видобувається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вітчизняними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підприємствами</a:t>
            </a:r>
            <a:r>
              <a:rPr lang="ru-RU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9721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60648"/>
            <a:ext cx="8064896" cy="26208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Кам</a:t>
            </a:r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’</a:t>
            </a:r>
            <a:r>
              <a:rPr lang="ru-RU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яне</a:t>
            </a: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вугілля</a:t>
            </a:r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— </a:t>
            </a:r>
            <a:r>
              <a:rPr lang="vi-VN" sz="3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тверда горюча </a:t>
            </a:r>
            <a:r>
              <a:rPr lang="uk-UA" sz="3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корисна копалина</a:t>
            </a:r>
            <a:r>
              <a:rPr lang="vi-VN" sz="3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vi-VN" sz="3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один з видів </a:t>
            </a:r>
            <a:r>
              <a:rPr lang="uk-UA" sz="3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вугілля</a:t>
            </a:r>
            <a:r>
              <a:rPr lang="vi-VN" sz="3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 викопного, проміжний між </a:t>
            </a:r>
            <a:r>
              <a:rPr lang="uk-UA" sz="3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бурим вугіллям</a:t>
            </a:r>
            <a:r>
              <a:rPr lang="vi-VN" sz="3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 і </a:t>
            </a:r>
            <a:r>
              <a:rPr lang="uk-UA" sz="3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антрацитом.</a:t>
            </a:r>
            <a:endParaRPr lang="ru-RU" sz="3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0" name="Picture 2" descr="Anthraz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815144"/>
            <a:ext cx="3491880" cy="3042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upload.wikimedia.org/wikipedia/commons/thumb/2/2b/Sanbongi_Brown_Coal_Memorial_Hall%2C_10_ton_brown_coal%2C_in_2010-03-06.jpg/220px-Sanbongi_Brown_Coal_Memorial_Hall%2C_10_ton_brown_coal%2C_in_2010-03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6" y="3857433"/>
            <a:ext cx="3067642" cy="3042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cenyenergie.cz/Files/ResizedImages/FckGallery/uhl%C3%AD_-1x25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319" y="2564904"/>
            <a:ext cx="4691151" cy="3127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992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051520"/>
          </a:xfrm>
        </p:spPr>
        <p:txBody>
          <a:bodyPr/>
          <a:lstStyle/>
          <a:p>
            <a:pPr algn="l"/>
            <a:r>
              <a:rPr lang="uk-UA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Історія</a:t>
            </a:r>
            <a:endParaRPr lang="ru-RU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Кам’яне</a:t>
            </a:r>
            <a:r>
              <a:rPr lang="ru-RU" dirty="0"/>
              <a:t> </a:t>
            </a:r>
            <a:r>
              <a:rPr lang="ru-RU" dirty="0" err="1"/>
              <a:t>вугілля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відомо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в </a:t>
            </a:r>
            <a:r>
              <a:rPr lang="ru-RU" dirty="0" err="1"/>
              <a:t>стародавньому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. Перше </a:t>
            </a:r>
            <a:r>
              <a:rPr lang="ru-RU" dirty="0" err="1"/>
              <a:t>згадування</a:t>
            </a:r>
            <a:r>
              <a:rPr lang="ru-RU" dirty="0"/>
              <a:t> про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пов’язують</a:t>
            </a:r>
            <a:r>
              <a:rPr lang="ru-RU" dirty="0"/>
              <a:t> з </a:t>
            </a:r>
            <a:r>
              <a:rPr lang="ru-RU" dirty="0" smtClean="0"/>
              <a:t>Аристотелем. </a:t>
            </a:r>
            <a:r>
              <a:rPr lang="ru-RU" dirty="0" err="1"/>
              <a:t>Кількома</a:t>
            </a:r>
            <a:r>
              <a:rPr lang="ru-RU" dirty="0"/>
              <a:t> </a:t>
            </a:r>
            <a:r>
              <a:rPr lang="ru-RU" dirty="0" err="1"/>
              <a:t>десятиріч­чями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учень</a:t>
            </a:r>
            <a:r>
              <a:rPr lang="ru-RU" dirty="0"/>
              <a:t> Теофраст </a:t>
            </a:r>
            <a:r>
              <a:rPr lang="ru-RU" dirty="0" err="1" smtClean="0"/>
              <a:t>Ересський</a:t>
            </a:r>
            <a:r>
              <a:rPr lang="ru-RU" dirty="0" smtClean="0"/>
              <a:t> в </a:t>
            </a:r>
            <a:r>
              <a:rPr lang="ru-RU" dirty="0"/>
              <a:t>«</a:t>
            </a:r>
            <a:r>
              <a:rPr lang="ru-RU" dirty="0" err="1"/>
              <a:t>Трактаті</a:t>
            </a:r>
            <a:r>
              <a:rPr lang="ru-RU" dirty="0"/>
              <a:t> про </a:t>
            </a:r>
            <a:r>
              <a:rPr lang="ru-RU" dirty="0" err="1"/>
              <a:t>каміння</a:t>
            </a:r>
            <a:r>
              <a:rPr lang="ru-RU" dirty="0"/>
              <a:t>» пи­сав</a:t>
            </a:r>
            <a:r>
              <a:rPr lang="ru-RU" dirty="0" smtClean="0"/>
              <a:t>: </a:t>
            </a:r>
            <a:r>
              <a:rPr lang="ru-RU" dirty="0" smtClean="0">
                <a:effectLst/>
              </a:rPr>
              <a:t>«…</a:t>
            </a:r>
            <a:r>
              <a:rPr lang="ru-RU" dirty="0" err="1" smtClean="0">
                <a:effectLst/>
              </a:rPr>
              <a:t>звуться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ці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викопні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речовини</a:t>
            </a:r>
            <a:r>
              <a:rPr lang="ru-RU" dirty="0" smtClean="0">
                <a:effectLst/>
              </a:rPr>
              <a:t> антрацитом (</a:t>
            </a:r>
            <a:r>
              <a:rPr lang="ru-RU" dirty="0" err="1" smtClean="0">
                <a:effectLst/>
              </a:rPr>
              <a:t>або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вугіллям</a:t>
            </a:r>
            <a:r>
              <a:rPr lang="ru-RU" dirty="0" smtClean="0">
                <a:effectLst/>
              </a:rPr>
              <a:t>)… вони </a:t>
            </a:r>
            <a:r>
              <a:rPr lang="ru-RU" dirty="0" err="1" smtClean="0">
                <a:effectLst/>
              </a:rPr>
              <a:t>спала­хують</a:t>
            </a:r>
            <a:r>
              <a:rPr lang="ru-RU" dirty="0" smtClean="0">
                <a:effectLst/>
              </a:rPr>
              <a:t> та </a:t>
            </a:r>
            <a:r>
              <a:rPr lang="ru-RU" dirty="0" err="1" smtClean="0">
                <a:effectLst/>
              </a:rPr>
              <a:t>горять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подібно</a:t>
            </a:r>
            <a:r>
              <a:rPr lang="ru-RU" dirty="0" smtClean="0">
                <a:effectLst/>
              </a:rPr>
              <a:t> до </a:t>
            </a:r>
            <a:r>
              <a:rPr lang="ru-RU" dirty="0" err="1" smtClean="0">
                <a:effectLst/>
              </a:rPr>
              <a:t>деревного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вугілля</a:t>
            </a:r>
            <a:r>
              <a:rPr lang="ru-RU" dirty="0" smtClean="0">
                <a:effectLst/>
              </a:rPr>
              <a:t>…»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/>
              <a:t>Стародавні</a:t>
            </a:r>
            <a:r>
              <a:rPr lang="ru-RU" dirty="0"/>
              <a:t> </a:t>
            </a:r>
            <a:r>
              <a:rPr lang="ru-RU" dirty="0" err="1"/>
              <a:t>римляни</a:t>
            </a:r>
            <a:r>
              <a:rPr lang="ru-RU" dirty="0"/>
              <a:t> </a:t>
            </a:r>
            <a:r>
              <a:rPr lang="ru-RU" dirty="0" err="1"/>
              <a:t>видобували</a:t>
            </a:r>
            <a:r>
              <a:rPr lang="ru-RU" dirty="0"/>
              <a:t> </a:t>
            </a:r>
            <a:r>
              <a:rPr lang="ru-RU" dirty="0" err="1"/>
              <a:t>кам’яне</a:t>
            </a:r>
            <a:r>
              <a:rPr lang="ru-RU" dirty="0"/>
              <a:t> </a:t>
            </a:r>
            <a:r>
              <a:rPr lang="ru-RU" dirty="0" err="1"/>
              <a:t>вугілля</a:t>
            </a:r>
            <a:r>
              <a:rPr lang="ru-RU" dirty="0"/>
              <a:t> для </a:t>
            </a:r>
            <a:r>
              <a:rPr lang="ru-RU" dirty="0" err="1"/>
              <a:t>опалення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нинішньої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Британії</a:t>
            </a:r>
            <a:r>
              <a:rPr lang="ru-RU" dirty="0"/>
              <a:t>. У І ст. </a:t>
            </a:r>
            <a:r>
              <a:rPr lang="ru-RU" dirty="0" smtClean="0"/>
              <a:t>до н. е. </a:t>
            </a:r>
            <a:r>
              <a:rPr lang="ru-RU" dirty="0"/>
              <a:t>в </a:t>
            </a:r>
            <a:r>
              <a:rPr lang="ru-RU" dirty="0" err="1"/>
              <a:t>китайській</a:t>
            </a:r>
            <a:r>
              <a:rPr lang="ru-RU" dirty="0"/>
              <a:t> </a:t>
            </a:r>
            <a:r>
              <a:rPr lang="ru-RU" dirty="0" err="1"/>
              <a:t>провінції</a:t>
            </a:r>
            <a:r>
              <a:rPr lang="ru-RU" dirty="0"/>
              <a:t> </a:t>
            </a:r>
            <a:r>
              <a:rPr lang="ru-RU" dirty="0" err="1"/>
              <a:t>Юннань</a:t>
            </a:r>
            <a:r>
              <a:rPr lang="ru-RU" dirty="0"/>
              <a:t> </a:t>
            </a:r>
            <a:r>
              <a:rPr lang="ru-RU" dirty="0" err="1"/>
              <a:t>вугілля</a:t>
            </a:r>
            <a:r>
              <a:rPr lang="ru-RU" dirty="0"/>
              <a:t> </a:t>
            </a:r>
            <a:r>
              <a:rPr lang="ru-RU" dirty="0" err="1"/>
              <a:t>нагрівали</a:t>
            </a:r>
            <a:r>
              <a:rPr lang="ru-RU" dirty="0"/>
              <a:t> без доступу </a:t>
            </a:r>
            <a:r>
              <a:rPr lang="ru-RU" dirty="0" err="1"/>
              <a:t>повітря</a:t>
            </a:r>
            <a:r>
              <a:rPr lang="ru-RU" dirty="0"/>
              <a:t> та </a:t>
            </a:r>
            <a:r>
              <a:rPr lang="ru-RU" dirty="0" err="1"/>
              <a:t>отримували</a:t>
            </a:r>
            <a:r>
              <a:rPr lang="ru-RU" dirty="0"/>
              <a:t> </a:t>
            </a:r>
            <a:r>
              <a:rPr lang="ru-RU" dirty="0" smtClean="0"/>
              <a:t>кокс</a:t>
            </a:r>
            <a:r>
              <a:rPr lang="ru-RU" baseline="30000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2743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87424"/>
            <a:ext cx="8229600" cy="1600200"/>
          </a:xfrm>
        </p:spPr>
        <p:txBody>
          <a:bodyPr/>
          <a:lstStyle/>
          <a:p>
            <a:pPr algn="l"/>
            <a:r>
              <a:rPr lang="ru-RU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Характеристика</a:t>
            </a:r>
            <a:endParaRPr lang="ru-RU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/>
              <a:t>Щільна</a:t>
            </a:r>
            <a:r>
              <a:rPr lang="ru-RU" dirty="0"/>
              <a:t> порода </a:t>
            </a:r>
            <a:r>
              <a:rPr lang="ru-RU" dirty="0" err="1"/>
              <a:t>чорного</a:t>
            </a:r>
            <a:r>
              <a:rPr lang="ru-RU" dirty="0"/>
              <a:t>,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сіро-чорного</a:t>
            </a:r>
            <a:r>
              <a:rPr lang="ru-RU" dirty="0"/>
              <a:t> </a:t>
            </a:r>
            <a:r>
              <a:rPr lang="ru-RU" dirty="0" err="1"/>
              <a:t>кольору</a:t>
            </a:r>
            <a:r>
              <a:rPr lang="ru-RU" dirty="0"/>
              <a:t>. </a:t>
            </a:r>
            <a:r>
              <a:rPr lang="ru-RU" dirty="0" err="1"/>
              <a:t>Блиск</a:t>
            </a:r>
            <a:r>
              <a:rPr lang="ru-RU" dirty="0"/>
              <a:t> </a:t>
            </a:r>
            <a:r>
              <a:rPr lang="ru-RU" dirty="0" err="1"/>
              <a:t>смоляний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металічний</a:t>
            </a:r>
            <a:r>
              <a:rPr lang="ru-RU" dirty="0"/>
              <a:t>. В </a:t>
            </a:r>
            <a:r>
              <a:rPr lang="ru-RU" dirty="0" err="1"/>
              <a:t>органічній</a:t>
            </a:r>
            <a:r>
              <a:rPr lang="ru-RU" dirty="0"/>
              <a:t> </a:t>
            </a:r>
            <a:r>
              <a:rPr lang="ru-RU" dirty="0" err="1"/>
              <a:t>речовині</a:t>
            </a:r>
            <a:r>
              <a:rPr lang="ru-RU" dirty="0"/>
              <a:t> </a:t>
            </a:r>
            <a:r>
              <a:rPr lang="ru-RU" dirty="0" err="1"/>
              <a:t>кам'яного</a:t>
            </a:r>
            <a:r>
              <a:rPr lang="ru-RU" dirty="0"/>
              <a:t> </a:t>
            </a:r>
            <a:r>
              <a:rPr lang="ru-RU" dirty="0" err="1"/>
              <a:t>вугілля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75-92 % </a:t>
            </a:r>
            <a:r>
              <a:rPr lang="ru-RU" dirty="0" err="1"/>
              <a:t>вуглецю</a:t>
            </a:r>
            <a:r>
              <a:rPr lang="ru-RU" dirty="0"/>
              <a:t>, 2,5-5,7 % </a:t>
            </a:r>
            <a:r>
              <a:rPr lang="ru-RU" dirty="0" err="1"/>
              <a:t>водню</a:t>
            </a:r>
            <a:r>
              <a:rPr lang="ru-RU" dirty="0"/>
              <a:t>, 1,5-15 % </a:t>
            </a:r>
            <a:r>
              <a:rPr lang="ru-RU" dirty="0" err="1"/>
              <a:t>кисню</a:t>
            </a:r>
            <a:r>
              <a:rPr lang="ru-RU" dirty="0"/>
              <a:t>. </a:t>
            </a:r>
            <a:r>
              <a:rPr lang="ru-RU" dirty="0" err="1"/>
              <a:t>Містить</a:t>
            </a:r>
            <a:r>
              <a:rPr lang="ru-RU" dirty="0"/>
              <a:t> 2-48 % </a:t>
            </a:r>
            <a:r>
              <a:rPr lang="ru-RU" dirty="0" err="1"/>
              <a:t>летких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. </a:t>
            </a:r>
            <a:r>
              <a:rPr lang="ru-RU" dirty="0" err="1"/>
              <a:t>Вологість</a:t>
            </a:r>
            <a:r>
              <a:rPr lang="ru-RU" dirty="0"/>
              <a:t> 1-12 %. </a:t>
            </a:r>
            <a:r>
              <a:rPr lang="ru-RU" dirty="0" err="1"/>
              <a:t>Вища</a:t>
            </a:r>
            <a:r>
              <a:rPr lang="ru-RU" dirty="0"/>
              <a:t> теплота </a:t>
            </a:r>
            <a:r>
              <a:rPr lang="ru-RU" dirty="0" err="1"/>
              <a:t>згоряння</a:t>
            </a:r>
            <a:r>
              <a:rPr lang="ru-RU" dirty="0"/>
              <a:t> в </a:t>
            </a:r>
            <a:r>
              <a:rPr lang="ru-RU" dirty="0" err="1"/>
              <a:t>перерахунку</a:t>
            </a:r>
            <a:r>
              <a:rPr lang="ru-RU" dirty="0"/>
              <a:t> на </a:t>
            </a:r>
            <a:r>
              <a:rPr lang="ru-RU" dirty="0" err="1"/>
              <a:t>сухий</a:t>
            </a:r>
            <a:r>
              <a:rPr lang="ru-RU" dirty="0"/>
              <a:t> </a:t>
            </a:r>
            <a:r>
              <a:rPr lang="ru-RU" dirty="0" err="1"/>
              <a:t>беззольний</a:t>
            </a:r>
            <a:r>
              <a:rPr lang="ru-RU" dirty="0"/>
              <a:t> стан 30,5-36,8 МДж/кг.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/>
              <a:t>кам'яного</a:t>
            </a:r>
            <a:r>
              <a:rPr lang="ru-RU" dirty="0"/>
              <a:t> </a:t>
            </a:r>
            <a:r>
              <a:rPr lang="ru-RU" dirty="0" err="1"/>
              <a:t>вугілля</a:t>
            </a:r>
            <a:r>
              <a:rPr lang="ru-RU" dirty="0"/>
              <a:t> </a:t>
            </a:r>
            <a:r>
              <a:rPr lang="ru-RU" dirty="0" err="1"/>
              <a:t>характерне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геологічних</a:t>
            </a:r>
            <a:r>
              <a:rPr lang="ru-RU" dirty="0"/>
              <a:t> </a:t>
            </a:r>
            <a:r>
              <a:rPr lang="ru-RU" dirty="0" smtClean="0"/>
              <a:t>систем. </a:t>
            </a:r>
            <a:r>
              <a:rPr lang="ru-RU" dirty="0" err="1"/>
              <a:t>Залягає</a:t>
            </a:r>
            <a:r>
              <a:rPr lang="ru-RU" dirty="0"/>
              <a:t> </a:t>
            </a:r>
            <a:r>
              <a:rPr lang="ru-RU" dirty="0" err="1"/>
              <a:t>кам'яне</a:t>
            </a:r>
            <a:r>
              <a:rPr lang="ru-RU" dirty="0"/>
              <a:t> </a:t>
            </a:r>
            <a:r>
              <a:rPr lang="ru-RU" dirty="0" err="1"/>
              <a:t>вугілля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пластів</a:t>
            </a:r>
            <a:r>
              <a:rPr lang="ru-RU" dirty="0"/>
              <a:t> і </a:t>
            </a:r>
            <a:r>
              <a:rPr lang="ru-RU" dirty="0" err="1"/>
              <a:t>лінзовидних</a:t>
            </a:r>
            <a:r>
              <a:rPr lang="ru-RU" dirty="0"/>
              <a:t> </a:t>
            </a:r>
            <a:r>
              <a:rPr lang="ru-RU" dirty="0" err="1"/>
              <a:t>покладів</a:t>
            </a:r>
            <a:r>
              <a:rPr lang="ru-RU" dirty="0"/>
              <a:t> </a:t>
            </a:r>
            <a:r>
              <a:rPr lang="ru-RU" dirty="0" err="1"/>
              <a:t>різної</a:t>
            </a:r>
            <a:r>
              <a:rPr lang="ru-RU" dirty="0"/>
              <a:t> </a:t>
            </a:r>
            <a:r>
              <a:rPr lang="ru-RU" dirty="0" err="1"/>
              <a:t>потужності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десятків</a:t>
            </a:r>
            <a:r>
              <a:rPr lang="ru-RU" dirty="0"/>
              <a:t> см до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десятків</a:t>
            </a:r>
            <a:r>
              <a:rPr lang="ru-RU" dirty="0"/>
              <a:t> і </a:t>
            </a:r>
            <a:r>
              <a:rPr lang="ru-RU" dirty="0" err="1"/>
              <a:t>сотень</a:t>
            </a:r>
            <a:r>
              <a:rPr lang="ru-RU" dirty="0"/>
              <a:t> м) на </a:t>
            </a:r>
            <a:r>
              <a:rPr lang="ru-RU" dirty="0" err="1" smtClean="0"/>
              <a:t>різних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5814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Кам'яне</a:t>
            </a:r>
            <a:r>
              <a:rPr lang="ru-RU" dirty="0" smtClean="0"/>
              <a:t> </a:t>
            </a:r>
            <a:r>
              <a:rPr lang="ru-RU" dirty="0" err="1"/>
              <a:t>вугілля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нейтральним</a:t>
            </a:r>
            <a:r>
              <a:rPr lang="ru-RU" dirty="0"/>
              <a:t> складом </a:t>
            </a:r>
            <a:r>
              <a:rPr lang="ru-RU" dirty="0" err="1"/>
              <a:t>органічної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. </a:t>
            </a:r>
            <a:r>
              <a:rPr lang="ru-RU" dirty="0" err="1"/>
              <a:t>Воно</a:t>
            </a:r>
            <a:r>
              <a:rPr lang="ru-RU" dirty="0"/>
              <a:t> не </a:t>
            </a:r>
            <a:r>
              <a:rPr lang="ru-RU" dirty="0" err="1"/>
              <a:t>реагує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слабими</a:t>
            </a:r>
            <a:r>
              <a:rPr lang="ru-RU" dirty="0"/>
              <a:t> лугами </a:t>
            </a:r>
            <a:r>
              <a:rPr lang="ru-RU" dirty="0" err="1"/>
              <a:t>ні</a:t>
            </a:r>
            <a:r>
              <a:rPr lang="ru-RU" dirty="0"/>
              <a:t> в </a:t>
            </a:r>
            <a:r>
              <a:rPr lang="ru-RU" dirty="0" err="1"/>
              <a:t>звичайних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,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тиском</a:t>
            </a:r>
            <a:r>
              <a:rPr lang="ru-RU" dirty="0"/>
              <a:t>. </a:t>
            </a:r>
            <a:r>
              <a:rPr lang="ru-RU" dirty="0" smtClean="0"/>
              <a:t>У </a:t>
            </a:r>
            <a:r>
              <a:rPr lang="ru-RU" dirty="0" err="1"/>
              <a:t>кам'яному</a:t>
            </a:r>
            <a:r>
              <a:rPr lang="ru-RU" dirty="0"/>
              <a:t> </a:t>
            </a:r>
            <a:r>
              <a:rPr lang="ru-RU" dirty="0" err="1"/>
              <a:t>вугіллі</a:t>
            </a:r>
            <a:r>
              <a:rPr lang="ru-RU" dirty="0"/>
              <a:t> не </a:t>
            </a:r>
            <a:r>
              <a:rPr lang="ru-RU" dirty="0" err="1"/>
              <a:t>виявлені</a:t>
            </a:r>
            <a:r>
              <a:rPr lang="ru-RU" dirty="0"/>
              <a:t> </a:t>
            </a:r>
            <a:r>
              <a:rPr lang="ru-RU" dirty="0" err="1"/>
              <a:t>жирні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 і </a:t>
            </a:r>
            <a:r>
              <a:rPr lang="ru-RU" dirty="0" err="1"/>
              <a:t>естери</a:t>
            </a:r>
            <a:r>
              <a:rPr lang="ru-RU" dirty="0"/>
              <a:t>, мало </a:t>
            </a:r>
            <a:r>
              <a:rPr lang="ru-RU" dirty="0" err="1"/>
              <a:t>сполук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структурою </a:t>
            </a:r>
            <a:r>
              <a:rPr lang="ru-RU" dirty="0" err="1"/>
              <a:t>парафінів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За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тепловими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 </a:t>
            </a:r>
            <a:r>
              <a:rPr lang="ru-RU" dirty="0" err="1"/>
              <a:t>кам'яне</a:t>
            </a:r>
            <a:r>
              <a:rPr lang="ru-RU" dirty="0"/>
              <a:t> </a:t>
            </a:r>
            <a:r>
              <a:rPr lang="ru-RU" dirty="0" err="1"/>
              <a:t>вугілля</a:t>
            </a:r>
            <a:r>
              <a:rPr lang="ru-RU" dirty="0"/>
              <a:t> </a:t>
            </a:r>
            <a:r>
              <a:rPr lang="ru-RU" dirty="0" err="1"/>
              <a:t>наближається</a:t>
            </a:r>
            <a:r>
              <a:rPr lang="ru-RU" dirty="0"/>
              <a:t> до </a:t>
            </a:r>
            <a:r>
              <a:rPr lang="ru-RU" dirty="0" err="1"/>
              <a:t>теплоізоляторів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Головні</a:t>
            </a:r>
            <a:r>
              <a:rPr lang="ru-RU" dirty="0"/>
              <a:t> </a:t>
            </a:r>
            <a:r>
              <a:rPr lang="ru-RU" dirty="0" err="1"/>
              <a:t>технологічні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кам'яного</a:t>
            </a:r>
            <a:r>
              <a:rPr lang="ru-RU" dirty="0"/>
              <a:t> </a:t>
            </a:r>
            <a:r>
              <a:rPr lang="ru-RU" dirty="0" err="1"/>
              <a:t>вугілля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: </a:t>
            </a:r>
            <a:r>
              <a:rPr lang="ru-RU" dirty="0" err="1"/>
              <a:t>спікливість</a:t>
            </a:r>
            <a:r>
              <a:rPr lang="ru-RU" dirty="0"/>
              <a:t> і </a:t>
            </a:r>
            <a:r>
              <a:rPr lang="ru-RU" dirty="0" err="1"/>
              <a:t>коксівна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9680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/>
          <a:lstStyle/>
          <a:p>
            <a:pPr algn="l"/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Поклади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5" cy="17900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Серед</a:t>
            </a:r>
            <a:r>
              <a:rPr lang="ru-RU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найбільших</a:t>
            </a:r>
            <a:r>
              <a:rPr lang="ru-RU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кам’яновугільних</a:t>
            </a:r>
            <a:r>
              <a:rPr lang="ru-RU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басейнів</a:t>
            </a:r>
            <a:r>
              <a:rPr lang="ru-RU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промислова</a:t>
            </a:r>
            <a:r>
              <a:rPr lang="ru-RU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розробка</a:t>
            </a:r>
            <a:r>
              <a:rPr lang="ru-RU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яких</a:t>
            </a:r>
            <a:r>
              <a:rPr lang="ru-RU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розпочалась</a:t>
            </a:r>
            <a:r>
              <a:rPr lang="ru-RU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у </a:t>
            </a:r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XVIII–XIX </a:t>
            </a:r>
            <a:r>
              <a:rPr lang="ru-RU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ст., </a:t>
            </a:r>
            <a:r>
              <a:rPr lang="ru-RU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виділяють</a:t>
            </a:r>
            <a:r>
              <a:rPr lang="ru-RU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Центральну</a:t>
            </a:r>
            <a:r>
              <a:rPr lang="ru-RU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Англію</a:t>
            </a:r>
            <a:r>
              <a:rPr lang="ru-RU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Південний</a:t>
            </a:r>
            <a:r>
              <a:rPr lang="ru-RU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Уельс</a:t>
            </a:r>
            <a:r>
              <a:rPr lang="ru-RU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Шотландію</a:t>
            </a:r>
            <a:r>
              <a:rPr lang="ru-RU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та Ньюкасл (</a:t>
            </a:r>
            <a:r>
              <a:rPr lang="ru-RU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Великобританія</a:t>
            </a:r>
            <a:r>
              <a:rPr lang="ru-RU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); </a:t>
            </a:r>
            <a:r>
              <a:rPr lang="ru-RU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Саарбрюккенський</a:t>
            </a:r>
            <a:r>
              <a:rPr lang="ru-RU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басейни</a:t>
            </a:r>
            <a:r>
              <a:rPr lang="ru-RU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(</a:t>
            </a:r>
            <a:r>
              <a:rPr lang="ru-RU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Німеччина</a:t>
            </a:r>
            <a:r>
              <a:rPr lang="ru-RU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); </a:t>
            </a:r>
            <a:r>
              <a:rPr lang="ru-RU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родовища</a:t>
            </a:r>
            <a:r>
              <a:rPr lang="ru-RU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Бельгії</a:t>
            </a:r>
            <a:r>
              <a:rPr lang="ru-RU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та </a:t>
            </a:r>
            <a:r>
              <a:rPr lang="ru-RU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Північної</a:t>
            </a:r>
            <a:r>
              <a:rPr lang="ru-RU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Франції</a:t>
            </a:r>
            <a:r>
              <a:rPr lang="ru-RU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ru-RU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122" name="Picture 2" descr="http://www.petro-snab.ru/images/dostavka_mi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14827"/>
            <a:ext cx="3635896" cy="4036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779912" y="3212976"/>
            <a:ext cx="5508104" cy="258532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2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Найбільші</a:t>
            </a:r>
            <a:r>
              <a:rPr lang="ru-RU" sz="27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розвідані</a:t>
            </a:r>
            <a:r>
              <a:rPr lang="ru-RU" sz="27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запаси </a:t>
            </a:r>
            <a:r>
              <a:rPr lang="ru-RU" sz="2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кам'яного</a:t>
            </a:r>
            <a:r>
              <a:rPr lang="ru-RU" sz="27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вугілля</a:t>
            </a:r>
            <a:r>
              <a:rPr lang="ru-RU" sz="27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в </a:t>
            </a:r>
            <a:r>
              <a:rPr lang="ru-RU" sz="2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Україні</a:t>
            </a:r>
            <a:r>
              <a:rPr lang="ru-RU" sz="27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зосереджені</a:t>
            </a:r>
            <a:r>
              <a:rPr lang="ru-RU" sz="27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в </a:t>
            </a:r>
            <a:r>
              <a:rPr lang="ru-RU" sz="2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Донецькому</a:t>
            </a:r>
            <a:r>
              <a:rPr lang="ru-RU" sz="27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кам'яновугільному</a:t>
            </a:r>
            <a:r>
              <a:rPr lang="ru-RU" sz="27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басейні</a:t>
            </a:r>
            <a:r>
              <a:rPr lang="ru-RU" sz="27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 та у </a:t>
            </a:r>
            <a:r>
              <a:rPr lang="ru-RU" sz="2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Львівсько-Волинському</a:t>
            </a:r>
            <a:r>
              <a:rPr lang="ru-RU" sz="27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вугільному</a:t>
            </a:r>
            <a:r>
              <a:rPr lang="ru-RU" sz="27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басейні</a:t>
            </a:r>
            <a:r>
              <a:rPr lang="ru-RU" sz="27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ru-RU" sz="27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037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459432"/>
            <a:ext cx="8229600" cy="1600200"/>
          </a:xfrm>
        </p:spPr>
        <p:txBody>
          <a:bodyPr/>
          <a:lstStyle/>
          <a:p>
            <a:pPr algn="l"/>
            <a:r>
              <a:rPr lang="ru-RU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Переробка</a:t>
            </a:r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кам</a:t>
            </a: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яного</a:t>
            </a:r>
            <a:r>
              <a:rPr lang="uk-U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вугілля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2565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/>
              <a:t>Основним</a:t>
            </a:r>
            <a:r>
              <a:rPr lang="ru-RU" dirty="0"/>
              <a:t> способом </a:t>
            </a:r>
            <a:r>
              <a:rPr lang="ru-RU" dirty="0" err="1"/>
              <a:t>переробки</a:t>
            </a:r>
            <a:r>
              <a:rPr lang="ru-RU" dirty="0"/>
              <a:t> </a:t>
            </a:r>
            <a:r>
              <a:rPr lang="ru-RU" dirty="0" err="1"/>
              <a:t>кам'яного</a:t>
            </a:r>
            <a:r>
              <a:rPr lang="ru-RU" dirty="0"/>
              <a:t> </a:t>
            </a:r>
            <a:r>
              <a:rPr lang="ru-RU" dirty="0" err="1"/>
              <a:t>вугілля</a:t>
            </a:r>
            <a:r>
              <a:rPr lang="ru-RU" dirty="0"/>
              <a:t> є </a:t>
            </a:r>
            <a:r>
              <a:rPr lang="ru-RU" dirty="0" err="1"/>
              <a:t>коксування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на </a:t>
            </a:r>
            <a:r>
              <a:rPr lang="ru-RU" dirty="0" err="1"/>
              <a:t>коксохімічних</a:t>
            </a:r>
            <a:r>
              <a:rPr lang="ru-RU" dirty="0"/>
              <a:t> заводах, де </a:t>
            </a:r>
            <a:r>
              <a:rPr lang="ru-RU" dirty="0" err="1" smtClean="0"/>
              <a:t>вугілля</a:t>
            </a:r>
            <a:r>
              <a:rPr lang="ru-RU" dirty="0" smtClean="0"/>
              <a:t> </a:t>
            </a:r>
            <a:r>
              <a:rPr lang="ru-RU" dirty="0" err="1" smtClean="0"/>
              <a:t>переробляється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спеціальних</a:t>
            </a:r>
            <a:r>
              <a:rPr lang="ru-RU" dirty="0"/>
              <a:t> камерах при </a:t>
            </a:r>
            <a:r>
              <a:rPr lang="ru-RU" dirty="0" err="1"/>
              <a:t>температурі</a:t>
            </a:r>
            <a:r>
              <a:rPr lang="ru-RU" dirty="0"/>
              <a:t> до 1000—1200 °С. </a:t>
            </a:r>
            <a:r>
              <a:rPr lang="ru-RU" dirty="0" err="1"/>
              <a:t>Камери</a:t>
            </a:r>
            <a:r>
              <a:rPr lang="ru-RU" dirty="0"/>
              <a:t> </a:t>
            </a:r>
            <a:r>
              <a:rPr lang="ru-RU" dirty="0" err="1"/>
              <a:t>відокремлені</a:t>
            </a:r>
            <a:r>
              <a:rPr lang="ru-RU" dirty="0"/>
              <a:t> одна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одної</a:t>
            </a:r>
            <a:r>
              <a:rPr lang="ru-RU" dirty="0"/>
              <a:t> </a:t>
            </a:r>
            <a:r>
              <a:rPr lang="ru-RU" dirty="0" err="1"/>
              <a:t>опалювальними</a:t>
            </a:r>
            <a:r>
              <a:rPr lang="ru-RU" dirty="0"/>
              <a:t> </a:t>
            </a:r>
            <a:r>
              <a:rPr lang="ru-RU" dirty="0" err="1"/>
              <a:t>простінками</a:t>
            </a:r>
            <a:r>
              <a:rPr lang="ru-RU" dirty="0"/>
              <a:t>, в каналах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спалюють</a:t>
            </a:r>
            <a:r>
              <a:rPr lang="ru-RU" dirty="0"/>
              <a:t> </a:t>
            </a:r>
            <a:r>
              <a:rPr lang="ru-RU" dirty="0" err="1"/>
              <a:t>газоподібне</a:t>
            </a:r>
            <a:r>
              <a:rPr lang="ru-RU" dirty="0"/>
              <a:t> </a:t>
            </a:r>
            <a:r>
              <a:rPr lang="ru-RU" dirty="0" err="1"/>
              <a:t>паливо</a:t>
            </a:r>
            <a:r>
              <a:rPr lang="ru-RU" dirty="0"/>
              <a:t> (</a:t>
            </a:r>
            <a:r>
              <a:rPr lang="ru-RU" dirty="0" err="1"/>
              <a:t>коксовий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доменний</a:t>
            </a:r>
            <a:r>
              <a:rPr lang="ru-RU" dirty="0"/>
              <a:t> газ) для </a:t>
            </a:r>
            <a:r>
              <a:rPr lang="ru-RU" dirty="0" err="1"/>
              <a:t>підтримання</a:t>
            </a:r>
            <a:r>
              <a:rPr lang="ru-RU" dirty="0"/>
              <a:t>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.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десятків</a:t>
            </a:r>
            <a:r>
              <a:rPr lang="ru-RU" dirty="0"/>
              <a:t> таких камер </a:t>
            </a:r>
            <a:r>
              <a:rPr lang="ru-RU" dirty="0" err="1"/>
              <a:t>утворюють</a:t>
            </a:r>
            <a:r>
              <a:rPr lang="ru-RU" dirty="0"/>
              <a:t> батарею </a:t>
            </a:r>
            <a:r>
              <a:rPr lang="ru-RU" dirty="0" err="1"/>
              <a:t>коксових</a:t>
            </a:r>
            <a:r>
              <a:rPr lang="ru-RU" dirty="0"/>
              <a:t> печей. При </a:t>
            </a:r>
            <a:r>
              <a:rPr lang="ru-RU" dirty="0" err="1"/>
              <a:t>нагріванні</a:t>
            </a:r>
            <a:r>
              <a:rPr lang="ru-RU" dirty="0"/>
              <a:t> </a:t>
            </a:r>
            <a:r>
              <a:rPr lang="ru-RU" dirty="0" err="1"/>
              <a:t>органічні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кам'яного</a:t>
            </a:r>
            <a:r>
              <a:rPr lang="ru-RU" dirty="0"/>
              <a:t> </a:t>
            </a:r>
            <a:r>
              <a:rPr lang="ru-RU" dirty="0" err="1"/>
              <a:t>вугілля</a:t>
            </a:r>
            <a:r>
              <a:rPr lang="ru-RU" dirty="0"/>
              <a:t>, </a:t>
            </a:r>
            <a:r>
              <a:rPr lang="ru-RU" dirty="0" err="1"/>
              <a:t>зазнають</a:t>
            </a:r>
            <a:r>
              <a:rPr lang="ru-RU" dirty="0"/>
              <a:t> </a:t>
            </a:r>
            <a:r>
              <a:rPr lang="ru-RU" dirty="0" err="1"/>
              <a:t>складних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перетворень</a:t>
            </a:r>
            <a:r>
              <a:rPr lang="ru-RU" dirty="0"/>
              <a:t>, </a:t>
            </a:r>
            <a:r>
              <a:rPr lang="ru-RU" dirty="0" err="1"/>
              <a:t>утворюючи</a:t>
            </a:r>
            <a:r>
              <a:rPr lang="ru-RU" dirty="0"/>
              <a:t> </a:t>
            </a:r>
            <a:r>
              <a:rPr lang="ru-RU" dirty="0" err="1"/>
              <a:t>леткі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збираються</a:t>
            </a:r>
            <a:r>
              <a:rPr lang="ru-RU" dirty="0"/>
              <a:t> у </a:t>
            </a:r>
            <a:r>
              <a:rPr lang="ru-RU" dirty="0" err="1"/>
              <a:t>газозбірнику</a:t>
            </a:r>
            <a:r>
              <a:rPr lang="ru-RU" dirty="0"/>
              <a:t>. В камерах </a:t>
            </a:r>
            <a:r>
              <a:rPr lang="ru-RU" dirty="0" err="1"/>
              <a:t>залишається</a:t>
            </a:r>
            <a:r>
              <a:rPr lang="ru-RU" dirty="0"/>
              <a:t> кокс — </a:t>
            </a:r>
            <a:r>
              <a:rPr lang="ru-RU" dirty="0" err="1"/>
              <a:t>твердий</a:t>
            </a:r>
            <a:r>
              <a:rPr lang="ru-RU" dirty="0"/>
              <a:t> </a:t>
            </a:r>
            <a:r>
              <a:rPr lang="ru-RU" dirty="0" err="1"/>
              <a:t>пористий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вуглецю</a:t>
            </a:r>
            <a:r>
              <a:rPr lang="ru-RU" dirty="0"/>
              <a:t> та золи.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завершення</a:t>
            </a:r>
            <a:r>
              <a:rPr lang="ru-RU" dirty="0"/>
              <a:t> </a:t>
            </a:r>
            <a:r>
              <a:rPr lang="ru-RU" dirty="0" err="1" smtClean="0"/>
              <a:t>коксування</a:t>
            </a:r>
            <a:r>
              <a:rPr lang="ru-RU" dirty="0"/>
              <a:t>,</a:t>
            </a:r>
            <a:r>
              <a:rPr lang="ru-RU" dirty="0" smtClean="0"/>
              <a:t> </a:t>
            </a:r>
            <a:r>
              <a:rPr lang="ru-RU" dirty="0"/>
              <a:t>кокс </a:t>
            </a:r>
            <a:r>
              <a:rPr lang="ru-RU" dirty="0" err="1" smtClean="0"/>
              <a:t>подає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башти</a:t>
            </a:r>
            <a:r>
              <a:rPr lang="ru-RU" dirty="0"/>
              <a:t> </a:t>
            </a:r>
            <a:r>
              <a:rPr lang="ru-RU" dirty="0" err="1"/>
              <a:t>гасіння</a:t>
            </a:r>
            <a:r>
              <a:rPr lang="ru-RU" dirty="0"/>
              <a:t>, де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зрошують</a:t>
            </a:r>
            <a:r>
              <a:rPr lang="ru-RU" dirty="0"/>
              <a:t> водою. Кокс </a:t>
            </a:r>
            <a:r>
              <a:rPr lang="ru-RU" dirty="0" err="1"/>
              <a:t>використовують</a:t>
            </a:r>
            <a:r>
              <a:rPr lang="ru-RU" dirty="0"/>
              <a:t> у </a:t>
            </a:r>
            <a:r>
              <a:rPr lang="ru-RU" dirty="0" err="1"/>
              <a:t>металургійній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 як </a:t>
            </a:r>
            <a:r>
              <a:rPr lang="ru-RU" dirty="0" err="1"/>
              <a:t>відновник</a:t>
            </a:r>
            <a:r>
              <a:rPr lang="ru-RU" dirty="0"/>
              <a:t> для </a:t>
            </a:r>
            <a:r>
              <a:rPr lang="ru-RU" dirty="0" err="1"/>
              <a:t>добування</a:t>
            </a:r>
            <a:r>
              <a:rPr lang="ru-RU" dirty="0"/>
              <a:t> </a:t>
            </a:r>
            <a:r>
              <a:rPr lang="ru-RU" dirty="0" err="1"/>
              <a:t>заліза</a:t>
            </a:r>
            <a:r>
              <a:rPr lang="ru-RU" dirty="0"/>
              <a:t> з руд.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4909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://900igr.net/datai/khimija/Uglevodorody/0024-007-Koksovanie-uglja-piroli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0" y="10633"/>
            <a:ext cx="9144000" cy="6847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593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ttp://him.1september.ru/2009/12/39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75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97</TotalTime>
  <Words>255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Исполнительная</vt:lpstr>
      <vt:lpstr>Кам’яне вугілля</vt:lpstr>
      <vt:lpstr>Презентация PowerPoint</vt:lpstr>
      <vt:lpstr>Історія</vt:lpstr>
      <vt:lpstr>Характеристика</vt:lpstr>
      <vt:lpstr>Презентация PowerPoint</vt:lpstr>
      <vt:lpstr>Поклади</vt:lpstr>
      <vt:lpstr>Переробка кам’яного вугілля</vt:lpstr>
      <vt:lpstr>Презентация PowerPoint</vt:lpstr>
      <vt:lpstr>Презентация PowerPoint</vt:lpstr>
      <vt:lpstr>Використання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Кам’яне вугілля</dc:title>
  <dc:creator>дом</dc:creator>
  <cp:lastModifiedBy>дом</cp:lastModifiedBy>
  <cp:revision>8</cp:revision>
  <dcterms:created xsi:type="dcterms:W3CDTF">2013-12-17T17:15:39Z</dcterms:created>
  <dcterms:modified xsi:type="dcterms:W3CDTF">2013-12-17T19:05:23Z</dcterms:modified>
</cp:coreProperties>
</file>