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749737-9DE6-48E1-B782-1F69E96B980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EA4BD8-67A0-4B95-9D28-D6DB34481A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Вода. </a:t>
            </a:r>
            <a:r>
              <a:rPr lang="uk-UA" dirty="0"/>
              <a:t>О</a:t>
            </a:r>
            <a:r>
              <a:rPr lang="uk-UA" dirty="0" smtClean="0"/>
              <a:t>собливості молекулярної води. Роль води в життєдіяльності організмів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437112"/>
            <a:ext cx="4326304" cy="1752600"/>
          </a:xfrm>
        </p:spPr>
        <p:txBody>
          <a:bodyPr/>
          <a:lstStyle/>
          <a:p>
            <a:pPr algn="l"/>
            <a:r>
              <a:rPr lang="uk-UA" dirty="0" err="1" smtClean="0"/>
              <a:t>Палієнко</a:t>
            </a:r>
            <a:r>
              <a:rPr lang="uk-UA" dirty="0" smtClean="0"/>
              <a:t> Яна 10 – Б клас</a:t>
            </a:r>
          </a:p>
          <a:p>
            <a:pPr algn="l"/>
            <a:r>
              <a:rPr lang="uk-UA" dirty="0" smtClean="0"/>
              <a:t>Вчитель:</a:t>
            </a:r>
          </a:p>
          <a:p>
            <a:pPr algn="l"/>
            <a:r>
              <a:rPr lang="uk-UA" dirty="0" smtClean="0"/>
              <a:t>Громова Тетяна Василівна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31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Чиста вода — </a:t>
            </a:r>
            <a:r>
              <a:rPr lang="ru-RU" dirty="0" err="1"/>
              <a:t>безбарвна</a:t>
            </a:r>
            <a:r>
              <a:rPr lang="ru-RU" dirty="0"/>
              <a:t> </a:t>
            </a:r>
            <a:r>
              <a:rPr lang="ru-RU" dirty="0" err="1"/>
              <a:t>прозора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, без запаху і смаку</a:t>
            </a:r>
            <a:r>
              <a:rPr lang="ru-RU" dirty="0" smtClean="0"/>
              <a:t>.</a:t>
            </a:r>
          </a:p>
          <a:p>
            <a:r>
              <a:rPr lang="ru-RU" dirty="0"/>
              <a:t> За нормального атмосферного </a:t>
            </a:r>
            <a:r>
              <a:rPr lang="ru-RU" dirty="0" err="1"/>
              <a:t>тиску</a:t>
            </a:r>
            <a:r>
              <a:rPr lang="ru-RU" dirty="0"/>
              <a:t> при 0°С вона </a:t>
            </a:r>
            <a:r>
              <a:rPr lang="ru-RU" dirty="0" err="1"/>
              <a:t>замерзає</a:t>
            </a:r>
            <a:r>
              <a:rPr lang="ru-RU" dirty="0"/>
              <a:t> і </a:t>
            </a:r>
            <a:r>
              <a:rPr lang="ru-RU" dirty="0" err="1"/>
              <a:t>перетворюється</a:t>
            </a:r>
            <a:r>
              <a:rPr lang="ru-RU" dirty="0"/>
              <a:t> у </a:t>
            </a:r>
            <a:r>
              <a:rPr lang="ru-RU" dirty="0" err="1"/>
              <a:t>лід</a:t>
            </a:r>
            <a:r>
              <a:rPr lang="ru-RU" dirty="0"/>
              <a:t>, а при 100°С — </a:t>
            </a:r>
            <a:r>
              <a:rPr lang="ru-RU" dirty="0" err="1"/>
              <a:t>кипить</a:t>
            </a:r>
            <a:r>
              <a:rPr lang="ru-RU" dirty="0"/>
              <a:t>, </a:t>
            </a:r>
            <a:r>
              <a:rPr lang="ru-RU" dirty="0" err="1"/>
              <a:t>перетворюючись</a:t>
            </a:r>
            <a:r>
              <a:rPr lang="ru-RU" dirty="0"/>
              <a:t> у пару. </a:t>
            </a:r>
            <a:endParaRPr lang="ru-RU" dirty="0" smtClean="0"/>
          </a:p>
          <a:p>
            <a:r>
              <a:rPr lang="ru-RU" dirty="0"/>
              <a:t>У </a:t>
            </a:r>
            <a:r>
              <a:rPr lang="ru-RU" dirty="0" err="1"/>
              <a:t>газоподібному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вода </a:t>
            </a:r>
            <a:r>
              <a:rPr lang="ru-RU" dirty="0" err="1"/>
              <a:t>існує</a:t>
            </a:r>
            <a:r>
              <a:rPr lang="ru-RU" dirty="0"/>
              <a:t> і за </a:t>
            </a:r>
            <a:r>
              <a:rPr lang="ru-RU" dirty="0" err="1"/>
              <a:t>нижчої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0°С. Тому </a:t>
            </a:r>
            <a:r>
              <a:rPr lang="ru-RU" dirty="0" err="1"/>
              <a:t>лід</a:t>
            </a:r>
            <a:r>
              <a:rPr lang="ru-RU" dirty="0"/>
              <a:t> і </a:t>
            </a:r>
            <a:r>
              <a:rPr lang="ru-RU" dirty="0" err="1"/>
              <a:t>сніг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випаровуються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рідкому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вода практично не </a:t>
            </a:r>
            <a:r>
              <a:rPr lang="ru-RU" dirty="0" err="1"/>
              <a:t>стискається</a:t>
            </a:r>
            <a:r>
              <a:rPr lang="ru-RU" dirty="0"/>
              <a:t>, при </a:t>
            </a:r>
            <a:r>
              <a:rPr lang="ru-RU" dirty="0" err="1"/>
              <a:t>замерзанні</a:t>
            </a:r>
            <a:r>
              <a:rPr lang="ru-RU" dirty="0"/>
              <a:t> </a:t>
            </a:r>
            <a:r>
              <a:rPr lang="ru-RU" dirty="0" err="1"/>
              <a:t>розширюється</a:t>
            </a:r>
            <a:r>
              <a:rPr lang="ru-RU" dirty="0"/>
              <a:t> на 1/11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 smtClean="0"/>
              <a:t>.</a:t>
            </a:r>
          </a:p>
          <a:p>
            <a:r>
              <a:rPr lang="ru-RU" dirty="0" err="1"/>
              <a:t>Потрійна</a:t>
            </a:r>
            <a:r>
              <a:rPr lang="ru-RU" dirty="0"/>
              <a:t> точка води,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за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у </a:t>
            </a:r>
            <a:r>
              <a:rPr lang="ru-RU" dirty="0" err="1"/>
              <a:t>рівноважному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співіснувати</a:t>
            </a:r>
            <a:r>
              <a:rPr lang="ru-RU" dirty="0"/>
              <a:t> вода, </a:t>
            </a:r>
            <a:r>
              <a:rPr lang="ru-RU" dirty="0" err="1"/>
              <a:t>лід</a:t>
            </a:r>
            <a:r>
              <a:rPr lang="ru-RU" dirty="0"/>
              <a:t> та пара, </a:t>
            </a:r>
            <a:r>
              <a:rPr lang="ru-RU" dirty="0" err="1"/>
              <a:t>реалізується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0,01 °C і </a:t>
            </a:r>
            <a:r>
              <a:rPr lang="ru-RU" dirty="0" err="1"/>
              <a:t>тиску</a:t>
            </a:r>
            <a:r>
              <a:rPr lang="ru-RU" dirty="0"/>
              <a:t> 611,73 Па.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84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r>
              <a:rPr lang="ru-RU" dirty="0"/>
              <a:t>До складу води входить </a:t>
            </a:r>
            <a:r>
              <a:rPr lang="ru-RU" dirty="0" err="1"/>
              <a:t>гідроген</a:t>
            </a:r>
            <a:r>
              <a:rPr lang="ru-RU" dirty="0"/>
              <a:t> і оксиген. </a:t>
            </a:r>
            <a:endParaRPr lang="ru-RU" dirty="0" smtClean="0"/>
          </a:p>
          <a:p>
            <a:r>
              <a:rPr lang="ru-RU" dirty="0" err="1"/>
              <a:t>Хімічна</a:t>
            </a:r>
            <a:r>
              <a:rPr lang="ru-RU" dirty="0"/>
              <a:t> формула води Н2О</a:t>
            </a:r>
            <a:r>
              <a:rPr lang="ru-RU" dirty="0" smtClean="0"/>
              <a:t>.</a:t>
            </a:r>
          </a:p>
          <a:p>
            <a:r>
              <a:rPr lang="ru-RU" dirty="0" err="1"/>
              <a:t>Молекули</a:t>
            </a:r>
            <a:r>
              <a:rPr lang="ru-RU" dirty="0"/>
              <a:t> води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полярні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хімічному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вода </a:t>
            </a:r>
            <a:r>
              <a:rPr lang="ru-RU" dirty="0" err="1"/>
              <a:t>досить</a:t>
            </a:r>
            <a:r>
              <a:rPr lang="ru-RU" dirty="0"/>
              <a:t> активна. З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 вона </a:t>
            </a:r>
            <a:r>
              <a:rPr lang="ru-RU" dirty="0" err="1"/>
              <a:t>вступає</a:t>
            </a:r>
            <a:r>
              <a:rPr lang="ru-RU" dirty="0"/>
              <a:t> в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при </a:t>
            </a:r>
            <a:r>
              <a:rPr lang="ru-RU" dirty="0" err="1"/>
              <a:t>звичайній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термічному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вода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стійка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при температурах, </a:t>
            </a:r>
            <a:r>
              <a:rPr lang="ru-RU" dirty="0" err="1"/>
              <a:t>вищих</a:t>
            </a:r>
            <a:r>
              <a:rPr lang="ru-RU" dirty="0"/>
              <a:t> 1000°С, вона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розкладатися</a:t>
            </a:r>
            <a:r>
              <a:rPr lang="ru-RU" dirty="0"/>
              <a:t> на </a:t>
            </a:r>
            <a:r>
              <a:rPr lang="ru-RU" dirty="0" err="1"/>
              <a:t>водень</a:t>
            </a:r>
            <a:r>
              <a:rPr lang="ru-RU" dirty="0"/>
              <a:t> і </a:t>
            </a:r>
            <a:r>
              <a:rPr lang="ru-RU" dirty="0" err="1"/>
              <a:t>кисень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1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088232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природі</a:t>
            </a:r>
            <a:r>
              <a:rPr lang="ru-RU" dirty="0"/>
              <a:t> вода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роль. </a:t>
            </a:r>
            <a:r>
              <a:rPr lang="ru-RU" dirty="0" err="1"/>
              <a:t>Випаровуючись</a:t>
            </a:r>
            <a:r>
              <a:rPr lang="ru-RU" dirty="0"/>
              <a:t>, вода переноситься на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віддалі</a:t>
            </a:r>
            <a:r>
              <a:rPr lang="ru-RU" dirty="0"/>
              <a:t> і там </a:t>
            </a:r>
            <a:r>
              <a:rPr lang="ru-RU" dirty="0" err="1"/>
              <a:t>випадає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 і </a:t>
            </a:r>
            <a:r>
              <a:rPr lang="ru-RU" dirty="0" err="1"/>
              <a:t>снігу</a:t>
            </a:r>
            <a:r>
              <a:rPr lang="ru-RU" dirty="0"/>
              <a:t>.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і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атмосферних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 є </a:t>
            </a:r>
            <a:r>
              <a:rPr lang="ru-RU" dirty="0" err="1"/>
              <a:t>найважливішими</a:t>
            </a:r>
            <a:r>
              <a:rPr lang="ru-RU" dirty="0"/>
              <a:t> факторами,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 і погоду.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/>
              <a:t>Роль води в </a:t>
            </a:r>
            <a:r>
              <a:rPr lang="ru-RU" dirty="0" err="1"/>
              <a:t>природі</a:t>
            </a:r>
            <a:r>
              <a:rPr lang="ru-RU" dirty="0"/>
              <a:t> і </a:t>
            </a:r>
            <a:r>
              <a:rPr lang="ru-RU" dirty="0" err="1"/>
              <a:t>житті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10001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36" y="3717032"/>
            <a:ext cx="406108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4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389120"/>
          </a:xfrm>
        </p:spPr>
        <p:txBody>
          <a:bodyPr/>
          <a:lstStyle/>
          <a:p>
            <a:r>
              <a:rPr lang="ru-RU" dirty="0"/>
              <a:t>Вода є </a:t>
            </a:r>
            <a:r>
              <a:rPr lang="ru-RU" dirty="0" err="1"/>
              <a:t>також</a:t>
            </a:r>
            <a:r>
              <a:rPr lang="ru-RU" dirty="0"/>
              <a:t> одним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змінює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вид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, </a:t>
            </a:r>
            <a:r>
              <a:rPr lang="ru-RU" dirty="0" err="1"/>
              <a:t>розмиваючи</a:t>
            </a:r>
            <a:r>
              <a:rPr lang="ru-RU" dirty="0"/>
              <a:t> гори і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долини</a:t>
            </a:r>
            <a:r>
              <a:rPr lang="ru-RU" dirty="0"/>
              <a:t>. Вона </a:t>
            </a:r>
            <a:r>
              <a:rPr lang="ru-RU" dirty="0" err="1"/>
              <a:t>руйнує</a:t>
            </a:r>
            <a:r>
              <a:rPr lang="ru-RU" dirty="0"/>
              <a:t> </a:t>
            </a:r>
            <a:r>
              <a:rPr lang="ru-RU" dirty="0" err="1"/>
              <a:t>гірські</a:t>
            </a:r>
            <a:r>
              <a:rPr lang="ru-RU" dirty="0"/>
              <a:t> породи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механічно</a:t>
            </a:r>
            <a:r>
              <a:rPr lang="ru-RU" dirty="0"/>
              <a:t>, а й </a:t>
            </a:r>
            <a:r>
              <a:rPr lang="ru-RU" dirty="0" err="1"/>
              <a:t>хімічно</a:t>
            </a:r>
            <a:r>
              <a:rPr lang="ru-RU" dirty="0"/>
              <a:t>, </a:t>
            </a:r>
            <a:r>
              <a:rPr lang="ru-RU" dirty="0" err="1"/>
              <a:t>реагуючи</a:t>
            </a:r>
            <a:r>
              <a:rPr lang="ru-RU" dirty="0"/>
              <a:t> з ними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5591522" cy="364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7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6" b="91295" l="9507" r="89789">
                        <a14:foregroundMark x1="55986" y1="26539" x2="55986" y2="26539"/>
                        <a14:foregroundMark x1="44014" y1="25265" x2="44014" y2="25265"/>
                        <a14:foregroundMark x1="51408" y1="24841" x2="51408" y2="24841"/>
                        <a14:foregroundMark x1="49296" y1="20594" x2="49296" y2="20594"/>
                        <a14:foregroundMark x1="46127" y1="14650" x2="46127" y2="14650"/>
                        <a14:foregroundMark x1="46479" y1="10616" x2="46479" y2="10616"/>
                        <a14:foregroundMark x1="55986" y1="11253" x2="55986" y2="11253"/>
                        <a14:foregroundMark x1="52113" y1="12951" x2="52113" y2="12951"/>
                        <a14:foregroundMark x1="56338" y1="14650" x2="56338" y2="14650"/>
                        <a14:foregroundMark x1="59859" y1="21868" x2="59859" y2="21868"/>
                        <a14:foregroundMark x1="63380" y1="23355" x2="63380" y2="23355"/>
                        <a14:foregroundMark x1="67606" y1="26115" x2="67606" y2="26115"/>
                        <a14:foregroundMark x1="33451" y1="28025" x2="33451" y2="28025"/>
                        <a14:foregroundMark x1="39085" y1="28662" x2="39085" y2="28662"/>
                        <a14:foregroundMark x1="44718" y1="28238" x2="44718" y2="28238"/>
                        <a14:foregroundMark x1="50704" y1="27601" x2="50704" y2="27601"/>
                        <a14:foregroundMark x1="56338" y1="28238" x2="56338" y2="28238"/>
                        <a14:foregroundMark x1="60915" y1="25902" x2="60915" y2="25902"/>
                        <a14:foregroundMark x1="57394" y1="23992" x2="57394" y2="23992"/>
                        <a14:foregroundMark x1="52817" y1="24204" x2="52817" y2="24204"/>
                        <a14:foregroundMark x1="48592" y1="25265" x2="48592" y2="25265"/>
                        <a14:foregroundMark x1="44014" y1="25265" x2="44014" y2="25265"/>
                        <a14:foregroundMark x1="39085" y1="25478" x2="39085" y2="25478"/>
                        <a14:foregroundMark x1="43662" y1="23142" x2="43662" y2="23142"/>
                        <a14:foregroundMark x1="48239" y1="23992" x2="48239" y2="23992"/>
                        <a14:foregroundMark x1="49648" y1="21444" x2="49648" y2="21444"/>
                        <a14:foregroundMark x1="52113" y1="18684" x2="52113" y2="18684"/>
                        <a14:foregroundMark x1="52113" y1="16773" x2="52113" y2="16773"/>
                        <a14:foregroundMark x1="47535" y1="15287" x2="47535" y2="15287"/>
                        <a14:foregroundMark x1="45070" y1="13163" x2="45070" y2="13163"/>
                        <a14:foregroundMark x1="45775" y1="11890" x2="45775" y2="11890"/>
                        <a14:foregroundMark x1="50352" y1="11890" x2="50352" y2="11890"/>
                        <a14:foregroundMark x1="52113" y1="9766" x2="52113" y2="9766"/>
                        <a14:foregroundMark x1="47183" y1="10616" x2="47183" y2="10616"/>
                        <a14:foregroundMark x1="53169" y1="19745" x2="53169" y2="19745"/>
                        <a14:foregroundMark x1="52113" y1="18471" x2="52113" y2="18471"/>
                        <a14:backgroundMark x1="53873" y1="22081" x2="53873" y2="22081"/>
                        <a14:backgroundMark x1="51408" y1="15287" x2="51408" y2="15287"/>
                        <a14:backgroundMark x1="49648" y1="12951" x2="49648" y2="12951"/>
                        <a14:backgroundMark x1="49648" y1="12951" x2="49648" y2="12951"/>
                        <a14:backgroundMark x1="49648" y1="13163" x2="49648" y2="13163"/>
                        <a14:backgroundMark x1="46479" y1="22505" x2="46479" y2="22505"/>
                        <a14:backgroundMark x1="36268" y1="26752" x2="36268" y2="26752"/>
                        <a14:backgroundMark x1="53169" y1="28025" x2="53169" y2="28025"/>
                        <a14:backgroundMark x1="46479" y1="23355" x2="46479" y2="23355"/>
                        <a14:backgroundMark x1="49296" y1="18047" x2="49296" y2="18047"/>
                        <a14:backgroundMark x1="49296" y1="18047" x2="49296" y2="18047"/>
                        <a14:backgroundMark x1="50704" y1="9766" x2="50704" y2="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28"/>
          <a:stretch/>
        </p:blipFill>
        <p:spPr bwMode="auto">
          <a:xfrm>
            <a:off x="5724128" y="2492896"/>
            <a:ext cx="2705100" cy="422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dirty="0"/>
              <a:t>Вода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величезне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в </a:t>
            </a:r>
            <a:r>
              <a:rPr lang="ru-RU" sz="2400" dirty="0" err="1"/>
              <a:t>житті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тварин</a:t>
            </a:r>
            <a:r>
              <a:rPr lang="ru-RU" sz="2400" dirty="0"/>
              <a:t> і </a:t>
            </a:r>
            <a:r>
              <a:rPr lang="ru-RU" sz="2400" dirty="0" err="1"/>
              <a:t>рослин</a:t>
            </a:r>
            <a:r>
              <a:rPr lang="ru-RU" sz="2400" dirty="0"/>
              <a:t>. Вона </a:t>
            </a:r>
            <a:r>
              <a:rPr lang="ru-RU" sz="2400" dirty="0" err="1"/>
              <a:t>потрібна</a:t>
            </a:r>
            <a:r>
              <a:rPr lang="ru-RU" sz="2400" dirty="0"/>
              <a:t> </a:t>
            </a:r>
            <a:r>
              <a:rPr lang="ru-RU" sz="2400" dirty="0" err="1"/>
              <a:t>рослинам</a:t>
            </a:r>
            <a:r>
              <a:rPr lang="ru-RU" sz="2400" dirty="0"/>
              <a:t> для </a:t>
            </a:r>
            <a:r>
              <a:rPr lang="ru-RU" sz="2400" dirty="0" err="1"/>
              <a:t>розчинення</a:t>
            </a:r>
            <a:r>
              <a:rPr lang="ru-RU" sz="2400" dirty="0"/>
              <a:t> </a:t>
            </a:r>
            <a:r>
              <a:rPr lang="ru-RU" sz="2400" dirty="0" err="1"/>
              <a:t>поживних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</a:t>
            </a:r>
            <a:r>
              <a:rPr lang="ru-RU" sz="2400" dirty="0" err="1"/>
              <a:t>ґрунту</a:t>
            </a:r>
            <a:r>
              <a:rPr lang="ru-RU" sz="2400" dirty="0"/>
              <a:t>. </a:t>
            </a:r>
            <a:r>
              <a:rPr lang="ru-RU" sz="2400" dirty="0" err="1"/>
              <a:t>Нестача</a:t>
            </a:r>
            <a:r>
              <a:rPr lang="ru-RU" sz="2400" dirty="0"/>
              <a:t> води у </a:t>
            </a:r>
            <a:r>
              <a:rPr lang="ru-RU" sz="2400" dirty="0" err="1"/>
              <a:t>ґрунті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погіршення</a:t>
            </a:r>
            <a:r>
              <a:rPr lang="ru-RU" sz="2400" dirty="0"/>
              <a:t> </a:t>
            </a:r>
            <a:r>
              <a:rPr lang="ru-RU" sz="2400" dirty="0" err="1"/>
              <a:t>живлення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і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врожаю</a:t>
            </a:r>
            <a:r>
              <a:rPr lang="ru-RU" sz="2400" dirty="0"/>
              <a:t>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культур. Тому для </a:t>
            </a:r>
            <a:r>
              <a:rPr lang="ru-RU" sz="2400" dirty="0" err="1"/>
              <a:t>забезпечення</a:t>
            </a:r>
            <a:r>
              <a:rPr lang="ru-RU" sz="2400" dirty="0"/>
              <a:t> у </a:t>
            </a:r>
            <a:r>
              <a:rPr lang="ru-RU" sz="2400" dirty="0" err="1"/>
              <a:t>ґрунті</a:t>
            </a:r>
            <a:r>
              <a:rPr lang="ru-RU" sz="2400" dirty="0"/>
              <a:t> води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цілий</a:t>
            </a:r>
            <a:r>
              <a:rPr lang="ru-RU" sz="2400" dirty="0"/>
              <a:t> комплекс </a:t>
            </a:r>
            <a:r>
              <a:rPr lang="ru-RU" sz="2400" dirty="0" err="1"/>
              <a:t>агрохімічних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68677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18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повені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затоплення</a:t>
            </a:r>
            <a:r>
              <a:rPr lang="ru-RU" dirty="0"/>
              <a:t> і </a:t>
            </a:r>
            <a:r>
              <a:rPr lang="ru-RU" dirty="0" err="1"/>
              <a:t>підтоплення</a:t>
            </a:r>
            <a:r>
              <a:rPr lang="ru-RU" dirty="0"/>
              <a:t> земель та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;</a:t>
            </a:r>
          </a:p>
          <a:p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, </a:t>
            </a:r>
            <a:r>
              <a:rPr lang="ru-RU" dirty="0" err="1"/>
              <a:t>захисних</a:t>
            </a:r>
            <a:r>
              <a:rPr lang="ru-RU" dirty="0"/>
              <a:t> дамб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;</a:t>
            </a:r>
          </a:p>
          <a:p>
            <a:r>
              <a:rPr lang="ru-RU" dirty="0" err="1"/>
              <a:t>заболочення</a:t>
            </a:r>
            <a:r>
              <a:rPr lang="ru-RU" dirty="0"/>
              <a:t>, </a:t>
            </a:r>
            <a:r>
              <a:rPr lang="ru-RU" dirty="0" err="1"/>
              <a:t>підтоплення</a:t>
            </a:r>
            <a:r>
              <a:rPr lang="ru-RU" dirty="0"/>
              <a:t> і </a:t>
            </a:r>
            <a:r>
              <a:rPr lang="ru-RU" dirty="0" err="1"/>
              <a:t>засолення</a:t>
            </a:r>
            <a:r>
              <a:rPr lang="ru-RU" dirty="0"/>
              <a:t> земель, </a:t>
            </a:r>
            <a:r>
              <a:rPr lang="ru-RU" dirty="0" err="1"/>
              <a:t>спричинені</a:t>
            </a:r>
            <a:r>
              <a:rPr lang="ru-RU" dirty="0"/>
              <a:t>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ґрунтових</a:t>
            </a:r>
            <a:r>
              <a:rPr lang="ru-RU" dirty="0"/>
              <a:t> вод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ненормованої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води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зрошення</a:t>
            </a:r>
            <a:r>
              <a:rPr lang="ru-RU" dirty="0"/>
              <a:t>, </a:t>
            </a:r>
            <a:r>
              <a:rPr lang="ru-RU" dirty="0" err="1"/>
              <a:t>витікання</a:t>
            </a:r>
            <a:r>
              <a:rPr lang="ru-RU" dirty="0"/>
              <a:t> води з </a:t>
            </a:r>
            <a:r>
              <a:rPr lang="ru-RU" dirty="0" err="1"/>
              <a:t>водопровідно-каналізаційних</a:t>
            </a:r>
            <a:r>
              <a:rPr lang="ru-RU" dirty="0"/>
              <a:t> систем та </a:t>
            </a:r>
            <a:r>
              <a:rPr lang="ru-RU" dirty="0" err="1"/>
              <a:t>перекриття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</a:t>
            </a:r>
            <a:r>
              <a:rPr lang="ru-RU" dirty="0" err="1"/>
              <a:t>підземних</a:t>
            </a:r>
            <a:r>
              <a:rPr lang="ru-RU" dirty="0"/>
              <a:t> вод при </a:t>
            </a:r>
            <a:r>
              <a:rPr lang="ru-RU" dirty="0" err="1"/>
              <a:t>розміщенні</a:t>
            </a:r>
            <a:r>
              <a:rPr lang="ru-RU" dirty="0"/>
              <a:t> великих </a:t>
            </a:r>
            <a:r>
              <a:rPr lang="ru-RU" dirty="0" err="1"/>
              <a:t>промислових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;</a:t>
            </a:r>
          </a:p>
          <a:p>
            <a:r>
              <a:rPr lang="ru-RU" dirty="0" err="1"/>
              <a:t>осушення</a:t>
            </a:r>
            <a:r>
              <a:rPr lang="ru-RU" dirty="0"/>
              <a:t> земель, </a:t>
            </a:r>
            <a:r>
              <a:rPr lang="ru-RU" dirty="0" err="1"/>
              <a:t>зумовлене</a:t>
            </a:r>
            <a:r>
              <a:rPr lang="ru-RU" dirty="0"/>
              <a:t> забором </a:t>
            </a:r>
            <a:r>
              <a:rPr lang="ru-RU" dirty="0" err="1"/>
              <a:t>підземних</a:t>
            </a:r>
            <a:r>
              <a:rPr lang="ru-RU" dirty="0"/>
              <a:t> вод в </a:t>
            </a:r>
            <a:r>
              <a:rPr lang="ru-RU" dirty="0" err="1"/>
              <a:t>кількості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 води;</a:t>
            </a:r>
          </a:p>
          <a:p>
            <a:r>
              <a:rPr lang="ru-RU" dirty="0" err="1"/>
              <a:t>забруднення</a:t>
            </a:r>
            <a:r>
              <a:rPr lang="ru-RU" dirty="0"/>
              <a:t> (</a:t>
            </a:r>
            <a:r>
              <a:rPr lang="ru-RU" dirty="0" err="1"/>
              <a:t>засолення</a:t>
            </a:r>
            <a:r>
              <a:rPr lang="ru-RU" dirty="0"/>
              <a:t>) земель в районах </a:t>
            </a:r>
            <a:r>
              <a:rPr lang="ru-RU" dirty="0" err="1"/>
              <a:t>видобування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консервації</a:t>
            </a:r>
            <a:r>
              <a:rPr lang="ru-RU" dirty="0"/>
              <a:t>;</a:t>
            </a:r>
          </a:p>
          <a:p>
            <a:r>
              <a:rPr lang="ru-RU" dirty="0" err="1"/>
              <a:t>ерозія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,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ярів</a:t>
            </a:r>
            <a:r>
              <a:rPr lang="ru-RU" dirty="0"/>
              <a:t>, </a:t>
            </a:r>
            <a:r>
              <a:rPr lang="ru-RU" dirty="0" err="1"/>
              <a:t>зсувів</a:t>
            </a:r>
            <a:r>
              <a:rPr lang="ru-RU" dirty="0"/>
              <a:t> і селей.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/>
              <a:t>Шкідливість</a:t>
            </a:r>
            <a:r>
              <a:rPr lang="ru-RU" dirty="0"/>
              <a:t> та </a:t>
            </a:r>
            <a:r>
              <a:rPr lang="ru-RU" dirty="0" err="1"/>
              <a:t>небезпека</a:t>
            </a:r>
            <a:r>
              <a:rPr lang="ru-RU" dirty="0"/>
              <a:t> води</a:t>
            </a:r>
          </a:p>
        </p:txBody>
      </p:sp>
    </p:spTree>
    <p:extLst>
      <p:ext uri="{BB962C8B-B14F-4D97-AF65-F5344CB8AC3E}">
        <p14:creationId xmlns:p14="http://schemas.microsoft.com/office/powerpoint/2010/main" val="91207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Вода — одна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найголовніших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потрібних</a:t>
            </a:r>
            <a:r>
              <a:rPr lang="ru-RU" dirty="0"/>
              <a:t> для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Рослини</a:t>
            </a:r>
            <a:r>
              <a:rPr lang="ru-RU" dirty="0"/>
              <a:t> та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60 % води за </a:t>
            </a:r>
            <a:r>
              <a:rPr lang="ru-RU" dirty="0" err="1"/>
              <a:t>масою</a:t>
            </a:r>
            <a:r>
              <a:rPr lang="ru-RU" dirty="0"/>
              <a:t>. На </a:t>
            </a:r>
            <a:r>
              <a:rPr lang="ru-RU" dirty="0" err="1"/>
              <a:t>Землі</a:t>
            </a:r>
            <a:r>
              <a:rPr lang="ru-RU" dirty="0"/>
              <a:t> водою </a:t>
            </a:r>
            <a:r>
              <a:rPr lang="ru-RU" dirty="0" err="1"/>
              <a:t>покрито</a:t>
            </a:r>
            <a:r>
              <a:rPr lang="ru-RU" dirty="0"/>
              <a:t> 70,9 % </a:t>
            </a:r>
            <a:r>
              <a:rPr lang="ru-RU" dirty="0" err="1"/>
              <a:t>поверхні</a:t>
            </a:r>
            <a:r>
              <a:rPr lang="ru-RU" dirty="0"/>
              <a:t>. Вода </a:t>
            </a:r>
            <a:r>
              <a:rPr lang="ru-RU" dirty="0" err="1"/>
              <a:t>здійснює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кругообіг</a:t>
            </a:r>
            <a:r>
              <a:rPr lang="ru-RU" dirty="0"/>
              <a:t>, </a:t>
            </a:r>
            <a:r>
              <a:rPr lang="ru-RU" dirty="0" err="1"/>
              <a:t>випаровуючись</a:t>
            </a:r>
            <a:r>
              <a:rPr lang="ru-RU" dirty="0"/>
              <a:t> з </a:t>
            </a:r>
            <a:r>
              <a:rPr lang="ru-RU" dirty="0" err="1"/>
              <a:t>поверхні</a:t>
            </a:r>
            <a:r>
              <a:rPr lang="ru-RU" dirty="0"/>
              <a:t> й </a:t>
            </a:r>
            <a:r>
              <a:rPr lang="ru-RU" dirty="0" err="1"/>
              <a:t>повертаючись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. Вода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економіки</a:t>
            </a:r>
            <a:r>
              <a:rPr lang="ru-RU" dirty="0"/>
              <a:t>: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й </a:t>
            </a:r>
            <a:r>
              <a:rPr lang="ru-RU" dirty="0" err="1"/>
              <a:t>промисловості</a:t>
            </a:r>
            <a:r>
              <a:rPr lang="ru-RU" dirty="0"/>
              <a:t>. </a:t>
            </a:r>
            <a:r>
              <a:rPr lang="ru-RU" dirty="0" err="1"/>
              <a:t>Питна</a:t>
            </a:r>
            <a:r>
              <a:rPr lang="ru-RU" dirty="0"/>
              <a:t> вода становить </a:t>
            </a:r>
            <a:r>
              <a:rPr lang="ru-RU" dirty="0" err="1"/>
              <a:t>тільки</a:t>
            </a:r>
            <a:r>
              <a:rPr lang="ru-RU" dirty="0"/>
              <a:t> 2,5 %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 </a:t>
            </a:r>
            <a:r>
              <a:rPr lang="ru-RU" dirty="0" err="1"/>
              <a:t>Нестача</a:t>
            </a:r>
            <a:r>
              <a:rPr lang="ru-RU" dirty="0"/>
              <a:t> води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найважчих</a:t>
            </a:r>
            <a:r>
              <a:rPr lang="ru-RU" dirty="0"/>
              <a:t> проблем </a:t>
            </a:r>
            <a:r>
              <a:rPr lang="ru-RU" dirty="0" err="1"/>
              <a:t>людства</a:t>
            </a:r>
            <a:r>
              <a:rPr lang="ru-RU" dirty="0"/>
              <a:t> в </a:t>
            </a:r>
            <a:r>
              <a:rPr lang="ru-RU" dirty="0" err="1"/>
              <a:t>найближчі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60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4204184" cy="23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r>
              <a:rPr lang="ru-RU" dirty="0"/>
              <a:t>Вода́, Н2O — 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прозорої</a:t>
            </a:r>
            <a:r>
              <a:rPr lang="ru-RU" dirty="0"/>
              <a:t> </a:t>
            </a:r>
            <a:r>
              <a:rPr lang="ru-RU" dirty="0" err="1"/>
              <a:t>безбарвної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без запаху і смаку, (в </a:t>
            </a:r>
            <a:r>
              <a:rPr lang="ru-RU" dirty="0" err="1"/>
              <a:t>нормальних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). В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у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агрегатних</a:t>
            </a:r>
            <a:r>
              <a:rPr lang="ru-RU" dirty="0"/>
              <a:t> станах - твердому (</a:t>
            </a:r>
            <a:r>
              <a:rPr lang="ru-RU" dirty="0" err="1"/>
              <a:t>лід</a:t>
            </a:r>
            <a:r>
              <a:rPr lang="ru-RU" dirty="0"/>
              <a:t>), </a:t>
            </a:r>
            <a:r>
              <a:rPr lang="ru-RU" dirty="0" err="1"/>
              <a:t>рідкому</a:t>
            </a:r>
            <a:r>
              <a:rPr lang="ru-RU" dirty="0"/>
              <a:t> (вода) і </a:t>
            </a:r>
            <a:r>
              <a:rPr lang="ru-RU" dirty="0" err="1"/>
              <a:t>газоподібному</a:t>
            </a:r>
            <a:r>
              <a:rPr lang="ru-RU" dirty="0"/>
              <a:t> (</a:t>
            </a:r>
            <a:r>
              <a:rPr lang="ru-RU" dirty="0" err="1"/>
              <a:t>водяна</a:t>
            </a:r>
            <a:r>
              <a:rPr lang="ru-RU" dirty="0"/>
              <a:t> пара).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dirty="0" smtClean="0"/>
              <a:t>Термінологія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153139" cy="23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58028"/>
            <a:ext cx="3057897" cy="209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44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03082"/>
            <a:ext cx="3600400" cy="30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/>
          <a:lstStyle/>
          <a:p>
            <a:r>
              <a:rPr lang="ru-RU" dirty="0" err="1"/>
              <a:t>Атоми</a:t>
            </a:r>
            <a:r>
              <a:rPr lang="ru-RU" dirty="0"/>
              <a:t> </a:t>
            </a:r>
            <a:r>
              <a:rPr lang="ru-RU" dirty="0" err="1"/>
              <a:t>Гідрогену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err="1"/>
              <a:t>молекулі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напрямки до них </a:t>
            </a:r>
            <a:r>
              <a:rPr lang="ru-RU" dirty="0" err="1"/>
              <a:t>утворюють</a:t>
            </a:r>
            <a:r>
              <a:rPr lang="ru-RU" dirty="0"/>
              <a:t> кут 104,45</a:t>
            </a:r>
            <a:r>
              <a:rPr lang="en-US" dirty="0"/>
              <a:t>o </a:t>
            </a:r>
            <a:r>
              <a:rPr lang="ru-RU" dirty="0" err="1"/>
              <a:t>із</a:t>
            </a:r>
            <a:r>
              <a:rPr lang="ru-RU" dirty="0"/>
              <a:t> вершиною в </a:t>
            </a:r>
            <a:r>
              <a:rPr lang="ru-RU" dirty="0" err="1"/>
              <a:t>центрі</a:t>
            </a:r>
            <a:r>
              <a:rPr lang="ru-RU" dirty="0"/>
              <a:t> атома Оксигену.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молекулі</a:t>
            </a:r>
            <a:r>
              <a:rPr lang="ru-RU" dirty="0"/>
              <a:t> води </a:t>
            </a:r>
            <a:r>
              <a:rPr lang="ru-RU" dirty="0" err="1"/>
              <a:t>дипольний</a:t>
            </a:r>
            <a:r>
              <a:rPr lang="ru-RU" dirty="0"/>
              <a:t> момент у 1,844 Дебая. При </a:t>
            </a:r>
            <a:r>
              <a:rPr lang="ru-RU" dirty="0" err="1"/>
              <a:t>заміні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</a:t>
            </a:r>
            <a:r>
              <a:rPr lang="ru-RU" dirty="0" err="1"/>
              <a:t>Гідрогену</a:t>
            </a:r>
            <a:r>
              <a:rPr lang="ru-RU" dirty="0"/>
              <a:t> (</a:t>
            </a:r>
            <a:r>
              <a:rPr lang="ru-RU" dirty="0" err="1"/>
              <a:t>протонів</a:t>
            </a:r>
            <a:r>
              <a:rPr lang="ru-RU" dirty="0"/>
              <a:t>) на </a:t>
            </a:r>
            <a:r>
              <a:rPr lang="ru-RU" dirty="0" err="1"/>
              <a:t>атоми</a:t>
            </a:r>
            <a:r>
              <a:rPr lang="ru-RU" dirty="0"/>
              <a:t> </a:t>
            </a:r>
            <a:r>
              <a:rPr lang="ru-RU" dirty="0" err="1"/>
              <a:t>дейтерію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модифікація</a:t>
            </a:r>
            <a:r>
              <a:rPr lang="ru-RU" dirty="0"/>
              <a:t>, яка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важкою</a:t>
            </a:r>
            <a:r>
              <a:rPr lang="ru-RU" dirty="0"/>
              <a:t> водою.</a:t>
            </a:r>
          </a:p>
        </p:txBody>
      </p:sp>
    </p:spTree>
    <p:extLst>
      <p:ext uri="{BB962C8B-B14F-4D97-AF65-F5344CB8AC3E}">
        <p14:creationId xmlns:p14="http://schemas.microsoft.com/office/powerpoint/2010/main" val="100927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 smtClean="0"/>
              <a:t>Землі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Вода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на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 smtClean="0"/>
              <a:t>кулі</a:t>
            </a:r>
            <a:r>
              <a:rPr lang="ru-RU" dirty="0"/>
              <a:t>. Водою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вкрито</a:t>
            </a:r>
            <a:r>
              <a:rPr lang="ru-RU" dirty="0" smtClean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smtClean="0"/>
              <a:t>2/3</a:t>
            </a:r>
          </a:p>
          <a:p>
            <a:pPr marL="0" indent="0">
              <a:buNone/>
            </a:pP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 smtClean="0"/>
              <a:t>кулі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/>
              <a:t>океани</a:t>
            </a:r>
            <a:r>
              <a:rPr lang="ru-RU" dirty="0"/>
              <a:t>, моря, озера,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річки</a:t>
            </a:r>
            <a:r>
              <a:rPr lang="ru-RU" dirty="0"/>
              <a:t>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err="1"/>
              <a:t>Поширення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991200" cy="39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09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льоду</a:t>
            </a:r>
            <a:r>
              <a:rPr lang="ru-RU" dirty="0"/>
              <a:t> і </a:t>
            </a:r>
            <a:r>
              <a:rPr lang="ru-RU" dirty="0" err="1"/>
              <a:t>снігу</a:t>
            </a:r>
            <a:r>
              <a:rPr lang="ru-RU" dirty="0"/>
              <a:t> </a:t>
            </a:r>
            <a:r>
              <a:rPr lang="ru-RU" dirty="0" err="1"/>
              <a:t>вкриває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гори і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простори</a:t>
            </a:r>
            <a:r>
              <a:rPr lang="ru-RU" dirty="0"/>
              <a:t> Арктики і </a:t>
            </a:r>
            <a:r>
              <a:rPr lang="ru-RU" dirty="0" err="1"/>
              <a:t>Антарктиди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5136570" cy="385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/>
          <a:stretch/>
        </p:blipFill>
        <p:spPr bwMode="auto">
          <a:xfrm>
            <a:off x="4724400" y="2846914"/>
            <a:ext cx="405003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9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12" y="1509733"/>
            <a:ext cx="3965216" cy="263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003923" cy="26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Багато</a:t>
            </a:r>
            <a:r>
              <a:rPr lang="ru-RU" dirty="0"/>
              <a:t> води в </a:t>
            </a:r>
            <a:r>
              <a:rPr lang="ru-RU" dirty="0" err="1"/>
              <a:t>атмосфері</a:t>
            </a:r>
            <a:r>
              <a:rPr lang="ru-RU" dirty="0"/>
              <a:t> — пара, туман і хмари.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4544367" cy="303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70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01009"/>
            <a:ext cx="4738341" cy="303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води </a:t>
            </a:r>
            <a:r>
              <a:rPr lang="ru-RU" dirty="0" err="1"/>
              <a:t>містяться</a:t>
            </a:r>
            <a:r>
              <a:rPr lang="ru-RU" dirty="0"/>
              <a:t> і в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корі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підземних</a:t>
            </a:r>
            <a:r>
              <a:rPr lang="ru-RU" dirty="0"/>
              <a:t> вод.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79767"/>
            <a:ext cx="4662055" cy="29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44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природі</a:t>
            </a:r>
            <a:r>
              <a:rPr lang="ru-RU" dirty="0"/>
              <a:t> вода </a:t>
            </a:r>
            <a:r>
              <a:rPr lang="ru-RU" dirty="0" err="1"/>
              <a:t>перебуває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вільному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, а і в 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зв'язаному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води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морях і океанах, </a:t>
            </a:r>
            <a:r>
              <a:rPr lang="ru-RU" dirty="0" err="1"/>
              <a:t>прісна</a:t>
            </a:r>
            <a:r>
              <a:rPr lang="ru-RU" dirty="0"/>
              <a:t> вода становить 2,5-3 %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 </a:t>
            </a:r>
            <a:r>
              <a:rPr lang="ru-RU" dirty="0" err="1"/>
              <a:t>гідросфери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72825"/>
            <a:ext cx="5466184" cy="399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/>
          <a:lstStyle/>
          <a:p>
            <a:r>
              <a:rPr lang="ru-RU" dirty="0"/>
              <a:t>Вода входить до складу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і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і </a:t>
            </a:r>
            <a:r>
              <a:rPr lang="ru-RU" dirty="0" err="1"/>
              <a:t>тваринних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На воду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60 %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до 80 %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рослинах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води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90 %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140525" cy="362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11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374</TotalTime>
  <Words>772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Вода. Особливості молекулярної води. Роль води в життєдіяльності організмів</vt:lpstr>
      <vt:lpstr>Термінологія</vt:lpstr>
      <vt:lpstr>Презентация PowerPoint</vt:lpstr>
      <vt:lpstr>Поширення в природі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Фізичні властивості</vt:lpstr>
      <vt:lpstr>Хімічні властивості</vt:lpstr>
      <vt:lpstr>Роль води в природі і житті</vt:lpstr>
      <vt:lpstr>Презентация PowerPoint</vt:lpstr>
      <vt:lpstr>Презентация PowerPoint</vt:lpstr>
      <vt:lpstr>Шкідливість та небезпека води</vt:lpstr>
      <vt:lpstr>Висновок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Вода. Особливості молекулярної води. Роль води в життєдіяльності організмів</dc:title>
  <dc:creator>Яна</dc:creator>
  <cp:lastModifiedBy>Яна</cp:lastModifiedBy>
  <cp:revision>10</cp:revision>
  <dcterms:created xsi:type="dcterms:W3CDTF">2012-12-13T09:11:10Z</dcterms:created>
  <dcterms:modified xsi:type="dcterms:W3CDTF">2012-12-13T15:34:29Z</dcterms:modified>
</cp:coreProperties>
</file>