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sldIdLst>
    <p:sldId id="278" r:id="rId2"/>
    <p:sldId id="256" r:id="rId3"/>
    <p:sldId id="257" r:id="rId4"/>
    <p:sldId id="258" r:id="rId5"/>
    <p:sldId id="263" r:id="rId6"/>
    <p:sldId id="264" r:id="rId7"/>
    <p:sldId id="259" r:id="rId8"/>
    <p:sldId id="260" r:id="rId9"/>
    <p:sldId id="261" r:id="rId10"/>
    <p:sldId id="262"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FF99"/>
    <a:srgbClr val="009900"/>
    <a:srgbClr val="000000"/>
    <a:srgbClr val="000099"/>
    <a:srgbClr val="003300"/>
    <a:srgbClr val="CCFFFF"/>
    <a:srgbClr val="333300"/>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4" autoAdjust="0"/>
    <p:restoredTop sz="94679" autoAdjust="0"/>
  </p:normalViewPr>
  <p:slideViewPr>
    <p:cSldViewPr>
      <p:cViewPr varScale="1">
        <p:scale>
          <a:sx n="69" d="100"/>
          <a:sy n="69" d="100"/>
        </p:scale>
        <p:origin x="-5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pPr>
              <a:defRPr/>
            </a:pPr>
            <a:endParaRPr lang="ru-RU"/>
          </a:p>
        </p:txBody>
      </p:sp>
      <p:sp>
        <p:nvSpPr>
          <p:cNvPr id="17" name="Нижний колонтитул 16"/>
          <p:cNvSpPr>
            <a:spLocks noGrp="1"/>
          </p:cNvSpPr>
          <p:nvPr>
            <p:ph type="ftr" sz="quarter" idx="11"/>
          </p:nvPr>
        </p:nvSpPr>
        <p:spPr/>
        <p:txBody>
          <a:bodyPr/>
          <a:lstStyle/>
          <a:p>
            <a:pPr>
              <a:defRPr/>
            </a:pPr>
            <a:endParaRPr lang="ru-RU"/>
          </a:p>
        </p:txBody>
      </p:sp>
      <p:sp>
        <p:nvSpPr>
          <p:cNvPr id="29" name="Номер слайда 28"/>
          <p:cNvSpPr>
            <a:spLocks noGrp="1"/>
          </p:cNvSpPr>
          <p:nvPr>
            <p:ph type="sldNum" sz="quarter" idx="12"/>
          </p:nvPr>
        </p:nvSpPr>
        <p:spPr/>
        <p:txBody>
          <a:bodyPr/>
          <a:lstStyle/>
          <a:p>
            <a:pPr>
              <a:defRPr/>
            </a:pPr>
            <a:fld id="{0D5EC7E9-D8F2-4A52-A4C3-F64A1D83D6D8}" type="slidenum">
              <a:rPr lang="ru-RU" smtClean="0"/>
              <a:pPr>
                <a:defRPr/>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transition spd="slow">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B5B89EC8-03DF-473E-B85A-47316E0AEE0D}"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E01F3CC-CCD9-4020-A0AE-A6E8A766C86B}"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44475"/>
            <a:ext cx="838835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6C1D343B-FC93-4475-A40C-1E4C1566282F}" type="slidenum">
              <a:rPr lang="ru-RU"/>
              <a:pPr>
                <a:defRPr/>
              </a:pPr>
              <a:t>‹#›</a:t>
            </a:fld>
            <a:endParaRPr lang="ru-RU"/>
          </a:p>
        </p:txBody>
      </p:sp>
    </p:spTree>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1905000"/>
            <a:ext cx="3927475"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8075" y="1905000"/>
            <a:ext cx="3927475"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AB325872-4375-443C-8BF5-EB66ED8A170D}" type="slidenum">
              <a:rPr lang="ru-RU"/>
              <a:pPr>
                <a:defRPr/>
              </a:pPr>
              <a:t>‹#›</a:t>
            </a:fld>
            <a:endParaRPr lang="ru-RU"/>
          </a:p>
        </p:txBody>
      </p:sp>
    </p:spTree>
  </p:cSld>
  <p:clrMapOvr>
    <a:masterClrMapping/>
  </p:clrMapOvr>
  <p:transition spd="slow">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1905000"/>
            <a:ext cx="8007350" cy="2019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838200" y="4076700"/>
            <a:ext cx="8007350" cy="2019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95053341-1E0A-431F-9750-11D33F8D596B}" type="slidenum">
              <a:rPr lang="ru-RU"/>
              <a:pPr>
                <a:defRPr/>
              </a:pPr>
              <a:t>‹#›</a:t>
            </a:fld>
            <a:endParaRPr lang="ru-RU"/>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E1D72DB3-6812-47BA-A1ED-312558A4861E}"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a:xfrm>
            <a:off x="7924800" y="6416675"/>
            <a:ext cx="762000" cy="365125"/>
          </a:xfrm>
        </p:spPr>
        <p:txBody>
          <a:bodyPr/>
          <a:lstStyle/>
          <a:p>
            <a:pPr>
              <a:defRPr/>
            </a:pPr>
            <a:fld id="{30695961-33F6-466F-B7EF-4E3C6CB01017}"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48703E10-FA31-445D-9322-71946598233A}"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5706625D-6B0D-4138-9ADF-29A944063178}"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61783F5-A0B0-4B25-8802-AAB261D4C20D}"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4DF0FB87-9DBF-4A77-B8C9-E05D6C0240F5}"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C8F5CECC-C223-45B6-BF25-1ADE00B564DE}"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4A2A2FA9-9255-4A37-AB1F-3DB46B03AF09}"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A650275C-44FD-4C0D-872C-E81609F1497D}" type="slidenum">
              <a:rPr lang="ru-RU" smtClean="0"/>
              <a:pPr>
                <a:defRPr/>
              </a:pPr>
              <a:t>‹#›</a:t>
            </a:fld>
            <a:endParaRPr lang="ru-RU"/>
          </a:p>
        </p:txBody>
      </p:sp>
    </p:spTree>
  </p:cSld>
  <p:clrMap bg1="dk1" tx1="lt1" bg2="dk2" tx2="lt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Lst>
  <p:transition spd="slow">
    <p:zoom/>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21051873">
            <a:off x="877344" y="2093878"/>
            <a:ext cx="7772400" cy="1247771"/>
          </a:xfrm>
        </p:spPr>
        <p:txBody>
          <a:bodyPr>
            <a:noAutofit/>
          </a:bodyPr>
          <a:lstStyle/>
          <a:p>
            <a:pPr algn="ctr"/>
            <a:r>
              <a:rPr lang="uk-UA" sz="8800" dirty="0" smtClean="0">
                <a:latin typeface="+mn-lt"/>
              </a:rPr>
              <a:t>ПРИРОДНІ </a:t>
            </a:r>
            <a:r>
              <a:rPr lang="uk-UA" sz="8800" dirty="0" smtClean="0">
                <a:latin typeface="+mn-lt"/>
              </a:rPr>
              <a:t>    ВОЛОКНА</a:t>
            </a:r>
            <a:endParaRPr lang="ru-RU" sz="8800" dirty="0">
              <a:latin typeface="+mn-lt"/>
            </a:endParaRPr>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20688"/>
            <a:ext cx="7772400" cy="1736725"/>
          </a:xfrm>
        </p:spPr>
        <p:txBody>
          <a:bodyPr>
            <a:normAutofit/>
          </a:bodyPr>
          <a:lstStyle/>
          <a:p>
            <a:r>
              <a:rPr lang="uk-UA" sz="1600" dirty="0" smtClean="0">
                <a:solidFill>
                  <a:srgbClr val="FFFF00"/>
                </a:solidFill>
                <a:latin typeface="+mn-lt"/>
              </a:rPr>
              <a:t>З відходів первинної переробки конопель (костриці) виготовляють пластмасу, будівельні термоізоляційні та меблеві плити, фанеру, брикети для палива, целюлозу, за новими технологіями із волокна та костриці – оздоблювальні матеріали для офісів під дерево, мармур. </a:t>
            </a:r>
            <a:endParaRPr lang="ru-RU" sz="1200" dirty="0">
              <a:solidFill>
                <a:srgbClr val="FFFF00"/>
              </a:solidFill>
              <a:latin typeface="+mn-lt"/>
            </a:endParaRPr>
          </a:p>
        </p:txBody>
      </p:sp>
      <p:pic>
        <p:nvPicPr>
          <p:cNvPr id="31746" name="Picture 2" descr="C:\Documents and Settings\Admin\Рабочий стол\фанера.jpeg"/>
          <p:cNvPicPr>
            <a:picLocks noChangeAspect="1" noChangeArrowheads="1"/>
          </p:cNvPicPr>
          <p:nvPr/>
        </p:nvPicPr>
        <p:blipFill>
          <a:blip r:embed="rId2" cstate="print"/>
          <a:srcRect/>
          <a:stretch>
            <a:fillRect/>
          </a:stretch>
        </p:blipFill>
        <p:spPr bwMode="auto">
          <a:xfrm>
            <a:off x="4714876" y="2786058"/>
            <a:ext cx="4088323" cy="3571900"/>
          </a:xfrm>
          <a:prstGeom prst="rect">
            <a:avLst/>
          </a:prstGeom>
          <a:noFill/>
        </p:spPr>
      </p:pic>
      <p:pic>
        <p:nvPicPr>
          <p:cNvPr id="31747" name="Picture 3" descr="C:\Documents and Settings\Admin\Рабочий стол\брикети.jpeg"/>
          <p:cNvPicPr>
            <a:picLocks noChangeAspect="1" noChangeArrowheads="1"/>
          </p:cNvPicPr>
          <p:nvPr/>
        </p:nvPicPr>
        <p:blipFill>
          <a:blip r:embed="rId3" cstate="print"/>
          <a:srcRect/>
          <a:stretch>
            <a:fillRect/>
          </a:stretch>
        </p:blipFill>
        <p:spPr bwMode="auto">
          <a:xfrm>
            <a:off x="285720" y="2786058"/>
            <a:ext cx="4286280" cy="3571900"/>
          </a:xfrm>
          <a:prstGeom prst="rect">
            <a:avLst/>
          </a:prstGeom>
          <a:noFill/>
        </p:spPr>
      </p:pic>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latin typeface="+mn-lt"/>
              </a:rPr>
              <a:t>ВОВНЯНІ</a:t>
            </a:r>
            <a:r>
              <a:rPr lang="uk-UA" i="1" dirty="0" smtClean="0">
                <a:solidFill>
                  <a:srgbClr val="FF0000"/>
                </a:solidFill>
                <a:latin typeface="+mn-lt"/>
              </a:rPr>
              <a:t> </a:t>
            </a:r>
            <a:r>
              <a:rPr lang="uk-UA" i="1" dirty="0" smtClean="0">
                <a:solidFill>
                  <a:srgbClr val="FF0000"/>
                </a:solidFill>
                <a:latin typeface="+mn-lt"/>
              </a:rPr>
              <a:t> </a:t>
            </a:r>
            <a:r>
              <a:rPr lang="uk-UA" dirty="0" smtClean="0">
                <a:solidFill>
                  <a:srgbClr val="FF0000"/>
                </a:solidFill>
                <a:effectLst>
                  <a:outerShdw blurRad="38100" dist="38100" dir="2700000" algn="tl">
                    <a:srgbClr val="000000">
                      <a:alpha val="43137"/>
                    </a:srgbClr>
                  </a:outerShdw>
                </a:effectLst>
                <a:latin typeface="+mn-lt"/>
              </a:rPr>
              <a:t>ВОЛОКНА</a:t>
            </a:r>
            <a:endParaRPr lang="ru-RU" dirty="0">
              <a:solidFill>
                <a:srgbClr val="FF0000"/>
              </a:solidFill>
              <a:effectLst>
                <a:outerShdw blurRad="38100" dist="38100" dir="2700000" algn="tl">
                  <a:srgbClr val="000000">
                    <a:alpha val="43137"/>
                  </a:srgbClr>
                </a:outerShdw>
              </a:effectLst>
              <a:latin typeface="+mn-lt"/>
            </a:endParaRPr>
          </a:p>
        </p:txBody>
      </p:sp>
      <p:pic>
        <p:nvPicPr>
          <p:cNvPr id="4" name="Содержимое 3" descr="нпо.jpeg"/>
          <p:cNvPicPr>
            <a:picLocks noGrp="1" noChangeAspect="1"/>
          </p:cNvPicPr>
          <p:nvPr>
            <p:ph idx="1"/>
          </p:nvPr>
        </p:nvPicPr>
        <p:blipFill>
          <a:blip r:embed="rId2" cstate="print"/>
          <a:stretch>
            <a:fillRect/>
          </a:stretch>
        </p:blipFill>
        <p:spPr>
          <a:xfrm>
            <a:off x="1115616" y="1556792"/>
            <a:ext cx="7128792" cy="4824536"/>
          </a:xfrm>
        </p:spPr>
      </p:pic>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060848"/>
            <a:ext cx="7772400" cy="1736725"/>
          </a:xfrm>
        </p:spPr>
        <p:txBody>
          <a:bodyPr>
            <a:normAutofit fontScale="90000"/>
          </a:bodyPr>
          <a:lstStyle/>
          <a:p>
            <a:r>
              <a:rPr lang="uk-UA" sz="2000" dirty="0" smtClean="0">
                <a:solidFill>
                  <a:srgbClr val="FF0000"/>
                </a:solidFill>
                <a:latin typeface="+mn-lt"/>
              </a:rPr>
              <a:t>Вовна </a:t>
            </a:r>
            <a:r>
              <a:rPr lang="uk-UA" sz="1600" dirty="0" smtClean="0">
                <a:solidFill>
                  <a:schemeClr val="tx1"/>
                </a:solidFill>
                <a:latin typeface="+mn-lt"/>
              </a:rPr>
              <a:t>— тонка довга шерсть тварин, що використовується в текстильній промисловості як сировина для виготовлення вовняних тканин.</a:t>
            </a:r>
            <a:r>
              <a:rPr lang="ru-RU" sz="1600" dirty="0" smtClean="0">
                <a:solidFill>
                  <a:schemeClr val="tx1"/>
                </a:solidFill>
                <a:latin typeface="+mn-lt"/>
              </a:rPr>
              <a:t/>
            </a:r>
            <a:br>
              <a:rPr lang="ru-RU" sz="1600" dirty="0" smtClean="0">
                <a:solidFill>
                  <a:schemeClr val="tx1"/>
                </a:solidFill>
                <a:latin typeface="+mn-lt"/>
              </a:rPr>
            </a:br>
            <a:r>
              <a:rPr lang="uk-UA" sz="1600" dirty="0" smtClean="0">
                <a:solidFill>
                  <a:schemeClr val="tx1"/>
                </a:solidFill>
                <a:latin typeface="+mn-lt"/>
              </a:rPr>
              <a:t>Вовняні волокна, по суті, складаються з білка типу кератину і мають властиву лускату поверхню. Вони еластичні, дуже гігроскопічні (поглинають вологу з повітря) і, як правило, мають помітні властивості звалюватися. Вовна важко займається (горить лише в полум’ї, поза полум’ям горіння припиняється), але обвуглюючись, виділяє запах, подібний до запаху паленого рога.</a:t>
            </a:r>
            <a:r>
              <a:rPr lang="ru-RU" sz="1600" dirty="0" smtClean="0">
                <a:latin typeface="+mn-lt"/>
              </a:rPr>
              <a:t/>
            </a:r>
            <a:br>
              <a:rPr lang="ru-RU" sz="1600" dirty="0" smtClean="0">
                <a:latin typeface="+mn-lt"/>
              </a:rPr>
            </a:br>
            <a:endParaRPr lang="ru-RU" sz="1600" dirty="0">
              <a:latin typeface="+mn-lt"/>
            </a:endParaRPr>
          </a:p>
        </p:txBody>
      </p:sp>
      <p:pic>
        <p:nvPicPr>
          <p:cNvPr id="1026" name="Picture 2" descr="C:\Documents and Settings\Admin\Рабочий стол\СТР ВОВНА.jpeg"/>
          <p:cNvPicPr>
            <a:picLocks noChangeAspect="1" noChangeArrowheads="1"/>
          </p:cNvPicPr>
          <p:nvPr/>
        </p:nvPicPr>
        <p:blipFill>
          <a:blip r:embed="rId2" cstate="print"/>
          <a:srcRect/>
          <a:stretch>
            <a:fillRect/>
          </a:stretch>
        </p:blipFill>
        <p:spPr bwMode="auto">
          <a:xfrm>
            <a:off x="5000628" y="3929066"/>
            <a:ext cx="3864679" cy="2571768"/>
          </a:xfrm>
          <a:prstGeom prst="rect">
            <a:avLst/>
          </a:prstGeom>
          <a:noFill/>
        </p:spPr>
      </p:pic>
      <p:pic>
        <p:nvPicPr>
          <p:cNvPr id="1027" name="Picture 3" descr="C:\Documents and Settings\Admin\Рабочий стол\БАРАН ВОВНА.jpeg"/>
          <p:cNvPicPr>
            <a:picLocks noChangeAspect="1" noChangeArrowheads="1"/>
          </p:cNvPicPr>
          <p:nvPr/>
        </p:nvPicPr>
        <p:blipFill>
          <a:blip r:embed="rId3" cstate="print"/>
          <a:srcRect/>
          <a:stretch>
            <a:fillRect/>
          </a:stretch>
        </p:blipFill>
        <p:spPr bwMode="auto">
          <a:xfrm>
            <a:off x="857224" y="3929066"/>
            <a:ext cx="3143272" cy="2503316"/>
          </a:xfrm>
          <a:prstGeom prst="rect">
            <a:avLst/>
          </a:prstGeom>
          <a:noFill/>
        </p:spPr>
      </p:pic>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714356"/>
            <a:ext cx="7772400" cy="1736725"/>
          </a:xfrm>
        </p:spPr>
        <p:txBody>
          <a:bodyPr>
            <a:noAutofit/>
          </a:bodyPr>
          <a:lstStyle/>
          <a:p>
            <a:r>
              <a:rPr lang="uk-UA" sz="1600" dirty="0" smtClean="0">
                <a:solidFill>
                  <a:srgbClr val="FFC000"/>
                </a:solidFill>
                <a:latin typeface="+mn-lt"/>
              </a:rPr>
              <a:t>Виробляється  вовна з домашньої вівці, верблюда. Пряжа буває різної якості, але в порівнянні з іншими видами пряжі від домашніх тварин, її характеристики більш </a:t>
            </a:r>
            <a:r>
              <a:rPr lang="uk-UA" sz="1600" dirty="0" smtClean="0">
                <a:solidFill>
                  <a:srgbClr val="FFC000"/>
                </a:solidFill>
                <a:latin typeface="+mn-lt"/>
              </a:rPr>
              <a:t>однорідні</a:t>
            </a:r>
            <a:endParaRPr lang="ru-RU" sz="1600" dirty="0">
              <a:solidFill>
                <a:srgbClr val="FFC000"/>
              </a:solidFill>
              <a:latin typeface="+mn-lt"/>
            </a:endParaRPr>
          </a:p>
        </p:txBody>
      </p:sp>
      <p:pic>
        <p:nvPicPr>
          <p:cNvPr id="2050" name="Picture 2" descr="C:\Documents and Settings\Admin\Рабочий стол\ПРЯЖА ВОВНА.jpeg"/>
          <p:cNvPicPr>
            <a:picLocks noChangeAspect="1" noChangeArrowheads="1"/>
          </p:cNvPicPr>
          <p:nvPr/>
        </p:nvPicPr>
        <p:blipFill>
          <a:blip r:embed="rId2" cstate="print"/>
          <a:srcRect/>
          <a:stretch>
            <a:fillRect/>
          </a:stretch>
        </p:blipFill>
        <p:spPr bwMode="auto">
          <a:xfrm>
            <a:off x="5292080" y="3356992"/>
            <a:ext cx="3585545" cy="2857520"/>
          </a:xfrm>
          <a:prstGeom prst="rect">
            <a:avLst/>
          </a:prstGeom>
          <a:noFill/>
        </p:spPr>
      </p:pic>
      <p:pic>
        <p:nvPicPr>
          <p:cNvPr id="2052" name="Picture 4" descr="C:\Documents and Settings\Admin\Рабочий стол\ВОВНА НИТКИ.jpeg"/>
          <p:cNvPicPr>
            <a:picLocks noChangeAspect="1" noChangeArrowheads="1"/>
          </p:cNvPicPr>
          <p:nvPr/>
        </p:nvPicPr>
        <p:blipFill>
          <a:blip r:embed="rId3" cstate="print"/>
          <a:srcRect/>
          <a:stretch>
            <a:fillRect/>
          </a:stretch>
        </p:blipFill>
        <p:spPr bwMode="auto">
          <a:xfrm>
            <a:off x="928662" y="2636912"/>
            <a:ext cx="4867474" cy="3656389"/>
          </a:xfrm>
          <a:prstGeom prst="rect">
            <a:avLst/>
          </a:prstGeom>
          <a:noFill/>
        </p:spPr>
      </p:pic>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142984"/>
            <a:ext cx="7772400" cy="1736725"/>
          </a:xfrm>
        </p:spPr>
        <p:txBody>
          <a:bodyPr>
            <a:noAutofit/>
          </a:bodyPr>
          <a:lstStyle/>
          <a:p>
            <a:r>
              <a:rPr lang="uk-UA" sz="1800" dirty="0" smtClean="0">
                <a:solidFill>
                  <a:srgbClr val="FF0000"/>
                </a:solidFill>
              </a:rPr>
              <a:t>Вовняна пряжа легша, ніж рослинна й еластичніша, вона краще утримує тепло. Не так швидко намокає у вологому середовищі, як бавовна, проте менш міцна. До недоліків вовняної пряжі можна віднести її </a:t>
            </a:r>
            <a:r>
              <a:rPr lang="uk-UA" sz="1800" dirty="0" err="1" smtClean="0">
                <a:solidFill>
                  <a:srgbClr val="FF0000"/>
                </a:solidFill>
              </a:rPr>
              <a:t>звалюваність</a:t>
            </a:r>
            <a:r>
              <a:rPr lang="uk-UA" sz="1800" dirty="0" smtClean="0">
                <a:solidFill>
                  <a:srgbClr val="FF0000"/>
                </a:solidFill>
              </a:rPr>
              <a:t> й утворення на ній скочувань при терті. Причому, чим слабкіше скручена пряжа, тим сильніше виявляються ці недоліки.</a:t>
            </a:r>
            <a:r>
              <a:rPr lang="ru-RU" sz="1800" dirty="0" smtClean="0">
                <a:solidFill>
                  <a:srgbClr val="FF0000"/>
                </a:solidFill>
              </a:rPr>
              <a:t/>
            </a:r>
            <a:br>
              <a:rPr lang="ru-RU" sz="1800" dirty="0" smtClean="0">
                <a:solidFill>
                  <a:srgbClr val="FF0000"/>
                </a:solidFill>
              </a:rPr>
            </a:br>
            <a:endParaRPr lang="ru-RU" sz="1800" dirty="0">
              <a:solidFill>
                <a:srgbClr val="FF0000"/>
              </a:solidFill>
            </a:endParaRPr>
          </a:p>
        </p:txBody>
      </p:sp>
      <p:pic>
        <p:nvPicPr>
          <p:cNvPr id="3074" name="Picture 2" descr="C:\Documents and Settings\Admin\Рабочий стол\ШЕРСТЬ.jpeg"/>
          <p:cNvPicPr>
            <a:picLocks noChangeAspect="1" noChangeArrowheads="1"/>
          </p:cNvPicPr>
          <p:nvPr/>
        </p:nvPicPr>
        <p:blipFill>
          <a:blip r:embed="rId2" cstate="print"/>
          <a:srcRect/>
          <a:stretch>
            <a:fillRect/>
          </a:stretch>
        </p:blipFill>
        <p:spPr bwMode="auto">
          <a:xfrm>
            <a:off x="611560" y="2636912"/>
            <a:ext cx="8136904" cy="4032448"/>
          </a:xfrm>
          <a:prstGeom prst="rect">
            <a:avLst/>
          </a:prstGeom>
          <a:noFill/>
        </p:spPr>
      </p:pic>
    </p:spTree>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43408"/>
            <a:ext cx="7772400" cy="1736725"/>
          </a:xfrm>
        </p:spPr>
        <p:txBody>
          <a:bodyPr/>
          <a:lstStyle/>
          <a:p>
            <a:pPr algn="ctr"/>
            <a:r>
              <a:rPr lang="uk-UA" dirty="0" smtClean="0">
                <a:solidFill>
                  <a:srgbClr val="FFC000"/>
                </a:solidFill>
                <a:latin typeface="+mn-lt"/>
              </a:rPr>
              <a:t>ШОВКОВІ ВОЛОКНА</a:t>
            </a:r>
            <a:endParaRPr lang="ru-RU" dirty="0">
              <a:solidFill>
                <a:srgbClr val="FFC000"/>
              </a:solidFill>
              <a:latin typeface="+mn-lt"/>
            </a:endParaRPr>
          </a:p>
        </p:txBody>
      </p:sp>
      <p:pic>
        <p:nvPicPr>
          <p:cNvPr id="4098" name="Picture 2" descr="C:\Documents and Settings\Admin\Рабочий стол\ткан.jpeg"/>
          <p:cNvPicPr>
            <a:picLocks noChangeAspect="1" noChangeArrowheads="1"/>
          </p:cNvPicPr>
          <p:nvPr/>
        </p:nvPicPr>
        <p:blipFill>
          <a:blip r:embed="rId2" cstate="print"/>
          <a:srcRect/>
          <a:stretch>
            <a:fillRect/>
          </a:stretch>
        </p:blipFill>
        <p:spPr bwMode="auto">
          <a:xfrm>
            <a:off x="683568" y="1628800"/>
            <a:ext cx="7920880" cy="4931501"/>
          </a:xfrm>
          <a:prstGeom prst="rect">
            <a:avLst/>
          </a:prstGeom>
          <a:noFill/>
        </p:spPr>
      </p:pic>
    </p:spTree>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52"/>
            <a:ext cx="7772400" cy="1736725"/>
          </a:xfrm>
        </p:spPr>
        <p:txBody>
          <a:bodyPr>
            <a:normAutofit fontScale="90000"/>
          </a:bodyPr>
          <a:lstStyle/>
          <a:p>
            <a:r>
              <a:rPr lang="uk-UA" sz="3200" dirty="0" smtClean="0">
                <a:solidFill>
                  <a:srgbClr val="00B050"/>
                </a:solidFill>
              </a:rPr>
              <a:t>Шовк — натуральна текстильна нитка тваринного походження — продукт виділення залоз </a:t>
            </a:r>
            <a:r>
              <a:rPr lang="uk-UA" sz="3200" dirty="0" smtClean="0">
                <a:solidFill>
                  <a:srgbClr val="00B050"/>
                </a:solidFill>
              </a:rPr>
              <a:t>гусені </a:t>
            </a:r>
            <a:r>
              <a:rPr lang="uk-UA" sz="3200" dirty="0" smtClean="0">
                <a:solidFill>
                  <a:srgbClr val="00B050"/>
                </a:solidFill>
              </a:rPr>
              <a:t>шовкопрядів при звиванні коконів. </a:t>
            </a:r>
            <a:endParaRPr lang="ru-RU" sz="3200" dirty="0">
              <a:solidFill>
                <a:srgbClr val="00B050"/>
              </a:solidFill>
            </a:endParaRPr>
          </a:p>
        </p:txBody>
      </p:sp>
      <p:pic>
        <p:nvPicPr>
          <p:cNvPr id="5122" name="Picture 2" descr="C:\Documents and Settings\Admin\Рабочий стол\тутовий.jpeg"/>
          <p:cNvPicPr>
            <a:picLocks noChangeAspect="1" noChangeArrowheads="1"/>
          </p:cNvPicPr>
          <p:nvPr/>
        </p:nvPicPr>
        <p:blipFill>
          <a:blip r:embed="rId2" cstate="print"/>
          <a:srcRect/>
          <a:stretch>
            <a:fillRect/>
          </a:stretch>
        </p:blipFill>
        <p:spPr bwMode="auto">
          <a:xfrm>
            <a:off x="1785917" y="2132856"/>
            <a:ext cx="6977601" cy="2343897"/>
          </a:xfrm>
          <a:prstGeom prst="rect">
            <a:avLst/>
          </a:prstGeom>
          <a:noFill/>
        </p:spPr>
      </p:pic>
      <p:pic>
        <p:nvPicPr>
          <p:cNvPr id="5123" name="Picture 3" descr="C:\Documents and Settings\Admin\Рабочий стол\шовкопря.jpeg"/>
          <p:cNvPicPr>
            <a:picLocks noChangeAspect="1" noChangeArrowheads="1"/>
          </p:cNvPicPr>
          <p:nvPr/>
        </p:nvPicPr>
        <p:blipFill>
          <a:blip r:embed="rId3" cstate="print"/>
          <a:srcRect/>
          <a:stretch>
            <a:fillRect/>
          </a:stretch>
        </p:blipFill>
        <p:spPr bwMode="auto">
          <a:xfrm>
            <a:off x="428596" y="4572008"/>
            <a:ext cx="4719468" cy="2143140"/>
          </a:xfrm>
          <a:prstGeom prst="rect">
            <a:avLst/>
          </a:prstGeom>
          <a:noFill/>
        </p:spPr>
      </p:pic>
      <p:pic>
        <p:nvPicPr>
          <p:cNvPr id="5124" name="Picture 4" descr="C:\Documents and Settings\Admin\Рабочий стол\шовкопр.jpeg"/>
          <p:cNvPicPr>
            <a:picLocks noChangeAspect="1" noChangeArrowheads="1"/>
          </p:cNvPicPr>
          <p:nvPr/>
        </p:nvPicPr>
        <p:blipFill>
          <a:blip r:embed="rId4" cstate="print"/>
          <a:srcRect/>
          <a:stretch>
            <a:fillRect/>
          </a:stretch>
        </p:blipFill>
        <p:spPr bwMode="auto">
          <a:xfrm>
            <a:off x="5214941" y="4500571"/>
            <a:ext cx="3451697" cy="2168789"/>
          </a:xfrm>
          <a:prstGeom prst="rect">
            <a:avLst/>
          </a:prstGeom>
          <a:noFill/>
        </p:spPr>
      </p:pic>
    </p:spTree>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Admin\Рабочий стол\ШОВК.НИТКИ2.jpeg"/>
          <p:cNvPicPr>
            <a:picLocks noChangeAspect="1" noChangeArrowheads="1"/>
          </p:cNvPicPr>
          <p:nvPr/>
        </p:nvPicPr>
        <p:blipFill>
          <a:blip r:embed="rId2" cstate="print"/>
          <a:srcRect/>
          <a:stretch>
            <a:fillRect/>
          </a:stretch>
        </p:blipFill>
        <p:spPr bwMode="auto">
          <a:xfrm>
            <a:off x="539552" y="2636912"/>
            <a:ext cx="8136904" cy="3856936"/>
          </a:xfrm>
          <a:prstGeom prst="rect">
            <a:avLst/>
          </a:prstGeom>
          <a:noFill/>
        </p:spPr>
      </p:pic>
      <p:sp>
        <p:nvSpPr>
          <p:cNvPr id="4" name="Прямоугольник 3"/>
          <p:cNvSpPr/>
          <p:nvPr/>
        </p:nvSpPr>
        <p:spPr>
          <a:xfrm>
            <a:off x="611560" y="332656"/>
            <a:ext cx="7560840" cy="18002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TextBox 4"/>
          <p:cNvSpPr txBox="1"/>
          <p:nvPr/>
        </p:nvSpPr>
        <p:spPr>
          <a:xfrm>
            <a:off x="1187624" y="764704"/>
            <a:ext cx="6552728" cy="1200329"/>
          </a:xfrm>
          <a:prstGeom prst="rect">
            <a:avLst/>
          </a:prstGeom>
          <a:noFill/>
        </p:spPr>
        <p:txBody>
          <a:bodyPr wrap="square" rtlCol="0">
            <a:spAutoFit/>
          </a:bodyPr>
          <a:lstStyle/>
          <a:p>
            <a:r>
              <a:rPr lang="uk-UA" b="1" dirty="0" smtClean="0">
                <a:latin typeface="+mn-lt"/>
              </a:rPr>
              <a:t>Довжина шовкової нитки може досягати 800—1000 м. Вона має трикутний переріз і подібно до призми відбиває світло, завдяки чому має гарний блиск.</a:t>
            </a:r>
            <a:r>
              <a:rPr lang="ru-RU" b="1" dirty="0" smtClean="0">
                <a:latin typeface="+mn-lt"/>
              </a:rPr>
              <a:t/>
            </a:r>
            <a:br>
              <a:rPr lang="ru-RU" b="1" dirty="0" smtClean="0">
                <a:latin typeface="+mn-lt"/>
              </a:rPr>
            </a:br>
            <a:endParaRPr lang="uk-UA" b="1" dirty="0">
              <a:latin typeface="+mn-lt"/>
            </a:endParaRPr>
          </a:p>
        </p:txBody>
      </p:sp>
    </p:spTree>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476672"/>
            <a:ext cx="7772400" cy="1736725"/>
          </a:xfrm>
        </p:spPr>
        <p:txBody>
          <a:bodyPr>
            <a:normAutofit/>
          </a:bodyPr>
          <a:lstStyle/>
          <a:p>
            <a:r>
              <a:rPr lang="uk-UA" sz="2400" dirty="0" smtClean="0">
                <a:solidFill>
                  <a:srgbClr val="00B050"/>
                </a:solidFill>
              </a:rPr>
              <a:t>Шовкові тканини мають природний блиск, м’які, тонкі, добре драпіруються, дуже витончені й елегантні. </a:t>
            </a:r>
            <a:r>
              <a:rPr lang="ru-RU" sz="2400" dirty="0" smtClean="0">
                <a:solidFill>
                  <a:srgbClr val="00B050"/>
                </a:solidFill>
              </a:rPr>
              <a:t/>
            </a:r>
            <a:br>
              <a:rPr lang="ru-RU" sz="2400" dirty="0" smtClean="0">
                <a:solidFill>
                  <a:srgbClr val="00B050"/>
                </a:solidFill>
              </a:rPr>
            </a:br>
            <a:endParaRPr lang="ru-RU" sz="2400" dirty="0">
              <a:solidFill>
                <a:srgbClr val="00B050"/>
              </a:solidFill>
            </a:endParaRPr>
          </a:p>
        </p:txBody>
      </p:sp>
      <p:pic>
        <p:nvPicPr>
          <p:cNvPr id="7170" name="Picture 2" descr="C:\Documents and Settings\Admin\Рабочий стол\шовко.jpeg"/>
          <p:cNvPicPr>
            <a:picLocks noChangeAspect="1" noChangeArrowheads="1"/>
          </p:cNvPicPr>
          <p:nvPr/>
        </p:nvPicPr>
        <p:blipFill>
          <a:blip r:embed="rId2" cstate="print"/>
          <a:srcRect/>
          <a:stretch>
            <a:fillRect/>
          </a:stretch>
        </p:blipFill>
        <p:spPr bwMode="auto">
          <a:xfrm>
            <a:off x="683568" y="1988841"/>
            <a:ext cx="7920880" cy="4536504"/>
          </a:xfrm>
          <a:prstGeom prst="rect">
            <a:avLst/>
          </a:prstGeom>
          <a:noFill/>
        </p:spPr>
      </p:pic>
    </p:spTree>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БАВОВНЯНІ ТКАНИНИ</a:t>
            </a:r>
            <a:endParaRPr lang="ru-RU" dirty="0"/>
          </a:p>
        </p:txBody>
      </p:sp>
      <p:pic>
        <p:nvPicPr>
          <p:cNvPr id="4" name="Содержимое 3" descr="ПРОСТИНЯ.jpeg"/>
          <p:cNvPicPr>
            <a:picLocks noGrp="1" noChangeAspect="1"/>
          </p:cNvPicPr>
          <p:nvPr>
            <p:ph idx="1"/>
          </p:nvPr>
        </p:nvPicPr>
        <p:blipFill>
          <a:blip r:embed="rId2" cstate="print"/>
          <a:stretch>
            <a:fillRect/>
          </a:stretch>
        </p:blipFill>
        <p:spPr>
          <a:xfrm>
            <a:off x="611560" y="1340768"/>
            <a:ext cx="7992888" cy="4896544"/>
          </a:xfrm>
        </p:spPr>
      </p:pic>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9" descr="flax_t1"/>
          <p:cNvPicPr>
            <a:picLocks noGrp="1" noChangeAspect="1" noChangeArrowheads="1"/>
          </p:cNvPicPr>
          <p:nvPr>
            <p:ph/>
          </p:nvPr>
        </p:nvPicPr>
        <p:blipFill>
          <a:blip r:embed="rId2" cstate="print"/>
          <a:srcRect/>
          <a:stretch>
            <a:fillRect/>
          </a:stretch>
        </p:blipFill>
        <p:spPr>
          <a:xfrm>
            <a:off x="0" y="0"/>
            <a:ext cx="9144000" cy="6858000"/>
          </a:xfrm>
          <a:noFill/>
        </p:spPr>
      </p:pic>
      <p:sp>
        <p:nvSpPr>
          <p:cNvPr id="2054" name="Rectangle 6"/>
          <p:cNvSpPr>
            <a:spLocks noGrp="1" noRot="1" noChangeArrowheads="1"/>
          </p:cNvSpPr>
          <p:nvPr>
            <p:ph type="ctrTitle" idx="4294967295"/>
          </p:nvPr>
        </p:nvSpPr>
        <p:spPr>
          <a:xfrm>
            <a:off x="611560" y="836712"/>
            <a:ext cx="7993062" cy="1470025"/>
          </a:xfrm>
        </p:spPr>
        <p:txBody>
          <a:bodyPr>
            <a:normAutofit/>
          </a:bodyPr>
          <a:lstStyle/>
          <a:p>
            <a:pPr algn="ctr" eaLnBrk="1" hangingPunct="1">
              <a:defRPr/>
            </a:pPr>
            <a:r>
              <a:rPr lang="uk-UA" sz="6600" b="0" i="1" dirty="0" smtClean="0">
                <a:solidFill>
                  <a:srgbClr val="CC3300"/>
                </a:solidFill>
                <a:latin typeface="+mn-lt"/>
              </a:rPr>
              <a:t>ЛЛЯНІ ВОЛОКНА</a:t>
            </a:r>
            <a:endParaRPr lang="ru-RU" sz="6600" b="0" i="1" dirty="0" smtClean="0">
              <a:solidFill>
                <a:srgbClr val="CC3300"/>
              </a:solidFill>
              <a:latin typeface="+mn-lt"/>
            </a:endParaRPr>
          </a:p>
        </p:txBody>
      </p:sp>
      <p:sp>
        <p:nvSpPr>
          <p:cNvPr id="2055" name="Rectangle 7"/>
          <p:cNvSpPr>
            <a:spLocks noGrp="1" noRot="1" noChangeArrowheads="1"/>
          </p:cNvSpPr>
          <p:nvPr>
            <p:ph type="subTitle" idx="4294967295"/>
          </p:nvPr>
        </p:nvSpPr>
        <p:spPr>
          <a:xfrm>
            <a:off x="6846888" y="4941888"/>
            <a:ext cx="2297112" cy="1752600"/>
          </a:xfrm>
        </p:spPr>
        <p:txBody>
          <a:bodyPr/>
          <a:lstStyle/>
          <a:p>
            <a:pPr marL="0" indent="0" algn="r" eaLnBrk="1" hangingPunct="1">
              <a:buFont typeface="Wingdings" pitchFamily="2" charset="2"/>
              <a:buNone/>
              <a:defRPr/>
            </a:pPr>
            <a:r>
              <a:rPr lang="uk-UA" sz="1400" dirty="0" smtClean="0"/>
              <a:t>.</a:t>
            </a:r>
            <a:endParaRPr lang="ru-RU" sz="1400" dirty="0" smtClean="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2000"/>
                                        <p:tgtEl>
                                          <p:spTgt spid="205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5"/>
                                        </p:tgtEl>
                                        <p:attrNameLst>
                                          <p:attrName>style.visibility</p:attrName>
                                        </p:attrNameLst>
                                      </p:cBhvr>
                                      <p:to>
                                        <p:strVal val="visible"/>
                                      </p:to>
                                    </p:set>
                                    <p:animEffect transition="in" filter="fade">
                                      <p:cBhvr>
                                        <p:cTn id="10"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2132856"/>
            <a:ext cx="7772400" cy="1736725"/>
          </a:xfrm>
        </p:spPr>
        <p:txBody>
          <a:bodyPr>
            <a:normAutofit fontScale="90000"/>
          </a:bodyPr>
          <a:lstStyle/>
          <a:p>
            <a:r>
              <a:rPr lang="ru-RU" sz="2000" dirty="0" err="1" smtClean="0">
                <a:solidFill>
                  <a:schemeClr val="tx1"/>
                </a:solidFill>
                <a:latin typeface="+mn-lt"/>
              </a:rPr>
              <a:t>Бавовна</a:t>
            </a:r>
            <a:r>
              <a:rPr lang="ru-RU" sz="2000" dirty="0" smtClean="0">
                <a:solidFill>
                  <a:schemeClr val="tx1"/>
                </a:solidFill>
                <a:latin typeface="+mn-lt"/>
              </a:rPr>
              <a:t> </a:t>
            </a:r>
            <a:r>
              <a:rPr lang="ru-RU" sz="2000" dirty="0" smtClean="0">
                <a:solidFill>
                  <a:schemeClr val="tx1"/>
                </a:solidFill>
                <a:latin typeface="+mn-lt"/>
              </a:rPr>
              <a:t>(англ. </a:t>
            </a:r>
            <a:r>
              <a:rPr lang="ru-RU" sz="2000" dirty="0" err="1" smtClean="0">
                <a:solidFill>
                  <a:schemeClr val="tx1"/>
                </a:solidFill>
                <a:latin typeface="+mn-lt"/>
              </a:rPr>
              <a:t>cotton</a:t>
            </a:r>
            <a:r>
              <a:rPr lang="ru-RU" sz="2000" dirty="0" smtClean="0">
                <a:solidFill>
                  <a:schemeClr val="tx1"/>
                </a:solidFill>
                <a:latin typeface="+mn-lt"/>
              </a:rPr>
              <a:t>)  — </a:t>
            </a:r>
            <a:r>
              <a:rPr lang="ru-RU" sz="2000" dirty="0" err="1" smtClean="0">
                <a:solidFill>
                  <a:schemeClr val="tx1"/>
                </a:solidFill>
                <a:latin typeface="+mn-lt"/>
              </a:rPr>
              <a:t>текстильне</a:t>
            </a:r>
            <a:r>
              <a:rPr lang="ru-RU" sz="2000" dirty="0" smtClean="0">
                <a:solidFill>
                  <a:schemeClr val="tx1"/>
                </a:solidFill>
                <a:latin typeface="+mn-lt"/>
              </a:rPr>
              <a:t> волокно </a:t>
            </a:r>
            <a:r>
              <a:rPr lang="ru-RU" sz="2000" dirty="0" err="1" smtClean="0">
                <a:solidFill>
                  <a:schemeClr val="tx1"/>
                </a:solidFill>
                <a:latin typeface="+mn-lt"/>
              </a:rPr>
              <a:t>рослинного</a:t>
            </a:r>
            <a:r>
              <a:rPr lang="ru-RU" sz="2000" dirty="0" smtClean="0">
                <a:solidFill>
                  <a:schemeClr val="tx1"/>
                </a:solidFill>
                <a:latin typeface="+mn-lt"/>
              </a:rPr>
              <a:t> </a:t>
            </a:r>
            <a:r>
              <a:rPr lang="ru-RU" sz="2000" dirty="0" err="1" smtClean="0">
                <a:solidFill>
                  <a:schemeClr val="tx1"/>
                </a:solidFill>
                <a:latin typeface="+mn-lt"/>
              </a:rPr>
              <a:t>походження</a:t>
            </a:r>
            <a:r>
              <a:rPr lang="ru-RU" sz="2000" dirty="0" smtClean="0">
                <a:solidFill>
                  <a:schemeClr val="tx1"/>
                </a:solidFill>
                <a:latin typeface="+mn-lt"/>
              </a:rPr>
              <a:t>. Волокно </a:t>
            </a:r>
            <a:r>
              <a:rPr lang="ru-RU" sz="2000" dirty="0" err="1" smtClean="0">
                <a:solidFill>
                  <a:schemeClr val="tx1"/>
                </a:solidFill>
                <a:latin typeface="+mn-lt"/>
              </a:rPr>
              <a:t>являє</a:t>
            </a:r>
            <a:r>
              <a:rPr lang="ru-RU" sz="2000" dirty="0" smtClean="0">
                <a:solidFill>
                  <a:schemeClr val="tx1"/>
                </a:solidFill>
                <a:latin typeface="+mn-lt"/>
              </a:rPr>
              <a:t> собою волоски на </a:t>
            </a:r>
            <a:r>
              <a:rPr lang="ru-RU" sz="2000" dirty="0" err="1" smtClean="0">
                <a:solidFill>
                  <a:schemeClr val="tx1"/>
                </a:solidFill>
                <a:latin typeface="+mn-lt"/>
              </a:rPr>
              <a:t>насінинах</a:t>
            </a:r>
            <a:r>
              <a:rPr lang="ru-RU" sz="2000" dirty="0" smtClean="0">
                <a:solidFill>
                  <a:schemeClr val="tx1"/>
                </a:solidFill>
                <a:latin typeface="+mn-lt"/>
              </a:rPr>
              <a:t> </a:t>
            </a:r>
            <a:r>
              <a:rPr lang="ru-RU" sz="2000" dirty="0" err="1" smtClean="0">
                <a:solidFill>
                  <a:schemeClr val="tx1"/>
                </a:solidFill>
                <a:latin typeface="+mn-lt"/>
              </a:rPr>
              <a:t>бавовника</a:t>
            </a:r>
            <a:r>
              <a:rPr lang="ru-RU" sz="2000" dirty="0" smtClean="0">
                <a:solidFill>
                  <a:schemeClr val="tx1"/>
                </a:solidFill>
                <a:latin typeface="+mn-lt"/>
              </a:rPr>
              <a:t> — </a:t>
            </a:r>
            <a:r>
              <a:rPr lang="ru-RU" sz="2000" dirty="0" err="1" smtClean="0">
                <a:solidFill>
                  <a:schemeClr val="tx1"/>
                </a:solidFill>
                <a:latin typeface="+mn-lt"/>
              </a:rPr>
              <a:t>кущоподібної</a:t>
            </a:r>
            <a:r>
              <a:rPr lang="ru-RU" sz="2000" dirty="0" smtClean="0">
                <a:solidFill>
                  <a:schemeClr val="tx1"/>
                </a:solidFill>
                <a:latin typeface="+mn-lt"/>
              </a:rPr>
              <a:t> </a:t>
            </a:r>
            <a:r>
              <a:rPr lang="ru-RU" sz="2000" dirty="0" err="1" smtClean="0">
                <a:solidFill>
                  <a:schemeClr val="tx1"/>
                </a:solidFill>
                <a:latin typeface="+mn-lt"/>
              </a:rPr>
              <a:t>рослини</a:t>
            </a:r>
            <a:r>
              <a:rPr lang="ru-RU" sz="2000" dirty="0" smtClean="0">
                <a:solidFill>
                  <a:schemeClr val="tx1"/>
                </a:solidFill>
                <a:latin typeface="+mn-lt"/>
              </a:rPr>
              <a:t> роду </a:t>
            </a:r>
            <a:r>
              <a:rPr lang="ru-RU" sz="2000" dirty="0" err="1" smtClean="0">
                <a:solidFill>
                  <a:schemeClr val="tx1"/>
                </a:solidFill>
                <a:latin typeface="+mn-lt"/>
              </a:rPr>
              <a:t>Gossypium</a:t>
            </a:r>
            <a:r>
              <a:rPr lang="ru-RU" sz="2000" dirty="0" smtClean="0">
                <a:solidFill>
                  <a:schemeClr val="tx1"/>
                </a:solidFill>
                <a:latin typeface="+mn-lt"/>
              </a:rPr>
              <a:t>, яка </a:t>
            </a:r>
            <a:r>
              <a:rPr lang="ru-RU" sz="2000" dirty="0" err="1" smtClean="0">
                <a:solidFill>
                  <a:schemeClr val="tx1"/>
                </a:solidFill>
                <a:latin typeface="+mn-lt"/>
              </a:rPr>
              <a:t>займає</a:t>
            </a:r>
            <a:r>
              <a:rPr lang="ru-RU" sz="2000" dirty="0" smtClean="0">
                <a:solidFill>
                  <a:schemeClr val="tx1"/>
                </a:solidFill>
                <a:latin typeface="+mn-lt"/>
              </a:rPr>
              <a:t> </a:t>
            </a:r>
            <a:r>
              <a:rPr lang="ru-RU" sz="2000" dirty="0" err="1" smtClean="0">
                <a:solidFill>
                  <a:schemeClr val="tx1"/>
                </a:solidFill>
                <a:latin typeface="+mn-lt"/>
              </a:rPr>
              <a:t>одне</a:t>
            </a:r>
            <a:r>
              <a:rPr lang="ru-RU" sz="2000" dirty="0" smtClean="0">
                <a:solidFill>
                  <a:schemeClr val="tx1"/>
                </a:solidFill>
                <a:latin typeface="+mn-lt"/>
              </a:rPr>
              <a:t> </a:t>
            </a:r>
            <a:r>
              <a:rPr lang="ru-RU" sz="2000" dirty="0" err="1" smtClean="0">
                <a:solidFill>
                  <a:schemeClr val="tx1"/>
                </a:solidFill>
                <a:latin typeface="+mn-lt"/>
              </a:rPr>
              <a:t>з</a:t>
            </a:r>
            <a:r>
              <a:rPr lang="ru-RU" sz="2000" dirty="0" smtClean="0">
                <a:solidFill>
                  <a:schemeClr val="tx1"/>
                </a:solidFill>
                <a:latin typeface="+mn-lt"/>
              </a:rPr>
              <a:t> </a:t>
            </a:r>
            <a:r>
              <a:rPr lang="ru-RU" sz="2000" dirty="0" err="1" smtClean="0">
                <a:solidFill>
                  <a:schemeClr val="tx1"/>
                </a:solidFill>
                <a:latin typeface="+mn-lt"/>
              </a:rPr>
              <a:t>провідних</a:t>
            </a:r>
            <a:r>
              <a:rPr lang="ru-RU" sz="2000" dirty="0" smtClean="0">
                <a:solidFill>
                  <a:schemeClr val="tx1"/>
                </a:solidFill>
                <a:latin typeface="+mn-lt"/>
              </a:rPr>
              <a:t> </a:t>
            </a:r>
            <a:r>
              <a:rPr lang="ru-RU" sz="2000" dirty="0" err="1" smtClean="0">
                <a:solidFill>
                  <a:schemeClr val="tx1"/>
                </a:solidFill>
                <a:latin typeface="+mn-lt"/>
              </a:rPr>
              <a:t>місць</a:t>
            </a:r>
            <a:r>
              <a:rPr lang="ru-RU" sz="2000" dirty="0" smtClean="0">
                <a:solidFill>
                  <a:schemeClr val="tx1"/>
                </a:solidFill>
                <a:latin typeface="+mn-lt"/>
              </a:rPr>
              <a:t> </a:t>
            </a:r>
            <a:r>
              <a:rPr lang="ru-RU" sz="2000" dirty="0" err="1" smtClean="0">
                <a:solidFill>
                  <a:schemeClr val="tx1"/>
                </a:solidFill>
                <a:latin typeface="+mn-lt"/>
              </a:rPr>
              <a:t>серед</a:t>
            </a:r>
            <a:r>
              <a:rPr lang="ru-RU" sz="2000" dirty="0" smtClean="0">
                <a:solidFill>
                  <a:schemeClr val="tx1"/>
                </a:solidFill>
                <a:latin typeface="+mn-lt"/>
              </a:rPr>
              <a:t> </a:t>
            </a:r>
            <a:r>
              <a:rPr lang="ru-RU" sz="2000" dirty="0" err="1" smtClean="0">
                <a:solidFill>
                  <a:schemeClr val="tx1"/>
                </a:solidFill>
                <a:latin typeface="+mn-lt"/>
              </a:rPr>
              <a:t>технічних</a:t>
            </a:r>
            <a:r>
              <a:rPr lang="ru-RU" sz="2000" dirty="0" smtClean="0">
                <a:solidFill>
                  <a:schemeClr val="tx1"/>
                </a:solidFill>
                <a:latin typeface="+mn-lt"/>
              </a:rPr>
              <a:t> </a:t>
            </a:r>
            <a:r>
              <a:rPr lang="ru-RU" sz="2000" dirty="0" err="1" smtClean="0">
                <a:solidFill>
                  <a:schemeClr val="tx1"/>
                </a:solidFill>
                <a:latin typeface="+mn-lt"/>
              </a:rPr>
              <a:t>сільськогосподарських</a:t>
            </a:r>
            <a:r>
              <a:rPr lang="ru-RU" sz="2000" dirty="0" smtClean="0">
                <a:solidFill>
                  <a:schemeClr val="tx1"/>
                </a:solidFill>
                <a:latin typeface="+mn-lt"/>
              </a:rPr>
              <a:t> культур. </a:t>
            </a:r>
            <a:endParaRPr lang="ru-RU" sz="2000" dirty="0">
              <a:solidFill>
                <a:schemeClr val="tx1"/>
              </a:solidFill>
              <a:latin typeface="+mn-lt"/>
            </a:endParaRPr>
          </a:p>
        </p:txBody>
      </p:sp>
      <p:pic>
        <p:nvPicPr>
          <p:cNvPr id="8194" name="Picture 2" descr="C:\Documents and Settings\Admin\Рабочий стол\БАВОВНИК.JPG"/>
          <p:cNvPicPr>
            <a:picLocks noChangeAspect="1" noChangeArrowheads="1"/>
          </p:cNvPicPr>
          <p:nvPr/>
        </p:nvPicPr>
        <p:blipFill>
          <a:blip r:embed="rId2" cstate="print"/>
          <a:srcRect/>
          <a:stretch>
            <a:fillRect/>
          </a:stretch>
        </p:blipFill>
        <p:spPr bwMode="auto">
          <a:xfrm>
            <a:off x="217083" y="4005064"/>
            <a:ext cx="4858973" cy="2567208"/>
          </a:xfrm>
          <a:prstGeom prst="rect">
            <a:avLst/>
          </a:prstGeom>
          <a:noFill/>
        </p:spPr>
      </p:pic>
      <p:pic>
        <p:nvPicPr>
          <p:cNvPr id="8195" name="Picture 3" descr="C:\Documents and Settings\Admin\Рабочий стол\БАВОВННА.jpeg"/>
          <p:cNvPicPr>
            <a:picLocks noChangeAspect="1" noChangeArrowheads="1"/>
          </p:cNvPicPr>
          <p:nvPr/>
        </p:nvPicPr>
        <p:blipFill>
          <a:blip r:embed="rId3" cstate="print"/>
          <a:srcRect/>
          <a:stretch>
            <a:fillRect/>
          </a:stretch>
        </p:blipFill>
        <p:spPr bwMode="auto">
          <a:xfrm>
            <a:off x="5004048" y="0"/>
            <a:ext cx="3279920" cy="2286016"/>
          </a:xfrm>
          <a:prstGeom prst="rect">
            <a:avLst/>
          </a:prstGeom>
          <a:noFill/>
        </p:spPr>
      </p:pic>
    </p:spTree>
  </p:cSld>
  <p:clrMapOvr>
    <a:masterClrMapping/>
  </p:clrMapOvr>
  <p:transition spd="slow">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1357298"/>
            <a:ext cx="7772400" cy="1736725"/>
          </a:xfrm>
        </p:spPr>
        <p:txBody>
          <a:bodyPr>
            <a:normAutofit fontScale="90000"/>
          </a:bodyPr>
          <a:lstStyle/>
          <a:p>
            <a:r>
              <a:rPr lang="uk-UA" sz="1600" dirty="0" smtClean="0">
                <a:solidFill>
                  <a:srgbClr val="FF0000"/>
                </a:solidFill>
                <a:latin typeface="+mn-lt"/>
              </a:rPr>
              <a:t>Бавовна являє собою тонкі, короткі, м'які пухнасті волокна. Волокно кілька разів скручено навколо своєї осі. Для бавовни характерні відносно висока міцність, хімічна стійкість (волокно довгий час не руйнується під впливом води і світла), теплостійкість (130-140 °C), середня гігроскопічність (18-20%) і мала частка пружної деформації, внаслідок чого вироби з бавовни сильно мнуться. Стійкість бавовни до стирання невелика.</a:t>
            </a:r>
            <a:r>
              <a:rPr lang="ru-RU" sz="1600" dirty="0" smtClean="0">
                <a:solidFill>
                  <a:srgbClr val="FF0000"/>
                </a:solidFill>
                <a:latin typeface="+mn-lt"/>
              </a:rPr>
              <a:t/>
            </a:r>
            <a:br>
              <a:rPr lang="ru-RU" sz="1600" dirty="0" smtClean="0">
                <a:solidFill>
                  <a:srgbClr val="FF0000"/>
                </a:solidFill>
                <a:latin typeface="+mn-lt"/>
              </a:rPr>
            </a:br>
            <a:endParaRPr lang="ru-RU" sz="1600" dirty="0">
              <a:solidFill>
                <a:srgbClr val="FF0000"/>
              </a:solidFill>
              <a:latin typeface="+mn-lt"/>
            </a:endParaRPr>
          </a:p>
        </p:txBody>
      </p:sp>
      <p:pic>
        <p:nvPicPr>
          <p:cNvPr id="9218" name="Picture 2" descr="C:\Documents and Settings\Admin\Рабочий стол\ква ква.jpeg"/>
          <p:cNvPicPr>
            <a:picLocks noChangeAspect="1" noChangeArrowheads="1"/>
          </p:cNvPicPr>
          <p:nvPr/>
        </p:nvPicPr>
        <p:blipFill>
          <a:blip r:embed="rId2" cstate="print"/>
          <a:srcRect/>
          <a:stretch>
            <a:fillRect/>
          </a:stretch>
        </p:blipFill>
        <p:spPr bwMode="auto">
          <a:xfrm>
            <a:off x="214282" y="3140968"/>
            <a:ext cx="5281289" cy="3531306"/>
          </a:xfrm>
          <a:prstGeom prst="rect">
            <a:avLst/>
          </a:prstGeom>
          <a:noFill/>
        </p:spPr>
      </p:pic>
      <p:pic>
        <p:nvPicPr>
          <p:cNvPr id="9219" name="Picture 3" descr="C:\Documents and Settings\Admin\Рабочий стол\ква.jpeg"/>
          <p:cNvPicPr>
            <a:picLocks noChangeAspect="1" noChangeArrowheads="1"/>
          </p:cNvPicPr>
          <p:nvPr/>
        </p:nvPicPr>
        <p:blipFill>
          <a:blip r:embed="rId3" cstate="print"/>
          <a:srcRect/>
          <a:stretch>
            <a:fillRect/>
          </a:stretch>
        </p:blipFill>
        <p:spPr bwMode="auto">
          <a:xfrm>
            <a:off x="5683282" y="3068960"/>
            <a:ext cx="3293118" cy="3574750"/>
          </a:xfrm>
          <a:prstGeom prst="rect">
            <a:avLst/>
          </a:prstGeom>
          <a:noFill/>
        </p:spPr>
      </p:pic>
    </p:spTree>
  </p:cSld>
  <p:clrMapOvr>
    <a:masterClrMapping/>
  </p:clrMapOvr>
  <p:transition spd="slow">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764704"/>
            <a:ext cx="7772400" cy="1623124"/>
          </a:xfrm>
        </p:spPr>
        <p:txBody>
          <a:bodyPr>
            <a:normAutofit/>
          </a:bodyPr>
          <a:lstStyle/>
          <a:p>
            <a:pPr lvl="0" eaLnBrk="1" hangingPunct="1"/>
            <a:r>
              <a:rPr lang="uk-UA" sz="1800" dirty="0" smtClean="0">
                <a:solidFill>
                  <a:srgbClr val="FFFF00"/>
                </a:solidFill>
              </a:rPr>
              <a:t>Бавовняні </a:t>
            </a:r>
            <a:r>
              <a:rPr lang="uk-UA" sz="1800" dirty="0" err="1" smtClean="0">
                <a:solidFill>
                  <a:srgbClr val="FFFF00"/>
                </a:solidFill>
              </a:rPr>
              <a:t>ткани́ни</a:t>
            </a:r>
            <a:r>
              <a:rPr lang="uk-UA" sz="1800" dirty="0" smtClean="0">
                <a:solidFill>
                  <a:srgbClr val="FFFF00"/>
                </a:solidFill>
              </a:rPr>
              <a:t> — тканини, вироблені з бавовняної пряжі. Асортимент бавовняні тканин дуже різноманітний структурою, </a:t>
            </a:r>
            <a:r>
              <a:rPr lang="uk-UA" sz="1400" dirty="0" smtClean="0">
                <a:solidFill>
                  <a:srgbClr val="FFFF00"/>
                </a:solidFill>
              </a:rPr>
              <a:t/>
            </a:r>
            <a:br>
              <a:rPr lang="uk-UA" sz="1400" dirty="0" smtClean="0">
                <a:solidFill>
                  <a:srgbClr val="FFFF00"/>
                </a:solidFill>
              </a:rPr>
            </a:br>
            <a:endParaRPr lang="ru-RU" sz="1400" dirty="0">
              <a:solidFill>
                <a:srgbClr val="FFFF00"/>
              </a:solidFill>
            </a:endParaRPr>
          </a:p>
        </p:txBody>
      </p:sp>
      <p:pic>
        <p:nvPicPr>
          <p:cNvPr id="10242" name="Picture 2"/>
          <p:cNvPicPr>
            <a:picLocks noChangeAspect="1" noChangeArrowheads="1"/>
          </p:cNvPicPr>
          <p:nvPr/>
        </p:nvPicPr>
        <p:blipFill>
          <a:blip r:embed="rId2" cstate="print"/>
          <a:srcRect/>
          <a:stretch>
            <a:fillRect/>
          </a:stretch>
        </p:blipFill>
        <p:spPr bwMode="auto">
          <a:xfrm>
            <a:off x="571472" y="2420888"/>
            <a:ext cx="8104984" cy="4209308"/>
          </a:xfrm>
          <a:prstGeom prst="rect">
            <a:avLst/>
          </a:prstGeom>
          <a:noFill/>
          <a:ln w="9525">
            <a:noFill/>
            <a:miter lim="800000"/>
            <a:headEnd/>
            <a:tailEnd/>
          </a:ln>
          <a:effectLst/>
        </p:spPr>
      </p:pic>
    </p:spTree>
  </p:cSld>
  <p:clrMapOvr>
    <a:masterClrMapping/>
  </p:clrMapOvr>
  <p:transition spd="slow">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mn-lt"/>
              </a:rPr>
              <a:t>ТКАНИИНИ ІЗ БАВОВНИ </a:t>
            </a:r>
            <a:endParaRPr lang="ru-RU" dirty="0">
              <a:latin typeface="+mn-lt"/>
            </a:endParaRPr>
          </a:p>
        </p:txBody>
      </p:sp>
      <p:pic>
        <p:nvPicPr>
          <p:cNvPr id="4" name="Содержимое 3" descr="БАВ ТКАН.jpeg"/>
          <p:cNvPicPr>
            <a:picLocks noGrp="1" noChangeAspect="1"/>
          </p:cNvPicPr>
          <p:nvPr>
            <p:ph idx="1"/>
          </p:nvPr>
        </p:nvPicPr>
        <p:blipFill>
          <a:blip r:embed="rId2" cstate="print"/>
          <a:stretch>
            <a:fillRect/>
          </a:stretch>
        </p:blipFill>
        <p:spPr>
          <a:xfrm>
            <a:off x="214282" y="1412776"/>
            <a:ext cx="4357718" cy="4945182"/>
          </a:xfrm>
        </p:spPr>
      </p:pic>
      <p:pic>
        <p:nvPicPr>
          <p:cNvPr id="38914" name="Picture 2" descr="C:\Documents and Settings\Admin\Рабочий стол\БАВОВ ТКАН.jpeg"/>
          <p:cNvPicPr>
            <a:picLocks noChangeAspect="1" noChangeArrowheads="1"/>
          </p:cNvPicPr>
          <p:nvPr/>
        </p:nvPicPr>
        <p:blipFill>
          <a:blip r:embed="rId3" cstate="print"/>
          <a:srcRect/>
          <a:stretch>
            <a:fillRect/>
          </a:stretch>
        </p:blipFill>
        <p:spPr bwMode="auto">
          <a:xfrm>
            <a:off x="4286216" y="2780928"/>
            <a:ext cx="4857784" cy="3643338"/>
          </a:xfrm>
          <a:prstGeom prst="rect">
            <a:avLst/>
          </a:prstGeom>
          <a:noFill/>
        </p:spPr>
      </p:pic>
    </p:spTree>
  </p:cSld>
  <p:clrMapOvr>
    <a:masterClrMapping/>
  </p:clrMapOvr>
  <p:transition spd="slow">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uk-UA" dirty="0" smtClean="0"/>
              <a:t>АЗБЕСТОВЕ ВОЛОКНО-ВОЛОКНО МІНЕРАЛЬНОГО ПОХОДЖЕННЯ</a:t>
            </a:r>
            <a:endParaRPr lang="ru-RU" dirty="0"/>
          </a:p>
        </p:txBody>
      </p:sp>
      <p:pic>
        <p:nvPicPr>
          <p:cNvPr id="6" name="Содержимое 5" descr="азбе.jpeg"/>
          <p:cNvPicPr>
            <a:picLocks noGrp="1" noChangeAspect="1"/>
          </p:cNvPicPr>
          <p:nvPr>
            <p:ph idx="1"/>
          </p:nvPr>
        </p:nvPicPr>
        <p:blipFill>
          <a:blip r:embed="rId2" cstate="print"/>
          <a:stretch>
            <a:fillRect/>
          </a:stretch>
        </p:blipFill>
        <p:spPr>
          <a:xfrm>
            <a:off x="1187624" y="1700808"/>
            <a:ext cx="6912768" cy="4536504"/>
          </a:xfrm>
        </p:spPr>
      </p:pic>
    </p:spTree>
  </p:cSld>
  <p:clrMapOvr>
    <a:masterClrMapping/>
  </p:clrMapOvr>
  <p:transition spd="slow">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332656"/>
            <a:ext cx="7772400" cy="1374422"/>
          </a:xfrm>
        </p:spPr>
        <p:txBody>
          <a:bodyPr>
            <a:normAutofit/>
          </a:bodyPr>
          <a:lstStyle/>
          <a:p>
            <a:r>
              <a:rPr lang="ru-RU" sz="1200" dirty="0" smtClean="0"/>
              <a:t/>
            </a:r>
            <a:br>
              <a:rPr lang="ru-RU" sz="1200" dirty="0" smtClean="0"/>
            </a:br>
            <a:r>
              <a:rPr lang="uk-UA" sz="1800" dirty="0" smtClean="0">
                <a:solidFill>
                  <a:srgbClr val="92D050"/>
                </a:solidFill>
                <a:latin typeface="+mn-lt"/>
              </a:rPr>
              <a:t>Азбест (гірський льон) - це тонковолокнистий білий або зеленувато-жовтий мінерал c шовковистим блиском, що утворить </a:t>
            </a:r>
            <a:r>
              <a:rPr lang="uk-UA" sz="1800" dirty="0" smtClean="0">
                <a:solidFill>
                  <a:srgbClr val="92D050"/>
                </a:solidFill>
                <a:latin typeface="+mn-lt"/>
              </a:rPr>
              <a:t>прожилки</a:t>
            </a:r>
            <a:endParaRPr lang="ru-RU" sz="1200" dirty="0">
              <a:solidFill>
                <a:srgbClr val="92D050"/>
              </a:solidFill>
              <a:latin typeface="+mn-lt"/>
            </a:endParaRPr>
          </a:p>
        </p:txBody>
      </p:sp>
      <p:pic>
        <p:nvPicPr>
          <p:cNvPr id="39938" name="Picture 2" descr="C:\Documents and Settings\Admin\Рабочий стол\азбест.jpeg"/>
          <p:cNvPicPr>
            <a:picLocks noChangeAspect="1" noChangeArrowheads="1"/>
          </p:cNvPicPr>
          <p:nvPr/>
        </p:nvPicPr>
        <p:blipFill>
          <a:blip r:embed="rId2" cstate="print"/>
          <a:srcRect/>
          <a:stretch>
            <a:fillRect/>
          </a:stretch>
        </p:blipFill>
        <p:spPr bwMode="auto">
          <a:xfrm>
            <a:off x="714348" y="2060848"/>
            <a:ext cx="3353596" cy="4377591"/>
          </a:xfrm>
          <a:prstGeom prst="rect">
            <a:avLst/>
          </a:prstGeom>
          <a:noFill/>
        </p:spPr>
      </p:pic>
      <p:pic>
        <p:nvPicPr>
          <p:cNvPr id="39939" name="Picture 3" descr="C:\Documents and Settings\Admin\Рабочий стол\азбес.jpeg"/>
          <p:cNvPicPr>
            <a:picLocks noChangeAspect="1" noChangeArrowheads="1"/>
          </p:cNvPicPr>
          <p:nvPr/>
        </p:nvPicPr>
        <p:blipFill>
          <a:blip r:embed="rId3" cstate="print"/>
          <a:srcRect/>
          <a:stretch>
            <a:fillRect/>
          </a:stretch>
        </p:blipFill>
        <p:spPr bwMode="auto">
          <a:xfrm>
            <a:off x="4000496" y="1700808"/>
            <a:ext cx="4862866" cy="4165645"/>
          </a:xfrm>
          <a:prstGeom prst="rect">
            <a:avLst/>
          </a:prstGeom>
          <a:noFill/>
        </p:spPr>
      </p:pic>
    </p:spTree>
  </p:cSld>
  <p:clrMapOvr>
    <a:masterClrMapping/>
  </p:clrMapOvr>
  <p:transition spd="slow">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85728"/>
            <a:ext cx="7772400" cy="2357454"/>
          </a:xfrm>
        </p:spPr>
        <p:txBody>
          <a:bodyPr>
            <a:normAutofit/>
          </a:bodyPr>
          <a:lstStyle/>
          <a:p>
            <a:r>
              <a:rPr lang="uk-UA" sz="2000" dirty="0" smtClean="0">
                <a:solidFill>
                  <a:srgbClr val="FF0000"/>
                </a:solidFill>
                <a:latin typeface="+mn-lt"/>
              </a:rPr>
              <a:t>Азбестове волокно є мінеральним натуральним волокном.</a:t>
            </a:r>
            <a:r>
              <a:rPr lang="ru-RU" sz="2000" dirty="0" smtClean="0">
                <a:solidFill>
                  <a:srgbClr val="FF0000"/>
                </a:solidFill>
                <a:latin typeface="+mn-lt"/>
              </a:rPr>
              <a:t/>
            </a:r>
            <a:br>
              <a:rPr lang="ru-RU" sz="2000" dirty="0" smtClean="0">
                <a:solidFill>
                  <a:srgbClr val="FF0000"/>
                </a:solidFill>
                <a:latin typeface="+mn-lt"/>
              </a:rPr>
            </a:br>
            <a:r>
              <a:rPr lang="uk-UA" sz="2000" dirty="0" smtClean="0">
                <a:solidFill>
                  <a:srgbClr val="FF0000"/>
                </a:solidFill>
                <a:latin typeface="+mn-lt"/>
              </a:rPr>
              <a:t>Чудовою властивістю цього мінералу є здатність розпушуватися в тонковолокнисту масу, подібну лляного або бавовняного, </a:t>
            </a:r>
            <a:r>
              <a:rPr lang="uk-UA" sz="2000" dirty="0" smtClean="0">
                <a:solidFill>
                  <a:srgbClr val="FF0000"/>
                </a:solidFill>
                <a:latin typeface="+mn-lt"/>
              </a:rPr>
              <a:t>придатної</a:t>
            </a:r>
            <a:endParaRPr lang="ru-RU" sz="2000" dirty="0">
              <a:solidFill>
                <a:srgbClr val="FF0000"/>
              </a:solidFill>
              <a:latin typeface="+mn-lt"/>
            </a:endParaRPr>
          </a:p>
        </p:txBody>
      </p:sp>
      <p:pic>
        <p:nvPicPr>
          <p:cNvPr id="40962" name="Picture 2" descr="C:\Documents and Settings\Admin\Рабочий стол\азб.jpeg"/>
          <p:cNvPicPr>
            <a:picLocks noChangeAspect="1" noChangeArrowheads="1"/>
          </p:cNvPicPr>
          <p:nvPr/>
        </p:nvPicPr>
        <p:blipFill>
          <a:blip r:embed="rId2" cstate="print"/>
          <a:srcRect/>
          <a:stretch>
            <a:fillRect/>
          </a:stretch>
        </p:blipFill>
        <p:spPr bwMode="auto">
          <a:xfrm>
            <a:off x="755576" y="2996952"/>
            <a:ext cx="7560840" cy="3600400"/>
          </a:xfrm>
          <a:prstGeom prst="rect">
            <a:avLst/>
          </a:prstGeom>
          <a:noFill/>
        </p:spPr>
      </p:pic>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4" name="Rectangle 8"/>
          <p:cNvSpPr>
            <a:spLocks noGrp="1" noRot="1" noChangeArrowheads="1"/>
          </p:cNvSpPr>
          <p:nvPr>
            <p:ph type="body" sz="half" idx="1"/>
          </p:nvPr>
        </p:nvSpPr>
        <p:spPr>
          <a:xfrm>
            <a:off x="179388" y="1905000"/>
            <a:ext cx="5256212" cy="4692650"/>
          </a:xfrm>
        </p:spPr>
        <p:txBody>
          <a:bodyPr>
            <a:normAutofit/>
          </a:bodyPr>
          <a:lstStyle/>
          <a:p>
            <a:pPr eaLnBrk="1" hangingPunct="1">
              <a:lnSpc>
                <a:spcPct val="90000"/>
              </a:lnSpc>
              <a:buFont typeface="Wingdings" pitchFamily="2" charset="2"/>
              <a:buNone/>
              <a:defRPr/>
            </a:pPr>
            <a:r>
              <a:rPr lang="ru-RU" sz="4000" b="1" dirty="0" smtClean="0">
                <a:solidFill>
                  <a:srgbClr val="FF0000"/>
                </a:solidFill>
              </a:rPr>
              <a:t>     </a:t>
            </a:r>
            <a:r>
              <a:rPr lang="ru-RU" sz="4000" b="1" dirty="0" smtClean="0">
                <a:solidFill>
                  <a:srgbClr val="FF0000"/>
                </a:solidFill>
              </a:rPr>
              <a:t>  </a:t>
            </a:r>
            <a:r>
              <a:rPr lang="uk-UA" sz="4000" b="1" dirty="0" smtClean="0">
                <a:solidFill>
                  <a:srgbClr val="FF0000"/>
                </a:solidFill>
              </a:rPr>
              <a:t>Льон довгунець </a:t>
            </a:r>
            <a:r>
              <a:rPr lang="uk-UA" sz="2400" dirty="0" smtClean="0"/>
              <a:t>- основна прядивна культура в Україні. Вона дає два цінних продукти: волокно і насіння.</a:t>
            </a:r>
          </a:p>
          <a:p>
            <a:pPr>
              <a:buNone/>
            </a:pPr>
            <a:r>
              <a:rPr lang="uk-UA" sz="2400" dirty="0" smtClean="0"/>
              <a:t>          Основна продукція льону-довгунця - волокно утворюється у стеблах </a:t>
            </a:r>
            <a:endParaRPr lang="ru-RU" sz="2400" dirty="0" smtClean="0"/>
          </a:p>
        </p:txBody>
      </p:sp>
      <p:pic>
        <p:nvPicPr>
          <p:cNvPr id="4100" name="Picture 10" descr="len"/>
          <p:cNvPicPr>
            <a:picLocks noGrp="1" noChangeAspect="1" noChangeArrowheads="1"/>
          </p:cNvPicPr>
          <p:nvPr>
            <p:ph sz="half" idx="2"/>
          </p:nvPr>
        </p:nvPicPr>
        <p:blipFill>
          <a:blip r:embed="rId2" cstate="print"/>
          <a:stretch>
            <a:fillRect/>
          </a:stretch>
        </p:blipFill>
        <p:spPr>
          <a:xfrm>
            <a:off x="5453062" y="1484784"/>
            <a:ext cx="3511426" cy="4824536"/>
          </a:xfrm>
          <a:noFill/>
          <a:ln w="3175">
            <a:solidFill>
              <a:srgbClr val="000000"/>
            </a:solidFill>
          </a:ln>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4" presetClass="entr" presetSubtype="0" fill="hold" grpId="0" nodeType="afterEffect">
                                  <p:stCondLst>
                                    <p:cond delay="0"/>
                                  </p:stCondLst>
                                  <p:childTnLst>
                                    <p:set>
                                      <p:cBhvr>
                                        <p:cTn id="6" dur="1" fill="hold">
                                          <p:stCondLst>
                                            <p:cond delay="0"/>
                                          </p:stCondLst>
                                        </p:cTn>
                                        <p:tgtEl>
                                          <p:spTgt spid="4104">
                                            <p:txEl>
                                              <p:pRg st="0" end="0"/>
                                            </p:txEl>
                                          </p:spTgt>
                                        </p:tgtEl>
                                        <p:attrNameLst>
                                          <p:attrName>style.visibility</p:attrName>
                                        </p:attrNameLst>
                                      </p:cBhvr>
                                      <p:to>
                                        <p:strVal val="visible"/>
                                      </p:to>
                                    </p:set>
                                    <p:animEffect transition="in" filter="fade">
                                      <p:cBhvr>
                                        <p:cTn id="7" dur="2000"/>
                                        <p:tgtEl>
                                          <p:spTgt spid="4104">
                                            <p:txEl>
                                              <p:pRg st="0" end="0"/>
                                            </p:txEl>
                                          </p:spTgt>
                                        </p:tgtEl>
                                      </p:cBhvr>
                                    </p:animEffect>
                                    <p:anim calcmode="lin" valueType="num">
                                      <p:cBhvr>
                                        <p:cTn id="8" dur="2000" fill="hold"/>
                                        <p:tgtEl>
                                          <p:spTgt spid="4104">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4104">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4104">
                                            <p:txEl>
                                              <p:pRg st="1" end="1"/>
                                            </p:txEl>
                                          </p:spTgt>
                                        </p:tgtEl>
                                        <p:attrNameLst>
                                          <p:attrName>style.visibility</p:attrName>
                                        </p:attrNameLst>
                                      </p:cBhvr>
                                      <p:to>
                                        <p:strVal val="visible"/>
                                      </p:to>
                                    </p:set>
                                    <p:animEffect transition="in" filter="fade">
                                      <p:cBhvr>
                                        <p:cTn id="12" dur="2000"/>
                                        <p:tgtEl>
                                          <p:spTgt spid="4104">
                                            <p:txEl>
                                              <p:pRg st="1" end="1"/>
                                            </p:txEl>
                                          </p:spTgt>
                                        </p:tgtEl>
                                      </p:cBhvr>
                                    </p:animEffect>
                                    <p:anim calcmode="lin" valueType="num">
                                      <p:cBhvr>
                                        <p:cTn id="13" dur="2000" fill="hold"/>
                                        <p:tgtEl>
                                          <p:spTgt spid="4104">
                                            <p:txEl>
                                              <p:pRg st="1" end="1"/>
                                            </p:txEl>
                                          </p:spTgt>
                                        </p:tgtEl>
                                        <p:attrNameLst>
                                          <p:attrName>ppt_x</p:attrName>
                                        </p:attrNameLst>
                                      </p:cBhvr>
                                      <p:tavLst>
                                        <p:tav tm="0">
                                          <p:val>
                                            <p:strVal val="#ppt_x"/>
                                          </p:val>
                                        </p:tav>
                                        <p:tav tm="100000">
                                          <p:val>
                                            <p:strVal val="#ppt_x"/>
                                          </p:val>
                                        </p:tav>
                                      </p:tavLst>
                                    </p:anim>
                                    <p:anim calcmode="lin" valueType="num">
                                      <p:cBhvr>
                                        <p:cTn id="14" dur="2000" fill="hold"/>
                                        <p:tgtEl>
                                          <p:spTgt spid="4104">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67544" y="260648"/>
            <a:ext cx="8385175" cy="1431925"/>
          </a:xfrm>
        </p:spPr>
        <p:txBody>
          <a:bodyPr>
            <a:noAutofit/>
          </a:bodyPr>
          <a:lstStyle/>
          <a:p>
            <a:r>
              <a:rPr lang="uk-UA" sz="1800" dirty="0" smtClean="0">
                <a:solidFill>
                  <a:schemeClr val="tx1"/>
                </a:solidFill>
                <a:latin typeface="+mn-lt"/>
              </a:rPr>
              <a:t>Для отримання високоякісного волокна врожай льону збирають приблизно через 100 днів після сівби, або через місяць після цвітіння рослини, або через два тижні після формування насіннєвих коробочок. Саме тоді стебло льону набуває жовтого відтінку (цей період іще називають фазою ранньої жовтої стиглості). Якщо ж рослина й досі зелена, то збирати її зарано, бо тоді насіння не даватиме користі, а волокно буде недорозвиненим.</a:t>
            </a:r>
            <a:br>
              <a:rPr lang="uk-UA" sz="1800" dirty="0" smtClean="0">
                <a:solidFill>
                  <a:schemeClr val="tx1"/>
                </a:solidFill>
                <a:latin typeface="+mn-lt"/>
              </a:rPr>
            </a:br>
            <a:endParaRPr lang="uk-UA" sz="1800" dirty="0">
              <a:solidFill>
                <a:schemeClr val="tx1"/>
              </a:solidFill>
              <a:latin typeface="+mn-lt"/>
            </a:endParaRPr>
          </a:p>
        </p:txBody>
      </p:sp>
      <p:pic>
        <p:nvPicPr>
          <p:cNvPr id="5123" name="Picture 13" descr="len"/>
          <p:cNvPicPr>
            <a:picLocks noGrp="1" noChangeAspect="1" noChangeArrowheads="1"/>
          </p:cNvPicPr>
          <p:nvPr>
            <p:ph sz="half" idx="2"/>
          </p:nvPr>
        </p:nvPicPr>
        <p:blipFill>
          <a:blip r:embed="rId2" cstate="print"/>
          <a:srcRect/>
          <a:stretch>
            <a:fillRect/>
          </a:stretch>
        </p:blipFill>
        <p:spPr>
          <a:xfrm>
            <a:off x="179512" y="1988840"/>
            <a:ext cx="8784976" cy="4124651"/>
          </a:xfrm>
        </p:spPr>
      </p:pic>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142852"/>
            <a:ext cx="7772400" cy="1736725"/>
          </a:xfrm>
        </p:spPr>
        <p:txBody>
          <a:bodyPr/>
          <a:lstStyle/>
          <a:p>
            <a:pPr algn="ctr"/>
            <a:r>
              <a:rPr lang="uk-UA" dirty="0" smtClean="0">
                <a:effectLst/>
              </a:rPr>
              <a:t>ІСТОРІЯ</a:t>
            </a:r>
            <a:r>
              <a:rPr lang="uk-UA" u="sng" dirty="0" smtClean="0"/>
              <a:t> </a:t>
            </a:r>
            <a:r>
              <a:rPr lang="uk-UA" dirty="0" smtClean="0">
                <a:effectLst/>
              </a:rPr>
              <a:t>ЛЛЯНОЇ</a:t>
            </a:r>
            <a:r>
              <a:rPr lang="uk-UA" u="sng" dirty="0" smtClean="0"/>
              <a:t>  </a:t>
            </a:r>
            <a:r>
              <a:rPr lang="uk-UA" dirty="0" smtClean="0"/>
              <a:t>ТКАНИНИ</a:t>
            </a:r>
            <a:endParaRPr lang="ru-RU" dirty="0"/>
          </a:p>
        </p:txBody>
      </p:sp>
      <p:sp>
        <p:nvSpPr>
          <p:cNvPr id="3" name="Подзаголовок 2"/>
          <p:cNvSpPr>
            <a:spLocks noGrp="1"/>
          </p:cNvSpPr>
          <p:nvPr>
            <p:ph type="subTitle" idx="1"/>
          </p:nvPr>
        </p:nvSpPr>
        <p:spPr>
          <a:xfrm>
            <a:off x="1214414" y="1928802"/>
            <a:ext cx="6781800" cy="2508310"/>
          </a:xfrm>
        </p:spPr>
        <p:txBody>
          <a:bodyPr>
            <a:noAutofit/>
          </a:bodyPr>
          <a:lstStyle/>
          <a:p>
            <a:endParaRPr lang="ru-RU" sz="1800" dirty="0" smtClean="0"/>
          </a:p>
          <a:p>
            <a:r>
              <a:rPr lang="ru-RU" sz="1800" dirty="0" smtClean="0"/>
              <a:t>   Греки </a:t>
            </a:r>
            <a:r>
              <a:rPr lang="ru-RU" sz="1800" dirty="0" err="1" smtClean="0"/>
              <a:t>робили</a:t>
            </a:r>
            <a:r>
              <a:rPr lang="ru-RU" sz="1800" dirty="0" smtClean="0"/>
              <a:t> </a:t>
            </a:r>
            <a:r>
              <a:rPr lang="ru-RU" sz="1800" dirty="0" err="1" smtClean="0"/>
              <a:t>вітрила</a:t>
            </a:r>
            <a:r>
              <a:rPr lang="ru-RU" sz="1800" dirty="0" smtClean="0"/>
              <a:t> </a:t>
            </a:r>
            <a:r>
              <a:rPr lang="ru-RU" sz="1800" dirty="0" err="1" smtClean="0"/>
              <a:t>своїх</a:t>
            </a:r>
            <a:r>
              <a:rPr lang="ru-RU" sz="1800" dirty="0" smtClean="0"/>
              <a:t> </a:t>
            </a:r>
            <a:r>
              <a:rPr lang="ru-RU" sz="1800" dirty="0" err="1" smtClean="0"/>
              <a:t>човнів</a:t>
            </a:r>
            <a:r>
              <a:rPr lang="ru-RU" sz="1800" dirty="0" smtClean="0"/>
              <a:t> із </a:t>
            </a:r>
            <a:r>
              <a:rPr lang="ru-RU" sz="1800" dirty="0" err="1" smtClean="0"/>
              <a:t>лляних</a:t>
            </a:r>
            <a:r>
              <a:rPr lang="ru-RU" sz="1800" dirty="0" smtClean="0"/>
              <a:t> тканин, </a:t>
            </a:r>
            <a:r>
              <a:rPr lang="ru-RU" sz="1800" dirty="0" err="1" smtClean="0"/>
              <a:t>адже</a:t>
            </a:r>
            <a:r>
              <a:rPr lang="ru-RU" sz="1800" dirty="0" smtClean="0"/>
              <a:t> </a:t>
            </a:r>
            <a:r>
              <a:rPr lang="ru-RU" sz="1800" dirty="0" err="1" smtClean="0"/>
              <a:t>намоклий</a:t>
            </a:r>
            <a:r>
              <a:rPr lang="ru-RU" sz="1800" dirty="0" smtClean="0"/>
              <a:t> </a:t>
            </a:r>
            <a:r>
              <a:rPr lang="ru-RU" sz="1800" dirty="0" err="1" smtClean="0"/>
              <a:t>льон</a:t>
            </a:r>
            <a:r>
              <a:rPr lang="ru-RU" sz="1800" dirty="0" smtClean="0"/>
              <a:t> </a:t>
            </a:r>
            <a:r>
              <a:rPr lang="ru-RU" sz="1800" dirty="0" err="1" smtClean="0"/>
              <a:t>стає</a:t>
            </a:r>
            <a:r>
              <a:rPr lang="ru-RU" sz="1800" dirty="0" smtClean="0"/>
              <a:t> </a:t>
            </a:r>
            <a:r>
              <a:rPr lang="ru-RU" sz="1800" dirty="0" err="1" smtClean="0"/>
              <a:t>ще</a:t>
            </a:r>
            <a:r>
              <a:rPr lang="ru-RU" sz="1800" dirty="0" smtClean="0"/>
              <a:t> </a:t>
            </a:r>
            <a:r>
              <a:rPr lang="ru-RU" sz="1800" dirty="0" err="1" smtClean="0"/>
              <a:t>міцнішим</a:t>
            </a:r>
            <a:r>
              <a:rPr lang="ru-RU" sz="1800" dirty="0" smtClean="0"/>
              <a:t>.</a:t>
            </a:r>
          </a:p>
          <a:p>
            <a:r>
              <a:rPr lang="ru-RU" sz="1800" dirty="0" err="1" smtClean="0"/>
              <a:t>Під</a:t>
            </a:r>
            <a:r>
              <a:rPr lang="ru-RU" sz="1800" dirty="0" smtClean="0"/>
              <a:t> час </a:t>
            </a:r>
            <a:r>
              <a:rPr lang="ru-RU" sz="1800" dirty="0" err="1" smtClean="0"/>
              <a:t>воєн</a:t>
            </a:r>
            <a:r>
              <a:rPr lang="ru-RU" sz="1800" dirty="0" smtClean="0"/>
              <a:t> </a:t>
            </a:r>
            <a:r>
              <a:rPr lang="ru-RU" sz="1800" dirty="0" err="1" smtClean="0"/>
              <a:t>лляні</a:t>
            </a:r>
            <a:r>
              <a:rPr lang="ru-RU" sz="1800" dirty="0" smtClean="0"/>
              <a:t> </a:t>
            </a:r>
            <a:r>
              <a:rPr lang="ru-RU" sz="1800" dirty="0" err="1" smtClean="0"/>
              <a:t>пов’язки</a:t>
            </a:r>
            <a:r>
              <a:rPr lang="ru-RU" sz="1800" dirty="0" smtClean="0"/>
              <a:t> </a:t>
            </a:r>
            <a:r>
              <a:rPr lang="ru-RU" sz="1800" dirty="0" err="1" smtClean="0"/>
              <a:t>рятували</a:t>
            </a:r>
            <a:r>
              <a:rPr lang="ru-RU" sz="1800" dirty="0" smtClean="0"/>
              <a:t> </a:t>
            </a:r>
            <a:r>
              <a:rPr lang="ru-RU" sz="1800" dirty="0" err="1" smtClean="0"/>
              <a:t>поранених</a:t>
            </a:r>
            <a:r>
              <a:rPr lang="ru-RU" sz="1800" dirty="0" smtClean="0"/>
              <a:t> від </a:t>
            </a:r>
            <a:r>
              <a:rPr lang="ru-RU" sz="1800" dirty="0" err="1" smtClean="0"/>
              <a:t>гангрени</a:t>
            </a:r>
            <a:r>
              <a:rPr lang="ru-RU" sz="1800" dirty="0" smtClean="0"/>
              <a:t> та сепсису. </a:t>
            </a:r>
          </a:p>
          <a:p>
            <a:r>
              <a:rPr lang="ru-RU" sz="1800" dirty="0" smtClean="0"/>
              <a:t>У </a:t>
            </a:r>
            <a:r>
              <a:rPr lang="ru-RU" sz="1800" dirty="0" err="1" smtClean="0"/>
              <a:t>багатьох</a:t>
            </a:r>
            <a:r>
              <a:rPr lang="ru-RU" sz="1800" dirty="0" smtClean="0"/>
              <a:t> культурах </a:t>
            </a:r>
            <a:r>
              <a:rPr lang="ru-RU" sz="1800" dirty="0" err="1" smtClean="0"/>
              <a:t>світу</a:t>
            </a:r>
            <a:r>
              <a:rPr lang="ru-RU" sz="1800" dirty="0" smtClean="0"/>
              <a:t> </a:t>
            </a:r>
            <a:r>
              <a:rPr lang="ru-RU" sz="1800" dirty="0" err="1" smtClean="0"/>
              <a:t>льон</a:t>
            </a:r>
            <a:r>
              <a:rPr lang="ru-RU" sz="1800" dirty="0" smtClean="0"/>
              <a:t> став символом </a:t>
            </a:r>
            <a:r>
              <a:rPr lang="ru-RU" sz="1800" dirty="0" err="1" smtClean="0"/>
              <a:t>світла</a:t>
            </a:r>
            <a:r>
              <a:rPr lang="ru-RU" sz="1800" dirty="0" smtClean="0"/>
              <a:t>, </a:t>
            </a:r>
            <a:r>
              <a:rPr lang="ru-RU" sz="1800" dirty="0" err="1" smtClean="0"/>
              <a:t>чистоти</a:t>
            </a:r>
            <a:r>
              <a:rPr lang="ru-RU" sz="1800" dirty="0" smtClean="0"/>
              <a:t> та </a:t>
            </a:r>
            <a:r>
              <a:rPr lang="ru-RU" sz="1800" dirty="0" err="1" smtClean="0"/>
              <a:t>вірності</a:t>
            </a:r>
            <a:r>
              <a:rPr lang="ru-RU" sz="1800" dirty="0" smtClean="0"/>
              <a:t>. </a:t>
            </a:r>
          </a:p>
          <a:p>
            <a:endParaRPr lang="ru-RU" sz="1800" dirty="0"/>
          </a:p>
        </p:txBody>
      </p:sp>
      <p:pic>
        <p:nvPicPr>
          <p:cNvPr id="37890" name="Picture 2" descr="https://encrypted-tbn1.gstatic.com/images?q=tbn:ANd9GcQuA8Q6o5IEqP-judwOoFYOsGx7fjwp3JtDKC3kRcOXHj_fSTmJ"/>
          <p:cNvPicPr>
            <a:picLocks noChangeAspect="1" noChangeArrowheads="1"/>
          </p:cNvPicPr>
          <p:nvPr/>
        </p:nvPicPr>
        <p:blipFill>
          <a:blip r:embed="rId2" cstate="print"/>
          <a:srcRect/>
          <a:stretch>
            <a:fillRect/>
          </a:stretch>
        </p:blipFill>
        <p:spPr bwMode="auto">
          <a:xfrm>
            <a:off x="1475656" y="4293096"/>
            <a:ext cx="6336704" cy="2304256"/>
          </a:xfrm>
          <a:prstGeom prst="rect">
            <a:avLst/>
          </a:prstGeom>
          <a:noFill/>
        </p:spPr>
      </p:pic>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i="1" u="sng" dirty="0" smtClean="0"/>
              <a:t>ЛЛЯНА ТКАНИНА</a:t>
            </a:r>
            <a:endParaRPr lang="ru-RU" i="1" u="sng" dirty="0"/>
          </a:p>
        </p:txBody>
      </p:sp>
      <p:pic>
        <p:nvPicPr>
          <p:cNvPr id="4" name="Содержимое 3" descr="ЛЛЯНА.jpeg"/>
          <p:cNvPicPr>
            <a:picLocks noGrp="1" noChangeAspect="1"/>
          </p:cNvPicPr>
          <p:nvPr>
            <p:ph idx="1"/>
          </p:nvPr>
        </p:nvPicPr>
        <p:blipFill>
          <a:blip r:embed="rId2" cstate="print"/>
          <a:stretch>
            <a:fillRect/>
          </a:stretch>
        </p:blipFill>
        <p:spPr>
          <a:xfrm>
            <a:off x="755576" y="1628800"/>
            <a:ext cx="7488831" cy="4608511"/>
          </a:xfrm>
        </p:spPr>
      </p:pic>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53"/>
            <a:ext cx="7772400" cy="1341932"/>
          </a:xfrm>
        </p:spPr>
        <p:txBody>
          <a:bodyPr/>
          <a:lstStyle/>
          <a:p>
            <a:pPr algn="ctr"/>
            <a:r>
              <a:rPr lang="uk-UA" dirty="0" smtClean="0">
                <a:solidFill>
                  <a:srgbClr val="FF0000"/>
                </a:solidFill>
                <a:latin typeface="+mn-lt"/>
              </a:rPr>
              <a:t>КОНОПЛЯНІ ВОЛОКНА</a:t>
            </a:r>
            <a:endParaRPr lang="ru-RU" dirty="0">
              <a:solidFill>
                <a:srgbClr val="FF0000"/>
              </a:solidFill>
              <a:latin typeface="+mn-lt"/>
            </a:endParaRPr>
          </a:p>
        </p:txBody>
      </p:sp>
      <p:pic>
        <p:nvPicPr>
          <p:cNvPr id="28674" name="Picture 2" descr="C:\Documents and Settings\Admin\Рабочий стол\п.jpeg"/>
          <p:cNvPicPr>
            <a:picLocks noChangeAspect="1" noChangeArrowheads="1"/>
          </p:cNvPicPr>
          <p:nvPr/>
        </p:nvPicPr>
        <p:blipFill>
          <a:blip r:embed="rId2" cstate="print"/>
          <a:srcRect/>
          <a:stretch>
            <a:fillRect/>
          </a:stretch>
        </p:blipFill>
        <p:spPr bwMode="auto">
          <a:xfrm>
            <a:off x="1357290" y="2000240"/>
            <a:ext cx="7072362" cy="4585097"/>
          </a:xfrm>
          <a:prstGeom prst="rect">
            <a:avLst/>
          </a:prstGeom>
          <a:noFill/>
        </p:spPr>
      </p:pic>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42852"/>
            <a:ext cx="7772400" cy="1736725"/>
          </a:xfrm>
        </p:spPr>
        <p:txBody>
          <a:bodyPr/>
          <a:lstStyle/>
          <a:p>
            <a:r>
              <a:rPr lang="uk-UA" sz="2000" dirty="0" err="1" smtClean="0">
                <a:solidFill>
                  <a:srgbClr val="FFFF00"/>
                </a:solidFill>
              </a:rPr>
              <a:t>Коно́плі</a:t>
            </a:r>
            <a:r>
              <a:rPr lang="uk-UA" sz="2000" dirty="0" smtClean="0">
                <a:solidFill>
                  <a:srgbClr val="FFFF00"/>
                </a:solidFill>
              </a:rPr>
              <a:t> (лат. </a:t>
            </a:r>
            <a:r>
              <a:rPr lang="uk-UA" sz="2000" dirty="0" err="1" smtClean="0">
                <a:solidFill>
                  <a:srgbClr val="FFFF00"/>
                </a:solidFill>
              </a:rPr>
              <a:t>Cannabis</a:t>
            </a:r>
            <a:r>
              <a:rPr lang="uk-UA" sz="2000" dirty="0" smtClean="0">
                <a:solidFill>
                  <a:srgbClr val="FFFF00"/>
                </a:solidFill>
              </a:rPr>
              <a:t>) — рід однолітніх лубоволокнистих рослин родини конопляних порядку розоцвітих.</a:t>
            </a:r>
            <a:r>
              <a:rPr lang="ru-RU" sz="2000" dirty="0" smtClean="0">
                <a:solidFill>
                  <a:srgbClr val="00B050"/>
                </a:solidFill>
              </a:rPr>
              <a:t/>
            </a:r>
            <a:br>
              <a:rPr lang="ru-RU" sz="2000" dirty="0" smtClean="0">
                <a:solidFill>
                  <a:srgbClr val="00B050"/>
                </a:solidFill>
              </a:rPr>
            </a:br>
            <a:endParaRPr lang="ru-RU" sz="2000" dirty="0">
              <a:solidFill>
                <a:srgbClr val="00B050"/>
              </a:solidFill>
            </a:endParaRPr>
          </a:p>
        </p:txBody>
      </p:sp>
      <p:pic>
        <p:nvPicPr>
          <p:cNvPr id="29698" name="Picture 2" descr="C:\Documents and Settings\Admin\Рабочий стол\еаго.jpeg"/>
          <p:cNvPicPr>
            <a:picLocks noChangeAspect="1" noChangeArrowheads="1"/>
          </p:cNvPicPr>
          <p:nvPr/>
        </p:nvPicPr>
        <p:blipFill>
          <a:blip r:embed="rId2" cstate="print"/>
          <a:srcRect/>
          <a:stretch>
            <a:fillRect/>
          </a:stretch>
        </p:blipFill>
        <p:spPr bwMode="auto">
          <a:xfrm>
            <a:off x="5500694" y="1714488"/>
            <a:ext cx="3293426" cy="4904340"/>
          </a:xfrm>
          <a:prstGeom prst="rect">
            <a:avLst/>
          </a:prstGeom>
          <a:noFill/>
        </p:spPr>
      </p:pic>
      <p:pic>
        <p:nvPicPr>
          <p:cNvPr id="29699" name="Picture 3" descr="C:\Documents and Settings\Admin\Рабочий стол\Cannabis_sativa_Koehler_drawing.jpg"/>
          <p:cNvPicPr>
            <a:picLocks noChangeAspect="1" noChangeArrowheads="1"/>
          </p:cNvPicPr>
          <p:nvPr/>
        </p:nvPicPr>
        <p:blipFill>
          <a:blip r:embed="rId3" cstate="print"/>
          <a:srcRect/>
          <a:stretch>
            <a:fillRect/>
          </a:stretch>
        </p:blipFill>
        <p:spPr bwMode="auto">
          <a:xfrm>
            <a:off x="755576" y="1772816"/>
            <a:ext cx="4608512" cy="4857803"/>
          </a:xfrm>
          <a:prstGeom prst="rect">
            <a:avLst/>
          </a:prstGeom>
          <a:noFill/>
        </p:spPr>
      </p:pic>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268760"/>
            <a:ext cx="7772400" cy="1736725"/>
          </a:xfrm>
        </p:spPr>
        <p:txBody>
          <a:bodyPr>
            <a:normAutofit/>
          </a:bodyPr>
          <a:lstStyle/>
          <a:p>
            <a:r>
              <a:rPr lang="uk-UA" sz="2400" dirty="0" smtClean="0">
                <a:solidFill>
                  <a:schemeClr val="tx1"/>
                </a:solidFill>
                <a:latin typeface="+mn-lt"/>
              </a:rPr>
              <a:t>Конопля є </a:t>
            </a:r>
            <a:r>
              <a:rPr lang="uk-UA" sz="2400" dirty="0" smtClean="0">
                <a:solidFill>
                  <a:schemeClr val="tx1"/>
                </a:solidFill>
                <a:latin typeface="+mn-lt"/>
              </a:rPr>
              <a:t>однією з найдавніших технічних культур людства. </a:t>
            </a:r>
            <a:r>
              <a:rPr lang="uk-UA" sz="2400" dirty="0" smtClean="0">
                <a:solidFill>
                  <a:schemeClr val="tx1"/>
                </a:solidFill>
                <a:latin typeface="+mn-lt"/>
              </a:rPr>
              <a:t>Вироби </a:t>
            </a:r>
            <a:r>
              <a:rPr lang="uk-UA" sz="2400" dirty="0" smtClean="0">
                <a:solidFill>
                  <a:schemeClr val="tx1"/>
                </a:solidFill>
                <a:latin typeface="+mn-lt"/>
              </a:rPr>
              <a:t>з неї, насамперед одяг, відомі ще з 1 тисячоліття до н. е.. </a:t>
            </a:r>
            <a:endParaRPr lang="ru-RU" sz="2400" dirty="0">
              <a:solidFill>
                <a:schemeClr val="tx1"/>
              </a:solidFill>
              <a:latin typeface="+mn-lt"/>
            </a:endParaRPr>
          </a:p>
        </p:txBody>
      </p:sp>
      <p:pic>
        <p:nvPicPr>
          <p:cNvPr id="30722" name="Picture 2" descr="C:\Documents and Settings\Admin\Рабочий стол\P1120253.JPG"/>
          <p:cNvPicPr>
            <a:picLocks noChangeAspect="1" noChangeArrowheads="1"/>
          </p:cNvPicPr>
          <p:nvPr/>
        </p:nvPicPr>
        <p:blipFill>
          <a:blip r:embed="rId2" cstate="print"/>
          <a:srcRect/>
          <a:stretch>
            <a:fillRect/>
          </a:stretch>
        </p:blipFill>
        <p:spPr bwMode="auto">
          <a:xfrm>
            <a:off x="5436096" y="3786190"/>
            <a:ext cx="3184036" cy="2552700"/>
          </a:xfrm>
          <a:prstGeom prst="rect">
            <a:avLst/>
          </a:prstGeom>
          <a:noFill/>
        </p:spPr>
      </p:pic>
      <p:pic>
        <p:nvPicPr>
          <p:cNvPr id="30723" name="Picture 3" descr="C:\Documents and Settings\Admin\Рабочий стол\P1120254.JPG"/>
          <p:cNvPicPr>
            <a:picLocks noChangeAspect="1" noChangeArrowheads="1"/>
          </p:cNvPicPr>
          <p:nvPr/>
        </p:nvPicPr>
        <p:blipFill>
          <a:blip r:embed="rId3" cstate="print"/>
          <a:srcRect/>
          <a:stretch>
            <a:fillRect/>
          </a:stretch>
        </p:blipFill>
        <p:spPr bwMode="auto">
          <a:xfrm>
            <a:off x="683568" y="3212976"/>
            <a:ext cx="4824536" cy="3304406"/>
          </a:xfrm>
          <a:prstGeom prst="rect">
            <a:avLst/>
          </a:prstGeom>
          <a:noFill/>
        </p:spPr>
      </p:pic>
    </p:spTree>
  </p:cSld>
  <p:clrMapOvr>
    <a:masterClrMapping/>
  </p:clrMapOvr>
  <p:transition spd="slow">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583</TotalTime>
  <Words>547</Words>
  <Application>Microsoft Office PowerPoint</Application>
  <PresentationFormat>Экран (4:3)</PresentationFormat>
  <Paragraphs>32</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Апекс</vt:lpstr>
      <vt:lpstr>ПРИРОДНІ     ВОЛОКНА</vt:lpstr>
      <vt:lpstr>ЛЛЯНІ ВОЛОКНА</vt:lpstr>
      <vt:lpstr>Слайд 3</vt:lpstr>
      <vt:lpstr>Для отримання високоякісного волокна врожай льону збирають приблизно через 100 днів після сівби, або через місяць після цвітіння рослини, або через два тижні після формування насіннєвих коробочок. Саме тоді стебло льону набуває жовтого відтінку (цей період іще називають фазою ранньої жовтої стиглості). Якщо ж рослина й досі зелена, то збирати її зарано, бо тоді насіння не даватиме користі, а волокно буде недорозвиненим. </vt:lpstr>
      <vt:lpstr>ІСТОРІЯ ЛЛЯНОЇ  ТКАНИНИ</vt:lpstr>
      <vt:lpstr>ЛЛЯНА ТКАНИНА</vt:lpstr>
      <vt:lpstr>КОНОПЛЯНІ ВОЛОКНА</vt:lpstr>
      <vt:lpstr>Коно́плі (лат. Cannabis) — рід однолітніх лубоволокнистих рослин родини конопляних порядку розоцвітих. </vt:lpstr>
      <vt:lpstr>Конопля є однією з найдавніших технічних культур людства. Вироби з неї, насамперед одяг, відомі ще з 1 тисячоліття до н. е.. </vt:lpstr>
      <vt:lpstr>З відходів первинної переробки конопель (костриці) виготовляють пластмасу, будівельні термоізоляційні та меблеві плити, фанеру, брикети для палива, целюлозу, за новими технологіями із волокна та костриці – оздоблювальні матеріали для офісів під дерево, мармур. </vt:lpstr>
      <vt:lpstr>ВОВНЯНІ  ВОЛОКНА</vt:lpstr>
      <vt:lpstr>Вовна — тонка довга шерсть тварин, що використовується в текстильній промисловості як сировина для виготовлення вовняних тканин. Вовняні волокна, по суті, складаються з білка типу кератину і мають властиву лускату поверхню. Вони еластичні, дуже гігроскопічні (поглинають вологу з повітря) і, як правило, мають помітні властивості звалюватися. Вовна важко займається (горить лише в полум’ї, поза полум’ям горіння припиняється), але обвуглюючись, виділяє запах, подібний до запаху паленого рога. </vt:lpstr>
      <vt:lpstr>Виробляється  вовна з домашньої вівці, верблюда. Пряжа буває різної якості, але в порівнянні з іншими видами пряжі від домашніх тварин, її характеристики більш однорідні</vt:lpstr>
      <vt:lpstr>Вовняна пряжа легша, ніж рослинна й еластичніша, вона краще утримує тепло. Не так швидко намокає у вологому середовищі, як бавовна, проте менш міцна. До недоліків вовняної пряжі можна віднести її звалюваність й утворення на ній скочувань при терті. Причому, чим слабкіше скручена пряжа, тим сильніше виявляються ці недоліки. </vt:lpstr>
      <vt:lpstr>ШОВКОВІ ВОЛОКНА</vt:lpstr>
      <vt:lpstr>Шовк — натуральна текстильна нитка тваринного походження — продукт виділення залоз гусені шовкопрядів при звиванні коконів. </vt:lpstr>
      <vt:lpstr>Слайд 17</vt:lpstr>
      <vt:lpstr>Шовкові тканини мають природний блиск, м’які, тонкі, добре драпіруються, дуже витончені й елегантні.  </vt:lpstr>
      <vt:lpstr>БАВОВНЯНІ ТКАНИНИ</vt:lpstr>
      <vt:lpstr>Бавовна (англ. cotton)  — текстильне волокно рослинного походження. Волокно являє собою волоски на насінинах бавовника — кущоподібної рослини роду Gossypium, яка займає одне з провідних місць серед технічних сільськогосподарських культур. </vt:lpstr>
      <vt:lpstr>Бавовна являє собою тонкі, короткі, м'які пухнасті волокна. Волокно кілька разів скручено навколо своєї осі. Для бавовни характерні відносно висока міцність, хімічна стійкість (волокно довгий час не руйнується під впливом води і світла), теплостійкість (130-140 °C), середня гігроскопічність (18-20%) і мала частка пружної деформації, внаслідок чого вироби з бавовни сильно мнуться. Стійкість бавовни до стирання невелика. </vt:lpstr>
      <vt:lpstr>Бавовняні ткани́ни — тканини, вироблені з бавовняної пряжі. Асортимент бавовняні тканин дуже різноманітний структурою,  </vt:lpstr>
      <vt:lpstr>ТКАНИИНИ ІЗ БАВОВНИ </vt:lpstr>
      <vt:lpstr>АЗБЕСТОВЕ ВОЛОКНО-ВОЛОКНО МІНЕРАЛЬНОГО ПОХОДЖЕННЯ</vt:lpstr>
      <vt:lpstr> Азбест (гірський льон) - це тонковолокнистий білий або зеленувато-жовтий мінерал c шовковистим блиском, що утворить прожилки</vt:lpstr>
      <vt:lpstr>Азбестове волокно є мінеральним натуральним волокном. Чудовою властивістю цього мінералу є здатність розпушуватися в тонковолокнисту масу, подібну лляного або бавовняного, придатної</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ЛЬОН ДОВГУНЕЦЬ</dc:title>
  <dc:creator>Loner-XP</dc:creator>
  <cp:lastModifiedBy>Пользователь</cp:lastModifiedBy>
  <cp:revision>59</cp:revision>
  <dcterms:created xsi:type="dcterms:W3CDTF">2010-06-14T15:45:07Z</dcterms:created>
  <dcterms:modified xsi:type="dcterms:W3CDTF">2014-02-20T22:41:36Z</dcterms:modified>
</cp:coreProperties>
</file>