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71C39-6508-4CF7-A740-3ABB78B04364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E9CB-FEAE-4E0D-9BDC-7063B0D2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5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BF5F3D-9B2A-4F83-84E9-196DEFBAEB2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AF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500826" cy="21156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effectLst/>
              </a:rPr>
              <a:t>Презентация на тему:</a:t>
            </a:r>
            <a:br>
              <a:rPr lang="ru-RU" sz="4800" dirty="0" smtClean="0">
                <a:effectLst/>
              </a:rPr>
            </a:br>
            <a:r>
              <a:rPr lang="ru-RU" sz="7200" dirty="0" smtClean="0">
                <a:effectLst/>
              </a:rPr>
              <a:t>Фенол</a:t>
            </a:r>
            <a:endParaRPr lang="ru-RU" sz="72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313" y="4071938"/>
            <a:ext cx="3214687" cy="2389187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Выполнила ученица 11-б класса: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Зануда Татьяна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Проверила: учитель химии: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Тисленко.Л.А</a:t>
            </a:r>
            <a:r>
              <a:rPr lang="ru-RU" dirty="0" smtClean="0"/>
              <a:t>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8830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Реакции бензольного кольца.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Галогенирование : </a:t>
            </a:r>
          </a:p>
          <a:p>
            <a:r>
              <a:rPr lang="ru-RU" sz="2000" dirty="0" smtClean="0"/>
              <a:t>При действии на фенол бромной воды  образуется белый осадок 2,4,6-трибромфенола ( качественная реакция на фенол ) :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37" r="5115" b="1529"/>
          <a:stretch/>
        </p:blipFill>
        <p:spPr bwMode="auto">
          <a:xfrm rot="16200000">
            <a:off x="3993735" y="46770"/>
            <a:ext cx="1203812" cy="5560645"/>
          </a:xfrm>
          <a:prstGeom prst="roundRect">
            <a:avLst>
              <a:gd name="adj" fmla="val 2316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202" y="3645024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Нитрирование :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1" r="1868"/>
          <a:stretch/>
        </p:blipFill>
        <p:spPr bwMode="auto">
          <a:xfrm rot="16200000">
            <a:off x="2294678" y="2710387"/>
            <a:ext cx="2232246" cy="5452567"/>
          </a:xfrm>
          <a:prstGeom prst="roundRect">
            <a:avLst>
              <a:gd name="adj" fmla="val 602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Окисление.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42509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Легко окисляется даже </a:t>
            </a:r>
            <a:r>
              <a:rPr lang="ru-RU" sz="2800" dirty="0" err="1" smtClean="0"/>
              <a:t>кислородомвоздуха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  поэтому находясь на воздухе он   постепенно розовеет.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4114" y="3429000"/>
            <a:ext cx="894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При действии сильных окислителей образуется хинон :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21" b="5414"/>
          <a:stretch/>
        </p:blipFill>
        <p:spPr bwMode="auto">
          <a:xfrm rot="16200000">
            <a:off x="3304263" y="2608508"/>
            <a:ext cx="1887404" cy="5256584"/>
          </a:xfrm>
          <a:prstGeom prst="roundRect">
            <a:avLst>
              <a:gd name="adj" fmla="val 1697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538" y="755993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Конденсация.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400" dirty="0" smtClean="0"/>
              <a:t>Конденсация фенола с формальдегидом приводит </a:t>
            </a:r>
          </a:p>
          <a:p>
            <a:pPr algn="ctr"/>
            <a:r>
              <a:rPr lang="ru-RU" sz="2400" dirty="0" smtClean="0"/>
              <a:t>к образованию высокомолекулярного соединения разветвленной трехмерной структуры – фенолоформальдегидной смолы :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8917" y="2400672"/>
            <a:ext cx="1962150" cy="5314950"/>
          </a:xfrm>
          <a:prstGeom prst="roundRect">
            <a:avLst>
              <a:gd name="adj" fmla="val 1876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8834438" cy="6619875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endParaRPr lang="ru-RU" sz="3600" b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12775" y="2943225"/>
            <a:ext cx="851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038475" y="1933575"/>
            <a:ext cx="32861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4000" b="1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038475" y="342900"/>
            <a:ext cx="3028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folHlink"/>
                </a:solidFill>
              </a:rPr>
              <a:t>ФЕНОЛ</a:t>
            </a:r>
          </a:p>
          <a:p>
            <a:pPr algn="ctr">
              <a:spcBef>
                <a:spcPct val="50000"/>
              </a:spcBef>
            </a:pPr>
            <a:endParaRPr lang="ru-RU" sz="4000" b="1"/>
          </a:p>
        </p:txBody>
      </p:sp>
      <p:pic>
        <p:nvPicPr>
          <p:cNvPr id="143367" name="Picture 7" descr="j01861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724275"/>
            <a:ext cx="17240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1028700"/>
            <a:ext cx="78676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Tahoma" pitchFamily="34" charset="0"/>
              </a:rPr>
              <a:t>Понятие о фенолах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Tahoma" pitchFamily="34" charset="0"/>
              </a:rPr>
              <a:t>Физические свойства фенола – простейшего представителя из фенолов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Tahoma" pitchFamily="34" charset="0"/>
              </a:rPr>
              <a:t>Состав и структура фенола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Tahoma" pitchFamily="34" charset="0"/>
              </a:rPr>
              <a:t>Физиологическое действие фенола на живые организмы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Tahoma" pitchFamily="34" charset="0"/>
              </a:rPr>
              <a:t>Электронное строение фенола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Tahoma" pitchFamily="34" charset="0"/>
              </a:rPr>
              <a:t>Химические свойства </a:t>
            </a:r>
            <a:r>
              <a:rPr lang="ru-RU" sz="2400" b="1" dirty="0" smtClean="0">
                <a:latin typeface="Tahoma" pitchFamily="34" charset="0"/>
              </a:rPr>
              <a:t>фенола</a:t>
            </a:r>
            <a:endParaRPr lang="ru-RU" sz="2400" b="1" dirty="0"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ru-RU" sz="2400" b="1" dirty="0" smtClean="0">
                <a:latin typeface="Tahoma" pitchFamily="34" charset="0"/>
              </a:rPr>
              <a:t>7</a:t>
            </a:r>
            <a:r>
              <a:rPr lang="ru-RU" sz="2400" b="1" dirty="0">
                <a:latin typeface="Tahoma" pitchFamily="34" charset="0"/>
              </a:rPr>
              <a:t>.  Применение фенола </a:t>
            </a:r>
          </a:p>
        </p:txBody>
      </p:sp>
    </p:spTree>
    <p:extLst>
      <p:ext uri="{BB962C8B-B14F-4D97-AF65-F5344CB8AC3E}">
        <p14:creationId xmlns:p14="http://schemas.microsoft.com/office/powerpoint/2010/main" val="35311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0650"/>
            <a:ext cx="8378825" cy="634365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endParaRPr lang="ru-RU" sz="3600" b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612775" y="2943225"/>
            <a:ext cx="851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66" name="Picture 2" descr="7_2_1_L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62313"/>
            <a:ext cx="35655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54013" y="360363"/>
            <a:ext cx="8475662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/>
              <a:t>Фенолы – это органические вещества,</a:t>
            </a:r>
            <a:endParaRPr lang="en-US" sz="3200" b="1"/>
          </a:p>
          <a:p>
            <a:pPr algn="ctr"/>
            <a:endParaRPr lang="en-US" sz="1200" b="1"/>
          </a:p>
          <a:p>
            <a:pPr algn="ctr"/>
            <a:r>
              <a:rPr lang="ru-RU" sz="3200" b="1"/>
              <a:t> содержащие радикал фенил</a:t>
            </a:r>
            <a:r>
              <a:rPr lang="en-US" sz="3200" b="1"/>
              <a:t> –C</a:t>
            </a:r>
            <a:r>
              <a:rPr lang="en-US" sz="3200" b="1" baseline="-25000"/>
              <a:t>6</a:t>
            </a:r>
            <a:r>
              <a:rPr lang="en-US" sz="3200" b="1"/>
              <a:t>H</a:t>
            </a:r>
            <a:r>
              <a:rPr lang="en-US" sz="3200" b="1" baseline="-25000"/>
              <a:t>5</a:t>
            </a:r>
            <a:r>
              <a:rPr lang="en-US" sz="3200" b="1"/>
              <a:t> </a:t>
            </a:r>
            <a:r>
              <a:rPr lang="ru-RU" sz="3200" b="1"/>
              <a:t>,</a:t>
            </a:r>
            <a:endParaRPr lang="en-US" sz="3200" b="1"/>
          </a:p>
          <a:p>
            <a:pPr algn="ctr"/>
            <a:endParaRPr lang="en-US" sz="1200" b="1"/>
          </a:p>
          <a:p>
            <a:pPr algn="ctr"/>
            <a:r>
              <a:rPr lang="ru-RU" sz="3200" b="1"/>
              <a:t> связанный с одной или несколькими </a:t>
            </a:r>
            <a:endParaRPr lang="en-US" sz="3200" b="1"/>
          </a:p>
          <a:p>
            <a:pPr algn="ctr"/>
            <a:r>
              <a:rPr lang="ru-RU" sz="3200" b="1"/>
              <a:t>гидроксильными группами</a:t>
            </a:r>
            <a:r>
              <a:rPr lang="en-US" sz="3200" b="1"/>
              <a:t> -OH</a:t>
            </a:r>
            <a:endParaRPr lang="ru-RU" sz="3200" b="1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4029075" y="3687763"/>
            <a:ext cx="4886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 dirty="0">
                <a:solidFill>
                  <a:schemeClr val="hlink"/>
                </a:solidFill>
              </a:rPr>
              <a:t>простейший </a:t>
            </a:r>
            <a:endParaRPr lang="en-US" sz="3200" b="1" dirty="0">
              <a:solidFill>
                <a:schemeClr val="hlink"/>
              </a:solidFill>
            </a:endParaRPr>
          </a:p>
          <a:p>
            <a:pPr algn="l"/>
            <a:r>
              <a:rPr lang="ru-RU" sz="3200" b="1" dirty="0">
                <a:solidFill>
                  <a:schemeClr val="hlink"/>
                </a:solidFill>
              </a:rPr>
              <a:t>из </a:t>
            </a:r>
            <a:r>
              <a:rPr lang="en-US" sz="3200" b="1" dirty="0">
                <a:solidFill>
                  <a:schemeClr val="hlink"/>
                </a:solidFill>
              </a:rPr>
              <a:t> o</a:t>
            </a:r>
            <a:r>
              <a:rPr lang="ru-RU" sz="3200" b="1" dirty="0" err="1">
                <a:solidFill>
                  <a:schemeClr val="hlink"/>
                </a:solidFill>
              </a:rPr>
              <a:t>ксипроизводных</a:t>
            </a:r>
            <a:r>
              <a:rPr lang="ru-RU" sz="3200" b="1" dirty="0">
                <a:solidFill>
                  <a:schemeClr val="hlink"/>
                </a:solidFill>
              </a:rPr>
              <a:t> </a:t>
            </a:r>
          </a:p>
          <a:p>
            <a:pPr algn="l"/>
            <a:r>
              <a:rPr lang="en-US" sz="3200" b="1" dirty="0">
                <a:solidFill>
                  <a:schemeClr val="hlink"/>
                </a:solidFill>
              </a:rPr>
              <a:t>a</a:t>
            </a:r>
            <a:r>
              <a:rPr lang="ru-RU" sz="3200" b="1" dirty="0" err="1">
                <a:solidFill>
                  <a:schemeClr val="hlink"/>
                </a:solidFill>
              </a:rPr>
              <a:t>роматических</a:t>
            </a:r>
            <a:endParaRPr lang="en-US" sz="3200" b="1" dirty="0">
              <a:solidFill>
                <a:schemeClr val="hlink"/>
              </a:solidFill>
            </a:endParaRPr>
          </a:p>
          <a:p>
            <a:pPr algn="l"/>
            <a:r>
              <a:rPr lang="ru-RU" sz="3200" b="1" dirty="0">
                <a:solidFill>
                  <a:schemeClr val="hlink"/>
                </a:solidFill>
              </a:rPr>
              <a:t>соединений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3969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5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20650"/>
            <a:ext cx="7344815" cy="673735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Georgia" pitchFamily="18" charset="0"/>
              </a:rPr>
            </a:br>
            <a:endParaRPr lang="ru-RU" sz="3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12775" y="2943225"/>
            <a:ext cx="851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038475" y="1933575"/>
            <a:ext cx="5391150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5400" b="1" dirty="0"/>
              <a:t>Фенол </a:t>
            </a:r>
            <a:endParaRPr lang="en-US" sz="5400" b="1" dirty="0"/>
          </a:p>
          <a:p>
            <a:endParaRPr lang="ru-RU" sz="1400" b="1" dirty="0"/>
          </a:p>
          <a:p>
            <a:r>
              <a:rPr lang="ru-RU" sz="3200" b="1" dirty="0" err="1">
                <a:solidFill>
                  <a:schemeClr val="hlink"/>
                </a:solidFill>
              </a:rPr>
              <a:t>монооксибензол</a:t>
            </a:r>
            <a:r>
              <a:rPr lang="ru-RU" sz="3200" b="1" dirty="0">
                <a:solidFill>
                  <a:schemeClr val="hlink"/>
                </a:solidFill>
              </a:rPr>
              <a:t>,</a:t>
            </a:r>
            <a:endParaRPr lang="en-US" sz="3200" b="1" dirty="0">
              <a:solidFill>
                <a:schemeClr val="hlink"/>
              </a:solidFill>
            </a:endParaRPr>
          </a:p>
          <a:p>
            <a:r>
              <a:rPr lang="ru-RU" sz="3200" b="1" dirty="0">
                <a:solidFill>
                  <a:schemeClr val="hlink"/>
                </a:solidFill>
              </a:rPr>
              <a:t> карболовая кислота</a:t>
            </a:r>
            <a:endParaRPr lang="en-US" sz="3200" b="1" dirty="0">
              <a:solidFill>
                <a:schemeClr val="hlink"/>
              </a:solidFill>
            </a:endParaRPr>
          </a:p>
          <a:p>
            <a:endParaRPr lang="ru-RU" sz="3200" b="1" dirty="0">
              <a:solidFill>
                <a:schemeClr val="hlink"/>
              </a:solidFill>
            </a:endParaRPr>
          </a:p>
          <a:p>
            <a:r>
              <a:rPr lang="en-US" sz="2400" b="1" dirty="0"/>
              <a:t>-</a:t>
            </a:r>
            <a:r>
              <a:rPr lang="ru-RU" sz="2400" b="1" dirty="0"/>
              <a:t>бесцветные кристаллы </a:t>
            </a:r>
            <a:endParaRPr lang="en-US" sz="2400" b="1" dirty="0"/>
          </a:p>
          <a:p>
            <a:endParaRPr lang="ru-RU" sz="2400" b="1" dirty="0"/>
          </a:p>
          <a:p>
            <a:r>
              <a:rPr lang="en-US" sz="2400" b="1" dirty="0"/>
              <a:t>-</a:t>
            </a:r>
            <a:r>
              <a:rPr lang="ru-RU" sz="2400" b="1" dirty="0"/>
              <a:t>с характерным запахом</a:t>
            </a:r>
            <a:endParaRPr lang="en-US" sz="2400" b="1" dirty="0"/>
          </a:p>
          <a:p>
            <a:endParaRPr lang="ru-RU" sz="2400" b="1" dirty="0"/>
          </a:p>
          <a:p>
            <a:r>
              <a:rPr lang="ru-RU" sz="2400" b="1" dirty="0"/>
              <a:t> -розовеющие при хранении</a:t>
            </a:r>
            <a:endParaRPr lang="en-US" sz="2400" b="1" dirty="0"/>
          </a:p>
          <a:p>
            <a:endParaRPr lang="ru-RU" sz="2400" b="1" dirty="0"/>
          </a:p>
          <a:p>
            <a:r>
              <a:rPr lang="en-US" sz="2400" b="1" dirty="0"/>
              <a:t>-</a:t>
            </a:r>
            <a:r>
              <a:rPr lang="ru-RU" sz="2400" b="1" dirty="0"/>
              <a:t>умеренно растворим в воде</a:t>
            </a:r>
            <a:endParaRPr lang="en-US" sz="2400" b="1" dirty="0"/>
          </a:p>
          <a:p>
            <a:endParaRPr lang="ru-RU" sz="2400" b="1" dirty="0"/>
          </a:p>
          <a:p>
            <a:r>
              <a:rPr lang="en-US" sz="2400" b="1" dirty="0"/>
              <a:t>-</a:t>
            </a:r>
            <a:r>
              <a:rPr lang="ru-RU" sz="2400" b="1" dirty="0"/>
              <a:t>хорошо - в спирте, эфире, ацетоне </a:t>
            </a:r>
          </a:p>
          <a:p>
            <a:endParaRPr lang="ru-RU" sz="3200" b="1" dirty="0"/>
          </a:p>
          <a:p>
            <a:r>
              <a:rPr lang="ru-RU" sz="2800" b="1" dirty="0"/>
              <a:t> </a:t>
            </a:r>
          </a:p>
        </p:txBody>
      </p:sp>
      <p:pic>
        <p:nvPicPr>
          <p:cNvPr id="134152" name="Picture 8" descr="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r="49048"/>
          <a:stretch>
            <a:fillRect/>
          </a:stretch>
        </p:blipFill>
        <p:spPr bwMode="auto">
          <a:xfrm>
            <a:off x="395536" y="2448542"/>
            <a:ext cx="187325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0650"/>
            <a:ext cx="8378825" cy="634365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endParaRPr lang="ru-RU" sz="3600" b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12775" y="2943225"/>
            <a:ext cx="851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038475" y="1933575"/>
            <a:ext cx="32861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4000" b="1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3565443" y="2683669"/>
            <a:ext cx="49070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Фенол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en-US" sz="2800" b="1" dirty="0" err="1">
                <a:hlinkClick r:id="rId2" tooltip="Яд"/>
              </a:rPr>
              <a:t>ядовит</a:t>
            </a:r>
            <a:r>
              <a:rPr lang="ru-RU" sz="2800" b="1" dirty="0"/>
              <a:t> !!!</a:t>
            </a:r>
            <a:r>
              <a:rPr lang="en-US" sz="2800" b="1" dirty="0"/>
              <a:t> </a:t>
            </a:r>
            <a:endParaRPr lang="ru-RU" sz="2800" b="1" dirty="0"/>
          </a:p>
          <a:p>
            <a:pPr algn="ctr"/>
            <a:endParaRPr lang="ru-RU" sz="2800" b="1" dirty="0"/>
          </a:p>
          <a:p>
            <a:pPr algn="ctr">
              <a:buFontTx/>
              <a:buChar char="-"/>
            </a:pPr>
            <a:r>
              <a:rPr lang="ru-RU" sz="2800" b="1" dirty="0"/>
              <a:t>в</a:t>
            </a:r>
            <a:r>
              <a:rPr lang="en-US" sz="2800" b="1" dirty="0" err="1"/>
              <a:t>ызывает</a:t>
            </a:r>
            <a:r>
              <a:rPr lang="en-US" sz="2800" b="1" dirty="0"/>
              <a:t> </a:t>
            </a:r>
            <a:r>
              <a:rPr lang="en-US" sz="2800" b="1" dirty="0" err="1"/>
              <a:t>нарушение</a:t>
            </a:r>
            <a:r>
              <a:rPr lang="en-US" sz="2800" b="1" dirty="0"/>
              <a:t> </a:t>
            </a:r>
            <a:r>
              <a:rPr lang="en-US" sz="2800" b="1" dirty="0" err="1"/>
              <a:t>функций</a:t>
            </a:r>
            <a:r>
              <a:rPr lang="en-US" sz="2800" b="1" dirty="0"/>
              <a:t> н</a:t>
            </a:r>
            <a:r>
              <a:rPr lang="ru-RU" sz="2800" b="1" dirty="0"/>
              <a:t>.</a:t>
            </a:r>
            <a:r>
              <a:rPr lang="en-US" sz="2800" b="1" dirty="0"/>
              <a:t>с</a:t>
            </a:r>
            <a:r>
              <a:rPr lang="ru-RU" sz="2800" b="1" dirty="0"/>
              <a:t>.</a:t>
            </a:r>
          </a:p>
          <a:p>
            <a:pPr algn="ctr"/>
            <a:endParaRPr lang="ru-RU" sz="2800" b="1" dirty="0"/>
          </a:p>
          <a:p>
            <a:pPr algn="ctr">
              <a:buFontTx/>
              <a:buChar char="-"/>
            </a:pPr>
            <a:r>
              <a:rPr lang="ru-RU" sz="2800" b="1" dirty="0"/>
              <a:t>п</a:t>
            </a:r>
            <a:r>
              <a:rPr lang="en-US" sz="2800" b="1" dirty="0" err="1"/>
              <a:t>ыль</a:t>
            </a:r>
            <a:r>
              <a:rPr lang="en-US" sz="2800" b="1" dirty="0"/>
              <a:t>, </a:t>
            </a:r>
            <a:r>
              <a:rPr lang="en-US" sz="2800" b="1" dirty="0" err="1"/>
              <a:t>пары</a:t>
            </a:r>
            <a:r>
              <a:rPr lang="en-US" sz="2800" b="1" dirty="0"/>
              <a:t> и </a:t>
            </a:r>
            <a:r>
              <a:rPr lang="en-US" sz="2800" b="1" dirty="0" err="1"/>
              <a:t>раствор</a:t>
            </a:r>
            <a:r>
              <a:rPr lang="en-US" sz="2800" b="1" dirty="0"/>
              <a:t> </a:t>
            </a:r>
            <a:r>
              <a:rPr lang="en-US" sz="2800" b="1" dirty="0" err="1"/>
              <a:t>фенола</a:t>
            </a:r>
            <a:r>
              <a:rPr lang="en-US" sz="2800" b="1" dirty="0"/>
              <a:t> </a:t>
            </a:r>
            <a:r>
              <a:rPr lang="en-US" sz="2800" b="1" dirty="0" err="1"/>
              <a:t>раздражают</a:t>
            </a:r>
            <a:r>
              <a:rPr lang="en-US" sz="2800" b="1" dirty="0"/>
              <a:t> </a:t>
            </a:r>
            <a:r>
              <a:rPr lang="en-US" sz="2800" b="1" dirty="0" err="1"/>
              <a:t>слизистые</a:t>
            </a:r>
            <a:r>
              <a:rPr lang="en-US" sz="2800" b="1" dirty="0"/>
              <a:t> </a:t>
            </a:r>
            <a:r>
              <a:rPr lang="en-US" sz="2800" b="1" dirty="0" err="1"/>
              <a:t>оболочки</a:t>
            </a:r>
            <a:r>
              <a:rPr lang="en-US" sz="2800" b="1" dirty="0"/>
              <a:t> </a:t>
            </a:r>
            <a:r>
              <a:rPr lang="en-US" sz="2800" b="1" dirty="0" err="1"/>
              <a:t>глаз</a:t>
            </a:r>
            <a:r>
              <a:rPr lang="en-US" sz="2800" b="1" dirty="0"/>
              <a:t>, </a:t>
            </a:r>
          </a:p>
          <a:p>
            <a:pPr algn="ctr"/>
            <a:r>
              <a:rPr lang="en-US" sz="2800" b="1" dirty="0" err="1"/>
              <a:t>дыхательных</a:t>
            </a:r>
            <a:r>
              <a:rPr lang="en-US" sz="2800" b="1" dirty="0"/>
              <a:t> </a:t>
            </a:r>
            <a:r>
              <a:rPr lang="en-US" sz="2800" b="1" dirty="0" err="1"/>
              <a:t>путей</a:t>
            </a:r>
            <a:r>
              <a:rPr lang="en-US" sz="2800" b="1" dirty="0"/>
              <a:t>, </a:t>
            </a:r>
            <a:r>
              <a:rPr lang="en-US" sz="2800" b="1" dirty="0" err="1"/>
              <a:t>кожу</a:t>
            </a:r>
            <a:r>
              <a:rPr lang="en-US" sz="2800" b="1" dirty="0"/>
              <a:t> </a:t>
            </a:r>
            <a:endParaRPr lang="ru-RU" sz="2800" b="1" dirty="0"/>
          </a:p>
          <a:p>
            <a:pPr algn="l"/>
            <a:endParaRPr lang="ru-RU" sz="2800" b="1" dirty="0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23528" y="489176"/>
            <a:ext cx="3600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smtClean="0"/>
              <a:t>C</a:t>
            </a:r>
            <a:r>
              <a:rPr lang="en-US" sz="4400" b="1" baseline="-25000" dirty="0" smtClean="0"/>
              <a:t>6</a:t>
            </a:r>
            <a:r>
              <a:rPr lang="en-US" sz="4400" b="1" dirty="0" smtClean="0"/>
              <a:t>H</a:t>
            </a:r>
            <a:r>
              <a:rPr lang="en-US" sz="4400" b="1" baseline="-25000" dirty="0" smtClean="0"/>
              <a:t>5</a:t>
            </a:r>
            <a:r>
              <a:rPr lang="en-US" sz="4400" b="1" dirty="0" smtClean="0"/>
              <a:t>OH-</a:t>
            </a:r>
            <a:r>
              <a:rPr lang="ru-RU" sz="4400" b="1" dirty="0" smtClean="0"/>
              <a:t>физические свойства</a:t>
            </a:r>
            <a:endParaRPr lang="ru-RU" sz="4400" b="1" dirty="0"/>
          </a:p>
        </p:txBody>
      </p:sp>
      <p:pic>
        <p:nvPicPr>
          <p:cNvPr id="123915" name="Picture 11" descr="Phenol_chemical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2"/>
          <a:stretch>
            <a:fillRect/>
          </a:stretch>
        </p:blipFill>
        <p:spPr bwMode="auto">
          <a:xfrm>
            <a:off x="6994525" y="260648"/>
            <a:ext cx="13049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6" name="Picture 12" descr="Phenol_chemical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2"/>
          <a:stretch>
            <a:fillRect/>
          </a:stretch>
        </p:blipFill>
        <p:spPr bwMode="auto">
          <a:xfrm>
            <a:off x="5019675" y="404812"/>
            <a:ext cx="13049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7" name="Picture 13" descr="Изображение 11114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9092" r="68962" b="54727"/>
          <a:stretch>
            <a:fillRect/>
          </a:stretch>
        </p:blipFill>
        <p:spPr bwMode="auto">
          <a:xfrm>
            <a:off x="539552" y="3907719"/>
            <a:ext cx="22082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224" y="548680"/>
            <a:ext cx="76744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Бесцветное кристаллическое вещество  с характерным запахом.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 </a:t>
            </a:r>
          </a:p>
          <a:p>
            <a:pPr algn="ctr"/>
            <a:r>
              <a:rPr lang="en-US" sz="2800" dirty="0"/>
              <a:t>t</a:t>
            </a:r>
            <a:r>
              <a:rPr lang="ru-RU" sz="2800" dirty="0" smtClean="0"/>
              <a:t>пл = 41</a:t>
            </a:r>
            <a:r>
              <a:rPr lang="en-US" sz="2800" dirty="0" smtClean="0"/>
              <a:t>º</a:t>
            </a:r>
            <a:r>
              <a:rPr lang="ru-RU" sz="2800" dirty="0" smtClean="0"/>
              <a:t>С , </a:t>
            </a:r>
            <a:r>
              <a:rPr lang="en-US" sz="2800" dirty="0" smtClean="0"/>
              <a:t>t</a:t>
            </a:r>
            <a:r>
              <a:rPr lang="ru-RU" sz="2800" dirty="0" smtClean="0"/>
              <a:t>кип = 182 </a:t>
            </a:r>
            <a:r>
              <a:rPr lang="en-US" sz="2800" dirty="0" smtClean="0"/>
              <a:t>º</a:t>
            </a:r>
            <a:r>
              <a:rPr lang="ru-RU" sz="2800" dirty="0" smtClean="0"/>
              <a:t>С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При хранении приобретает розоватый оттенок.</a:t>
            </a:r>
          </a:p>
          <a:p>
            <a:endParaRPr lang="ru-RU" sz="2800" dirty="0" smtClean="0"/>
          </a:p>
          <a:p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В холодной воде плохо растворим, но при нагревании до 70</a:t>
            </a:r>
            <a:r>
              <a:rPr lang="en-US" sz="2800" dirty="0"/>
              <a:t> </a:t>
            </a:r>
            <a:r>
              <a:rPr lang="en-US" sz="2800" dirty="0" smtClean="0"/>
              <a:t>º</a:t>
            </a:r>
            <a:r>
              <a:rPr lang="ru-RU" sz="2800" dirty="0" smtClean="0"/>
              <a:t>С растворяется полностью.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46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0650"/>
            <a:ext cx="8580883" cy="634365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Georgia" pitchFamily="18" charset="0"/>
              </a:rPr>
            </a:br>
            <a:endParaRPr lang="ru-RU" sz="3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12775" y="2943225"/>
            <a:ext cx="851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038475" y="1933575"/>
            <a:ext cx="32861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4000" b="1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714625" y="1781175"/>
            <a:ext cx="302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000" b="1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635896" y="-683876"/>
            <a:ext cx="5139802" cy="787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solidFill>
                <a:schemeClr val="hlink"/>
              </a:solidFill>
            </a:endParaRPr>
          </a:p>
          <a:p>
            <a:pPr algn="ctr"/>
            <a:endParaRPr lang="ru-RU" sz="3600" b="1" dirty="0">
              <a:solidFill>
                <a:schemeClr val="hlink"/>
              </a:solidFill>
            </a:endParaRPr>
          </a:p>
          <a:p>
            <a:pPr algn="ctr"/>
            <a:r>
              <a:rPr lang="ru-RU" sz="3600" b="1" dirty="0">
                <a:solidFill>
                  <a:schemeClr val="hlink"/>
                </a:solidFill>
              </a:rPr>
              <a:t>           </a:t>
            </a:r>
            <a:r>
              <a:rPr lang="en-US" sz="3600" b="1" dirty="0">
                <a:solidFill>
                  <a:schemeClr val="hlink"/>
                </a:solidFill>
              </a:rPr>
              <a:t>  </a:t>
            </a:r>
            <a:r>
              <a:rPr lang="en-US" sz="4000" b="1" dirty="0" err="1">
                <a:solidFill>
                  <a:schemeClr val="hlink"/>
                </a:solidFill>
              </a:rPr>
              <a:t>Фенол</a:t>
            </a:r>
            <a:r>
              <a:rPr lang="en-US" sz="4000" b="1" dirty="0">
                <a:solidFill>
                  <a:schemeClr val="hlink"/>
                </a:solidFill>
              </a:rPr>
              <a:t> 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en-US" sz="1400" b="1" dirty="0"/>
          </a:p>
          <a:p>
            <a:r>
              <a:rPr lang="ru-RU" sz="2800" b="1" dirty="0"/>
              <a:t>- </a:t>
            </a:r>
            <a:r>
              <a:rPr lang="en-US" sz="2400" b="1" dirty="0" err="1"/>
              <a:t>очень</a:t>
            </a:r>
            <a:r>
              <a:rPr lang="en-US" sz="2400" b="1" dirty="0"/>
              <a:t> </a:t>
            </a:r>
            <a:r>
              <a:rPr lang="en-US" sz="2400" b="1" dirty="0" err="1"/>
              <a:t>быстро</a:t>
            </a:r>
            <a:r>
              <a:rPr lang="en-US" sz="2400" b="1" dirty="0"/>
              <a:t> </a:t>
            </a:r>
            <a:r>
              <a:rPr lang="en-US" sz="2400" b="1" dirty="0" err="1"/>
              <a:t>всасывается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даже</a:t>
            </a:r>
            <a:r>
              <a:rPr lang="en-US" sz="2400" b="1" dirty="0"/>
              <a:t> </a:t>
            </a:r>
            <a:r>
              <a:rPr lang="en-US" sz="2400" b="1" dirty="0" err="1"/>
              <a:t>через</a:t>
            </a:r>
            <a:r>
              <a:rPr lang="en-US" sz="2400" b="1" dirty="0"/>
              <a:t> </a:t>
            </a:r>
            <a:r>
              <a:rPr lang="en-US" sz="2400" b="1" dirty="0" err="1"/>
              <a:t>неповрежденные</a:t>
            </a:r>
            <a:endParaRPr lang="ru-RU" sz="2400" b="1" dirty="0"/>
          </a:p>
          <a:p>
            <a:r>
              <a:rPr lang="en-US" sz="2400" b="1" dirty="0" err="1"/>
              <a:t>участки</a:t>
            </a:r>
            <a:r>
              <a:rPr lang="en-US" sz="2400" b="1" dirty="0"/>
              <a:t> </a:t>
            </a:r>
            <a:r>
              <a:rPr lang="en-US" sz="2400" b="1" dirty="0" err="1"/>
              <a:t>кожи</a:t>
            </a:r>
            <a:r>
              <a:rPr lang="ru-RU" sz="2400" b="1" dirty="0"/>
              <a:t> </a:t>
            </a:r>
            <a:r>
              <a:rPr lang="en-US" sz="2400" b="1" dirty="0"/>
              <a:t>и </a:t>
            </a:r>
            <a:r>
              <a:rPr lang="en-US" sz="2400" b="1" dirty="0" err="1"/>
              <a:t>уже</a:t>
            </a:r>
            <a:r>
              <a:rPr lang="en-US" sz="2400" b="1" dirty="0"/>
              <a:t> </a:t>
            </a:r>
            <a:r>
              <a:rPr lang="en-US" sz="2400" b="1" dirty="0" err="1"/>
              <a:t>через</a:t>
            </a:r>
            <a:r>
              <a:rPr lang="en-US" sz="2400" b="1" dirty="0"/>
              <a:t> </a:t>
            </a:r>
            <a:r>
              <a:rPr lang="en-US" sz="2400" b="1" dirty="0" err="1" smtClean="0"/>
              <a:t>несколько</a:t>
            </a:r>
            <a:r>
              <a:rPr lang="ru-RU" sz="2400" b="1" dirty="0" smtClean="0"/>
              <a:t> минут начинает воздействовать на </a:t>
            </a:r>
            <a:r>
              <a:rPr lang="ru-RU" sz="2400" b="1" dirty="0" err="1" smtClean="0"/>
              <a:t>такани</a:t>
            </a:r>
            <a:r>
              <a:rPr lang="ru-RU" sz="2400" b="1" dirty="0" smtClean="0"/>
              <a:t> головного мозга</a:t>
            </a:r>
            <a:endParaRPr lang="ru-RU" sz="2400" b="1" dirty="0"/>
          </a:p>
          <a:p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 smtClean="0"/>
              <a:t>- </a:t>
            </a:r>
            <a:r>
              <a:rPr lang="ru-RU" sz="2400" b="1" dirty="0"/>
              <a:t>с</a:t>
            </a:r>
            <a:r>
              <a:rPr lang="en-US" sz="2400" b="1" dirty="0" err="1"/>
              <a:t>начала</a:t>
            </a:r>
            <a:r>
              <a:rPr lang="en-US" sz="2400" b="1" dirty="0"/>
              <a:t> </a:t>
            </a:r>
            <a:r>
              <a:rPr lang="en-US" sz="2400" b="1" dirty="0" err="1"/>
              <a:t>возникает</a:t>
            </a:r>
            <a:r>
              <a:rPr lang="en-US" sz="2400" b="1" dirty="0"/>
              <a:t> </a:t>
            </a:r>
            <a:r>
              <a:rPr lang="en-US" sz="2400" b="1" dirty="0" err="1"/>
              <a:t>кратковременное</a:t>
            </a:r>
            <a:r>
              <a:rPr lang="en-US" sz="2400" b="1" dirty="0"/>
              <a:t> </a:t>
            </a:r>
            <a:r>
              <a:rPr lang="en-US" sz="2400" b="1" dirty="0" err="1"/>
              <a:t>возбуждение</a:t>
            </a:r>
            <a:r>
              <a:rPr lang="en-US" sz="2400" b="1" dirty="0" smtClean="0"/>
              <a:t>, </a:t>
            </a:r>
            <a:r>
              <a:rPr lang="en-US" sz="2400" b="1" dirty="0"/>
              <a:t>а </a:t>
            </a:r>
            <a:r>
              <a:rPr lang="en-US" sz="2400" b="1" dirty="0" err="1"/>
              <a:t>потом</a:t>
            </a:r>
            <a:r>
              <a:rPr lang="en-US" sz="2400" b="1" dirty="0"/>
              <a:t> и </a:t>
            </a:r>
            <a:r>
              <a:rPr lang="en-US" sz="2400" b="1" dirty="0" err="1"/>
              <a:t>паралич</a:t>
            </a:r>
            <a:r>
              <a:rPr lang="en-US" sz="2400" b="1" dirty="0"/>
              <a:t> </a:t>
            </a:r>
            <a:r>
              <a:rPr lang="en-US" sz="2400" b="1" dirty="0" err="1"/>
              <a:t>дыхательного</a:t>
            </a:r>
            <a:r>
              <a:rPr lang="en-US" sz="2400" b="1" dirty="0"/>
              <a:t> </a:t>
            </a:r>
            <a:r>
              <a:rPr lang="en-US" sz="2400" b="1" dirty="0" err="1"/>
              <a:t>центра</a:t>
            </a:r>
            <a:r>
              <a:rPr lang="ru-RU" sz="2400" b="1" dirty="0"/>
              <a:t>;</a:t>
            </a:r>
            <a:endParaRPr lang="en-US" sz="2400" b="1" dirty="0"/>
          </a:p>
          <a:p>
            <a:pPr algn="ctr"/>
            <a:r>
              <a:rPr lang="en-US" sz="2800" b="1" dirty="0"/>
              <a:t> </a:t>
            </a:r>
          </a:p>
          <a:p>
            <a:pPr algn="ctr"/>
            <a:endParaRPr lang="en-US" sz="2800" b="1" dirty="0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581626" y="241130"/>
            <a:ext cx="2143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hlink"/>
                </a:solidFill>
              </a:rPr>
              <a:t>С</a:t>
            </a:r>
            <a:r>
              <a:rPr lang="ru-RU" sz="3600" b="1" baseline="-25000" dirty="0">
                <a:solidFill>
                  <a:schemeClr val="hlink"/>
                </a:solidFill>
              </a:rPr>
              <a:t>6</a:t>
            </a:r>
            <a:r>
              <a:rPr lang="en-US" sz="3600" b="1" dirty="0">
                <a:solidFill>
                  <a:schemeClr val="hlink"/>
                </a:solidFill>
              </a:rPr>
              <a:t>H</a:t>
            </a:r>
            <a:r>
              <a:rPr lang="en-US" sz="3600" b="1" baseline="-25000" dirty="0">
                <a:solidFill>
                  <a:schemeClr val="hlink"/>
                </a:solidFill>
              </a:rPr>
              <a:t>5</a:t>
            </a:r>
            <a:r>
              <a:rPr lang="en-US" sz="3600" b="1" dirty="0">
                <a:solidFill>
                  <a:schemeClr val="hlink"/>
                </a:solidFill>
              </a:rPr>
              <a:t>OH</a:t>
            </a:r>
            <a:endParaRPr lang="ru-RU" sz="3600" b="1" dirty="0">
              <a:solidFill>
                <a:schemeClr val="hlink"/>
              </a:solidFill>
            </a:endParaRPr>
          </a:p>
        </p:txBody>
      </p:sp>
      <p:pic>
        <p:nvPicPr>
          <p:cNvPr id="2050" name="Picture 2" descr="C:\Users\Таня\Desktop\go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8" y="3717032"/>
            <a:ext cx="2685018" cy="28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1" y="882481"/>
            <a:ext cx="2466965" cy="23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0650"/>
            <a:ext cx="8378825" cy="634365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>
                <a:solidFill>
                  <a:schemeClr val="tx1"/>
                </a:solidFill>
                <a:latin typeface="Georgia" pitchFamily="18" charset="0"/>
              </a:rPr>
            </a:br>
            <a:endParaRPr lang="ru-RU" sz="3600" b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12775" y="2943225"/>
            <a:ext cx="8512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779912" y="300038"/>
            <a:ext cx="492593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- д</a:t>
            </a:r>
            <a:r>
              <a:rPr lang="en-US" sz="2400" b="1" dirty="0" err="1"/>
              <a:t>аже</a:t>
            </a:r>
            <a:r>
              <a:rPr lang="en-US" sz="2400" b="1" dirty="0"/>
              <a:t> </a:t>
            </a:r>
            <a:r>
              <a:rPr lang="en-US" sz="2400" b="1" dirty="0" err="1"/>
              <a:t>при</a:t>
            </a:r>
            <a:r>
              <a:rPr lang="en-US" sz="2400" b="1" dirty="0"/>
              <a:t> </a:t>
            </a:r>
            <a:r>
              <a:rPr lang="en-US" sz="2400" b="1" dirty="0" err="1"/>
              <a:t>воздействии</a:t>
            </a:r>
            <a:r>
              <a:rPr lang="en-US" sz="2400" b="1" dirty="0"/>
              <a:t> </a:t>
            </a:r>
            <a:r>
              <a:rPr lang="en-US" sz="2400" b="1" dirty="0" err="1"/>
              <a:t>минимальных</a:t>
            </a:r>
            <a:r>
              <a:rPr lang="en-US" sz="2400" b="1" dirty="0"/>
              <a:t> </a:t>
            </a:r>
            <a:r>
              <a:rPr lang="en-US" sz="2400" b="1" dirty="0" err="1"/>
              <a:t>доз</a:t>
            </a:r>
            <a:r>
              <a:rPr lang="en-US" sz="2400" b="1" dirty="0"/>
              <a:t> </a:t>
            </a:r>
            <a:r>
              <a:rPr lang="en-US" sz="2400" b="1" dirty="0" err="1"/>
              <a:t>фенола</a:t>
            </a:r>
            <a:r>
              <a:rPr lang="en-US" sz="2400" b="1" dirty="0"/>
              <a:t> </a:t>
            </a:r>
            <a:r>
              <a:rPr lang="en-US" sz="2400" b="1" dirty="0" err="1"/>
              <a:t>наблюдается</a:t>
            </a:r>
            <a:r>
              <a:rPr lang="en-US" sz="2400" b="1" dirty="0"/>
              <a:t> </a:t>
            </a:r>
            <a:r>
              <a:rPr lang="en-US" sz="2400" b="1" dirty="0" err="1"/>
              <a:t>чихание</a:t>
            </a:r>
            <a:r>
              <a:rPr lang="en-US" sz="2400" b="1" dirty="0"/>
              <a:t>, </a:t>
            </a:r>
            <a:r>
              <a:rPr lang="en-US" sz="2400" b="1" dirty="0" err="1"/>
              <a:t>кашель</a:t>
            </a:r>
            <a:r>
              <a:rPr lang="en-US" sz="2400" b="1" dirty="0"/>
              <a:t>, </a:t>
            </a:r>
            <a:r>
              <a:rPr lang="en-US" sz="2400" b="1" dirty="0" err="1"/>
              <a:t>головная</a:t>
            </a:r>
            <a:r>
              <a:rPr lang="en-US" sz="2400" b="1" dirty="0"/>
              <a:t> </a:t>
            </a:r>
            <a:r>
              <a:rPr lang="en-US" sz="2400" b="1" dirty="0" err="1"/>
              <a:t>боль</a:t>
            </a:r>
            <a:r>
              <a:rPr lang="en-US" sz="2400" b="1" dirty="0"/>
              <a:t>, </a:t>
            </a:r>
            <a:r>
              <a:rPr lang="en-US" sz="2400" b="1" dirty="0" err="1"/>
              <a:t>головокружение</a:t>
            </a:r>
            <a:r>
              <a:rPr lang="en-US" sz="2400" b="1" dirty="0"/>
              <a:t>, </a:t>
            </a:r>
            <a:r>
              <a:rPr lang="en-US" sz="2400" b="1" dirty="0" err="1"/>
              <a:t>бледность</a:t>
            </a:r>
            <a:r>
              <a:rPr lang="en-US" sz="2400" b="1" dirty="0"/>
              <a:t>, </a:t>
            </a:r>
            <a:r>
              <a:rPr lang="en-US" sz="2400" b="1" dirty="0" err="1"/>
              <a:t>тошнота</a:t>
            </a:r>
            <a:r>
              <a:rPr lang="en-US" sz="2400" b="1" dirty="0"/>
              <a:t>, </a:t>
            </a:r>
            <a:r>
              <a:rPr lang="en-US" sz="2400" b="1" dirty="0" err="1"/>
              <a:t>упадок</a:t>
            </a:r>
            <a:r>
              <a:rPr lang="en-US" sz="2400" b="1" dirty="0"/>
              <a:t> </a:t>
            </a:r>
            <a:r>
              <a:rPr lang="en-US" sz="2400" b="1" dirty="0" err="1"/>
              <a:t>сил</a:t>
            </a:r>
            <a:r>
              <a:rPr lang="ru-RU" sz="2400" b="1" dirty="0"/>
              <a:t>;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ru-RU" sz="2400" b="1" dirty="0"/>
              <a:t>- т</a:t>
            </a:r>
            <a:r>
              <a:rPr lang="en-US" sz="2400" b="1" dirty="0" err="1"/>
              <a:t>яжелые</a:t>
            </a:r>
            <a:r>
              <a:rPr lang="en-US" sz="2400" b="1" dirty="0"/>
              <a:t> </a:t>
            </a:r>
            <a:r>
              <a:rPr lang="en-US" sz="2400" b="1" dirty="0" err="1"/>
              <a:t>случаи</a:t>
            </a:r>
            <a:r>
              <a:rPr lang="en-US" sz="2400" b="1" dirty="0"/>
              <a:t> </a:t>
            </a:r>
            <a:r>
              <a:rPr lang="en-US" sz="2400" b="1" dirty="0" err="1"/>
              <a:t>отравления</a:t>
            </a:r>
            <a:r>
              <a:rPr lang="en-US" sz="2400" b="1" dirty="0"/>
              <a:t> </a:t>
            </a:r>
            <a:r>
              <a:rPr lang="en-US" sz="2400" b="1" dirty="0" err="1"/>
              <a:t>характеризуются</a:t>
            </a:r>
            <a:r>
              <a:rPr lang="en-US" sz="2400" b="1" dirty="0"/>
              <a:t> </a:t>
            </a:r>
            <a:r>
              <a:rPr lang="en-US" sz="2400" b="1" dirty="0" err="1"/>
              <a:t>бессознательным</a:t>
            </a:r>
            <a:r>
              <a:rPr lang="en-US" sz="2400" b="1" dirty="0"/>
              <a:t> </a:t>
            </a:r>
            <a:r>
              <a:rPr lang="en-US" sz="2400" b="1" dirty="0" err="1"/>
              <a:t>состоянием</a:t>
            </a:r>
            <a:r>
              <a:rPr lang="en-US" sz="2400" b="1" dirty="0"/>
              <a:t>, </a:t>
            </a:r>
            <a:r>
              <a:rPr lang="en-US" sz="2400" b="1" dirty="0" err="1"/>
              <a:t>затруднением</a:t>
            </a:r>
            <a:r>
              <a:rPr lang="en-US" sz="2400" b="1" dirty="0"/>
              <a:t> </a:t>
            </a:r>
            <a:r>
              <a:rPr lang="en-US" sz="2400" b="1" dirty="0" err="1"/>
              <a:t>дыхания</a:t>
            </a:r>
            <a:r>
              <a:rPr lang="en-US" sz="2400" b="1" dirty="0"/>
              <a:t>, </a:t>
            </a:r>
            <a:r>
              <a:rPr lang="en-US" sz="2400" b="1" dirty="0" err="1"/>
              <a:t>нечувствительностью</a:t>
            </a:r>
            <a:r>
              <a:rPr lang="en-US" sz="2400" b="1" dirty="0"/>
              <a:t> </a:t>
            </a:r>
            <a:r>
              <a:rPr lang="en-US" sz="2400" b="1" dirty="0" err="1"/>
              <a:t>роговицы</a:t>
            </a:r>
            <a:r>
              <a:rPr lang="en-US" sz="2400" b="1" dirty="0"/>
              <a:t>, </a:t>
            </a:r>
            <a:r>
              <a:rPr lang="en-US" sz="2400" b="1" dirty="0" err="1"/>
              <a:t>едва</a:t>
            </a:r>
            <a:r>
              <a:rPr lang="en-US" sz="2400" b="1" dirty="0"/>
              <a:t> </a:t>
            </a:r>
            <a:r>
              <a:rPr lang="en-US" sz="2400" b="1" dirty="0" err="1"/>
              <a:t>ощутимым</a:t>
            </a:r>
            <a:r>
              <a:rPr lang="en-US" sz="2400" b="1" dirty="0"/>
              <a:t> </a:t>
            </a:r>
            <a:r>
              <a:rPr lang="en-US" sz="2400" b="1" dirty="0" err="1"/>
              <a:t>пульсом</a:t>
            </a:r>
            <a:r>
              <a:rPr lang="en-US" sz="2400" b="1" dirty="0"/>
              <a:t>, </a:t>
            </a:r>
            <a:r>
              <a:rPr lang="en-US" sz="2400" b="1" dirty="0" err="1"/>
              <a:t>нередко</a:t>
            </a:r>
            <a:r>
              <a:rPr lang="en-US" sz="2400" b="1" dirty="0"/>
              <a:t> </a:t>
            </a:r>
            <a:r>
              <a:rPr lang="en-US" sz="2400" b="1" dirty="0" err="1"/>
              <a:t>судорогами</a:t>
            </a:r>
            <a:r>
              <a:rPr lang="ru-RU" sz="2400" b="1" dirty="0"/>
              <a:t>;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ru-RU" sz="2400" b="1" dirty="0"/>
              <a:t>- з</a:t>
            </a:r>
            <a:r>
              <a:rPr lang="en-US" sz="2400" b="1" dirty="0" err="1"/>
              <a:t>ачастую</a:t>
            </a:r>
            <a:r>
              <a:rPr lang="en-US" sz="2400" b="1" dirty="0"/>
              <a:t> </a:t>
            </a:r>
            <a:r>
              <a:rPr lang="en-US" sz="2400" b="1" dirty="0" err="1"/>
              <a:t>фенол</a:t>
            </a:r>
            <a:r>
              <a:rPr lang="en-US" sz="2400" b="1" dirty="0"/>
              <a:t> </a:t>
            </a:r>
            <a:r>
              <a:rPr lang="en-US" sz="2400" b="1" dirty="0" err="1"/>
              <a:t>является</a:t>
            </a:r>
            <a:r>
              <a:rPr lang="en-US" sz="2400" b="1" dirty="0"/>
              <a:t> </a:t>
            </a:r>
            <a:r>
              <a:rPr lang="en-US" sz="2400" b="1" dirty="0" err="1"/>
              <a:t>причиной</a:t>
            </a:r>
            <a:r>
              <a:rPr lang="en-US" sz="2400" b="1" dirty="0"/>
              <a:t> </a:t>
            </a:r>
            <a:r>
              <a:rPr lang="en-US" sz="2400" b="1" dirty="0" err="1"/>
              <a:t>онкозаболеваний</a:t>
            </a:r>
            <a:r>
              <a:rPr lang="en-US" sz="2400" b="1" dirty="0"/>
              <a:t>.</a:t>
            </a:r>
          </a:p>
          <a:p>
            <a:pPr algn="l"/>
            <a:r>
              <a:rPr lang="en-US" sz="2400" dirty="0"/>
              <a:t> </a:t>
            </a:r>
          </a:p>
        </p:txBody>
      </p:sp>
      <p:pic>
        <p:nvPicPr>
          <p:cNvPr id="1027" name="Picture 3" descr="C:\Users\Таня\Desktop\mig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8" y="2348880"/>
            <a:ext cx="2425930" cy="18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8" y="116632"/>
            <a:ext cx="2438400" cy="19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1343273862_rak_po_nasledstv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8" y="4414448"/>
            <a:ext cx="2802393" cy="21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  <a:t> Химические свойства. Реакция гидроксильной группы</a:t>
            </a:r>
            <a:endParaRPr lang="ru-RU" sz="2800" dirty="0">
              <a:ln w="18415" cmpd="sng">
                <a:solidFill>
                  <a:schemeClr val="tx2"/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5798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Фенол проявляет свойства слабой кислоты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44" b="5157"/>
          <a:stretch/>
        </p:blipFill>
        <p:spPr bwMode="auto">
          <a:xfrm rot="16200000">
            <a:off x="4103948" y="-1359533"/>
            <a:ext cx="576066" cy="669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83568" y="2604397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Взаимодействует с щелочными металлами и щелочами с образованием солей – </a:t>
            </a:r>
            <a:r>
              <a:rPr lang="ru-RU" sz="2000" i="1" dirty="0" smtClean="0"/>
              <a:t>фенолятов</a:t>
            </a:r>
            <a:r>
              <a:rPr lang="ru-RU" sz="2000" dirty="0" smtClean="0"/>
              <a:t> :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 bwMode="auto">
          <a:xfrm rot="16200000">
            <a:off x="3725516" y="1430383"/>
            <a:ext cx="684860" cy="518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83568" y="479715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Фенол ( как кислота ) слабее угольной кислоты :</a:t>
            </a:r>
          </a:p>
          <a:p>
            <a:r>
              <a:rPr lang="ru-RU" sz="2000" dirty="0" smtClean="0"/>
              <a:t> последняя вытесняет фенол из солей :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5" r="15267"/>
          <a:stretch/>
        </p:blipFill>
        <p:spPr bwMode="auto">
          <a:xfrm rot="16200000">
            <a:off x="3700773" y="3205843"/>
            <a:ext cx="720080" cy="606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82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394</Words>
  <Application>Microsoft Office PowerPoint</Application>
  <PresentationFormat>Экран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на тему: Фенол</vt:lpstr>
      <vt:lpstr>    </vt:lpstr>
      <vt:lpstr>    </vt:lpstr>
      <vt:lpstr>    </vt:lpstr>
      <vt:lpstr>    </vt:lpstr>
      <vt:lpstr>Презентация PowerPoint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6</cp:revision>
  <dcterms:created xsi:type="dcterms:W3CDTF">2014-01-18T12:35:02Z</dcterms:created>
  <dcterms:modified xsi:type="dcterms:W3CDTF">2014-06-02T13:35:23Z</dcterms:modified>
</cp:coreProperties>
</file>