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4.jpg" ContentType="image/png"/>
  <Override PartName="/ppt/media/image5.jpg" ContentType="image/png"/>
  <Override PartName="/ppt/media/image6.jpg" ContentType="image/png"/>
  <Override PartName="/ppt/media/image7.jpg" ContentType="image/png"/>
  <Override PartName="/ppt/media/image19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58" r:id="rId11"/>
    <p:sldId id="259" r:id="rId12"/>
    <p:sldId id="269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2" r:id="rId26"/>
    <p:sldId id="28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Підготувала: </a:t>
            </a:r>
            <a:r>
              <a:rPr lang="uk-UA" dirty="0" err="1" smtClean="0"/>
              <a:t>Мучичка</a:t>
            </a:r>
            <a:r>
              <a:rPr lang="uk-UA" dirty="0" smtClean="0"/>
              <a:t> І., 11-Б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5" y="2276872"/>
            <a:ext cx="7525388" cy="2648585"/>
          </a:xfrm>
        </p:spPr>
        <p:txBody>
          <a:bodyPr/>
          <a:lstStyle/>
          <a:p>
            <a:r>
              <a:rPr lang="uk-UA" dirty="0" smtClean="0"/>
              <a:t>Насичені вуглеводні</a:t>
            </a:r>
            <a:br>
              <a:rPr lang="uk-UA" dirty="0" smtClean="0"/>
            </a:br>
            <a:r>
              <a:rPr lang="uk-UA" dirty="0" smtClean="0"/>
              <a:t>(алкани)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0807" y="2902065"/>
            <a:ext cx="2576589" cy="39039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581" y="0"/>
            <a:ext cx="3869420" cy="29020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6837" y="0"/>
            <a:ext cx="2267744" cy="22677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53158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1" y="4372168"/>
            <a:ext cx="6974160" cy="1433096"/>
          </a:xfrm>
        </p:spPr>
        <p:txBody>
          <a:bodyPr/>
          <a:lstStyle/>
          <a:p>
            <a:r>
              <a:rPr lang="uk-UA" dirty="0" smtClean="0"/>
              <a:t>Представники алканів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265712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7515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6146178" cy="1224136"/>
          </a:xfrm>
        </p:spPr>
        <p:txBody>
          <a:bodyPr/>
          <a:lstStyle/>
          <a:p>
            <a:r>
              <a:rPr lang="uk-UA" sz="4400" dirty="0" smtClean="0"/>
              <a:t>Фізичні властивості</a:t>
            </a:r>
            <a:endParaRPr lang="ru-RU" sz="44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51520" y="1412776"/>
            <a:ext cx="8712968" cy="525658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плавлення</a:t>
            </a:r>
            <a:r>
              <a:rPr lang="ru-RU" dirty="0"/>
              <a:t> і </a:t>
            </a:r>
            <a:r>
              <a:rPr lang="ru-RU" dirty="0" err="1"/>
              <a:t>кипіння</a:t>
            </a:r>
            <a:r>
              <a:rPr lang="ru-RU" dirty="0"/>
              <a:t> </a:t>
            </a:r>
            <a:r>
              <a:rPr lang="ru-RU" dirty="0" err="1"/>
              <a:t>збільшуються</a:t>
            </a:r>
            <a:r>
              <a:rPr lang="ru-RU" dirty="0"/>
              <a:t> з </a:t>
            </a:r>
            <a:r>
              <a:rPr lang="ru-RU" dirty="0" err="1"/>
              <a:t>молекулярної</a:t>
            </a:r>
            <a:r>
              <a:rPr lang="ru-RU" dirty="0"/>
              <a:t> </a:t>
            </a:r>
            <a:r>
              <a:rPr lang="ru-RU" dirty="0" err="1"/>
              <a:t>масою</a:t>
            </a:r>
            <a:r>
              <a:rPr lang="ru-RU" dirty="0"/>
              <a:t> і </a:t>
            </a:r>
            <a:r>
              <a:rPr lang="ru-RU" dirty="0" err="1"/>
              <a:t>довжиною</a:t>
            </a:r>
            <a:r>
              <a:rPr lang="ru-RU" dirty="0"/>
              <a:t> </a:t>
            </a:r>
            <a:r>
              <a:rPr lang="ru-RU" dirty="0" err="1"/>
              <a:t>головної</a:t>
            </a:r>
            <a:r>
              <a:rPr lang="ru-RU" dirty="0"/>
              <a:t> </a:t>
            </a:r>
            <a:r>
              <a:rPr lang="ru-RU" dirty="0" err="1"/>
              <a:t>вуглецевого</a:t>
            </a:r>
            <a:r>
              <a:rPr lang="ru-RU" dirty="0"/>
              <a:t> </a:t>
            </a:r>
            <a:r>
              <a:rPr lang="ru-RU" dirty="0" err="1"/>
              <a:t>ланцюга</a:t>
            </a:r>
            <a:endParaRPr lang="ru-RU" dirty="0"/>
          </a:p>
          <a:p>
            <a:r>
              <a:rPr lang="ru-RU" dirty="0"/>
              <a:t>При </a:t>
            </a:r>
            <a:r>
              <a:rPr lang="ru-RU" dirty="0" err="1"/>
              <a:t>нормальних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нерозгалужені</a:t>
            </a:r>
            <a:r>
              <a:rPr lang="ru-RU" dirty="0"/>
              <a:t> </a:t>
            </a:r>
            <a:r>
              <a:rPr lang="ru-RU" dirty="0" err="1"/>
              <a:t>алкани</a:t>
            </a:r>
            <a:r>
              <a:rPr lang="ru-RU" dirty="0"/>
              <a:t> з </a:t>
            </a:r>
            <a:r>
              <a:rPr lang="en-US" dirty="0"/>
              <a:t>CH 4 </a:t>
            </a:r>
            <a:r>
              <a:rPr lang="ru-RU" dirty="0"/>
              <a:t>до </a:t>
            </a:r>
            <a:r>
              <a:rPr lang="en-US" dirty="0"/>
              <a:t>C 4 H 10 - </a:t>
            </a:r>
            <a:r>
              <a:rPr lang="ru-RU" dirty="0"/>
              <a:t>гази; з </a:t>
            </a:r>
            <a:r>
              <a:rPr lang="en-US" dirty="0"/>
              <a:t>C 5 H 12 </a:t>
            </a:r>
            <a:r>
              <a:rPr lang="ru-RU" dirty="0"/>
              <a:t>до </a:t>
            </a:r>
            <a:r>
              <a:rPr lang="en-US" dirty="0"/>
              <a:t>C 13 H 28 - </a:t>
            </a:r>
            <a:r>
              <a:rPr lang="ru-RU" dirty="0" err="1"/>
              <a:t>рідини</a:t>
            </a:r>
            <a:r>
              <a:rPr lang="ru-RU" dirty="0"/>
              <a:t>;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en-US" dirty="0"/>
              <a:t>C 14 H 30 - </a:t>
            </a:r>
            <a:r>
              <a:rPr lang="ru-RU" dirty="0" err="1"/>
              <a:t>тверді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.</a:t>
            </a:r>
          </a:p>
          <a:p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плавлення</a:t>
            </a:r>
            <a:r>
              <a:rPr lang="ru-RU" dirty="0"/>
              <a:t> і </a:t>
            </a:r>
            <a:r>
              <a:rPr lang="ru-RU" dirty="0" err="1"/>
              <a:t>кипіння</a:t>
            </a:r>
            <a:r>
              <a:rPr lang="ru-RU" dirty="0"/>
              <a:t> </a:t>
            </a:r>
            <a:r>
              <a:rPr lang="ru-RU" dirty="0" err="1"/>
              <a:t>знижуються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розгалужених</a:t>
            </a:r>
            <a:r>
              <a:rPr lang="ru-RU" dirty="0"/>
              <a:t> до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розгалуженим</a:t>
            </a:r>
            <a:r>
              <a:rPr lang="ru-RU" dirty="0"/>
              <a:t>. Так, </a:t>
            </a:r>
            <a:r>
              <a:rPr lang="ru-RU" dirty="0" err="1"/>
              <a:t>наприклад</a:t>
            </a:r>
            <a:r>
              <a:rPr lang="ru-RU" dirty="0"/>
              <a:t>, при 20 </a:t>
            </a:r>
            <a:r>
              <a:rPr lang="en-US" dirty="0"/>
              <a:t>C </a:t>
            </a:r>
            <a:r>
              <a:rPr lang="ru-RU" dirty="0"/>
              <a:t>н-пентан - </a:t>
            </a:r>
            <a:r>
              <a:rPr lang="ru-RU" dirty="0" err="1"/>
              <a:t>рідина</a:t>
            </a:r>
            <a:r>
              <a:rPr lang="ru-RU" dirty="0"/>
              <a:t>, а </a:t>
            </a:r>
            <a:r>
              <a:rPr lang="ru-RU" dirty="0" err="1"/>
              <a:t>неопентана</a:t>
            </a:r>
            <a:r>
              <a:rPr lang="ru-RU" dirty="0"/>
              <a:t> - газ.</a:t>
            </a:r>
          </a:p>
          <a:p>
            <a:r>
              <a:rPr lang="ru-RU" dirty="0" err="1"/>
              <a:t>Газоподібні</a:t>
            </a:r>
            <a:r>
              <a:rPr lang="ru-RU" dirty="0"/>
              <a:t> </a:t>
            </a:r>
            <a:r>
              <a:rPr lang="ru-RU" dirty="0" err="1"/>
              <a:t>алкани</a:t>
            </a:r>
            <a:r>
              <a:rPr lang="ru-RU" dirty="0"/>
              <a:t> </a:t>
            </a:r>
            <a:r>
              <a:rPr lang="ru-RU" dirty="0" err="1"/>
              <a:t>горять</a:t>
            </a:r>
            <a:r>
              <a:rPr lang="ru-RU" dirty="0"/>
              <a:t> </a:t>
            </a:r>
            <a:r>
              <a:rPr lang="ru-RU" dirty="0" err="1"/>
              <a:t>безбарвним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блідо-блакитним</a:t>
            </a:r>
            <a:r>
              <a:rPr lang="ru-RU" dirty="0"/>
              <a:t> </a:t>
            </a:r>
            <a:r>
              <a:rPr lang="ru-RU" dirty="0" err="1"/>
              <a:t>полум'ям</a:t>
            </a:r>
            <a:r>
              <a:rPr lang="ru-RU" dirty="0"/>
              <a:t> з </a:t>
            </a:r>
            <a:r>
              <a:rPr lang="ru-RU" dirty="0" err="1"/>
              <a:t>виділенням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тепла</a:t>
            </a:r>
            <a:r>
              <a:rPr lang="ru-RU" dirty="0" smtClean="0"/>
              <a:t>.</a:t>
            </a:r>
          </a:p>
          <a:p>
            <a:r>
              <a:rPr lang="ru-RU" dirty="0" err="1"/>
              <a:t>Фізичні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насичених</a:t>
            </a:r>
            <a:r>
              <a:rPr lang="ru-RU" dirty="0"/>
              <a:t> </a:t>
            </a:r>
            <a:r>
              <a:rPr lang="ru-RU" dirty="0" err="1"/>
              <a:t>вуглеводнів</a:t>
            </a:r>
            <a:r>
              <a:rPr lang="ru-RU" dirty="0"/>
              <a:t> </a:t>
            </a:r>
            <a:r>
              <a:rPr lang="ru-RU" dirty="0" err="1"/>
              <a:t>закономірно</a:t>
            </a:r>
            <a:r>
              <a:rPr lang="ru-RU" dirty="0"/>
              <a:t> </a:t>
            </a:r>
            <a:r>
              <a:rPr lang="ru-RU" dirty="0" err="1"/>
              <a:t>змінюються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складу. Як видно з </a:t>
            </a:r>
            <a:r>
              <a:rPr lang="ru-RU" dirty="0" err="1"/>
              <a:t>таблиці</a:t>
            </a:r>
            <a:r>
              <a:rPr lang="ru-RU" dirty="0"/>
              <a:t>,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чотири</a:t>
            </a:r>
            <a:r>
              <a:rPr lang="ru-RU" dirty="0"/>
              <a:t> гомологи (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en-US" dirty="0"/>
              <a:t>C1 </a:t>
            </a:r>
            <a:r>
              <a:rPr lang="ru-RU" dirty="0"/>
              <a:t>до </a:t>
            </a:r>
            <a:r>
              <a:rPr lang="en-US" dirty="0"/>
              <a:t>C4) </a:t>
            </a:r>
            <a:r>
              <a:rPr lang="ru-RU" dirty="0"/>
              <a:t>при </a:t>
            </a:r>
            <a:r>
              <a:rPr lang="ru-RU" dirty="0" err="1"/>
              <a:t>звичайній</a:t>
            </a:r>
            <a:r>
              <a:rPr lang="ru-RU" dirty="0"/>
              <a:t> </a:t>
            </a:r>
            <a:r>
              <a:rPr lang="ru-RU" dirty="0" err="1"/>
              <a:t>температурі</a:t>
            </a:r>
            <a:r>
              <a:rPr lang="ru-RU" dirty="0"/>
              <a:t> є газами,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одинадцять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en-US" dirty="0"/>
              <a:t>C6 </a:t>
            </a:r>
            <a:r>
              <a:rPr lang="ru-RU" dirty="0"/>
              <a:t>до </a:t>
            </a:r>
            <a:r>
              <a:rPr lang="en-US" dirty="0"/>
              <a:t>C15) — </a:t>
            </a:r>
            <a:r>
              <a:rPr lang="ru-RU" dirty="0" err="1"/>
              <a:t>рідини</a:t>
            </a:r>
            <a:r>
              <a:rPr lang="ru-RU" dirty="0"/>
              <a:t>, а </a:t>
            </a:r>
            <a:r>
              <a:rPr lang="ru-RU" dirty="0" err="1"/>
              <a:t>починаючи</a:t>
            </a:r>
            <a:r>
              <a:rPr lang="ru-RU" dirty="0"/>
              <a:t> з </a:t>
            </a:r>
            <a:r>
              <a:rPr lang="ru-RU" dirty="0" err="1"/>
              <a:t>гексадекану</a:t>
            </a:r>
            <a:r>
              <a:rPr lang="ru-RU" dirty="0"/>
              <a:t> </a:t>
            </a:r>
            <a:r>
              <a:rPr lang="en-US" dirty="0"/>
              <a:t>C16H34 — </a:t>
            </a:r>
            <a:r>
              <a:rPr lang="ru-RU" dirty="0" err="1"/>
              <a:t>тверді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.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збільшенням</a:t>
            </a:r>
            <a:r>
              <a:rPr lang="ru-RU" dirty="0"/>
              <a:t> </a:t>
            </a:r>
            <a:r>
              <a:rPr lang="ru-RU" dirty="0" err="1"/>
              <a:t>молекулярної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точки </a:t>
            </a:r>
            <a:r>
              <a:rPr lang="ru-RU" dirty="0" err="1"/>
              <a:t>плавлення</a:t>
            </a:r>
            <a:r>
              <a:rPr lang="ru-RU" dirty="0"/>
              <a:t> і точки </a:t>
            </a:r>
            <a:r>
              <a:rPr lang="ru-RU" dirty="0" err="1"/>
              <a:t>кипіння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підвищуються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збільшується</a:t>
            </a:r>
            <a:r>
              <a:rPr lang="ru-RU" dirty="0"/>
              <a:t> і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густина</a:t>
            </a:r>
            <a:r>
              <a:rPr lang="ru-RU" dirty="0"/>
              <a:t>. У </a:t>
            </a:r>
            <a:r>
              <a:rPr lang="ru-RU" dirty="0" err="1"/>
              <a:t>воді</a:t>
            </a:r>
            <a:r>
              <a:rPr lang="ru-RU" dirty="0"/>
              <a:t> </a:t>
            </a:r>
            <a:r>
              <a:rPr lang="ru-RU" dirty="0" err="1"/>
              <a:t>насичені</a:t>
            </a:r>
            <a:r>
              <a:rPr lang="ru-RU" dirty="0"/>
              <a:t> </a:t>
            </a:r>
            <a:r>
              <a:rPr lang="ru-RU" dirty="0" err="1"/>
              <a:t>вуглеводні</a:t>
            </a:r>
            <a:r>
              <a:rPr lang="ru-RU" dirty="0"/>
              <a:t> практично </a:t>
            </a:r>
            <a:r>
              <a:rPr lang="ru-RU" dirty="0" err="1"/>
              <a:t>нерозчинні</a:t>
            </a:r>
            <a:r>
              <a:rPr lang="ru-RU" dirty="0"/>
              <a:t>, але добре </a:t>
            </a:r>
            <a:r>
              <a:rPr lang="ru-RU" dirty="0" err="1"/>
              <a:t>розчиняються</a:t>
            </a:r>
            <a:r>
              <a:rPr lang="ru-RU" dirty="0"/>
              <a:t> в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органічних</a:t>
            </a:r>
            <a:r>
              <a:rPr lang="ru-RU" dirty="0"/>
              <a:t> </a:t>
            </a:r>
            <a:r>
              <a:rPr lang="ru-RU" dirty="0" err="1"/>
              <a:t>розчинниках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8051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Г а з о п о д і б н а. </a:t>
            </a:r>
            <a:r>
              <a:rPr lang="ru-RU" sz="2400" dirty="0" err="1"/>
              <a:t>здатні</a:t>
            </a:r>
            <a:r>
              <a:rPr lang="ru-RU" sz="2400" dirty="0"/>
              <a:t> з водою </a:t>
            </a:r>
            <a:r>
              <a:rPr lang="ru-RU" sz="2400" dirty="0" err="1"/>
              <a:t>утворювати</a:t>
            </a:r>
            <a:r>
              <a:rPr lang="ru-RU" sz="2400" dirty="0"/>
              <a:t>, особливо </a:t>
            </a:r>
            <a:r>
              <a:rPr lang="ru-RU" sz="2400" dirty="0" err="1"/>
              <a:t>під</a:t>
            </a:r>
            <a:r>
              <a:rPr lang="ru-RU" sz="2400" dirty="0"/>
              <a:t> </a:t>
            </a:r>
            <a:r>
              <a:rPr lang="ru-RU" sz="2400" dirty="0" err="1"/>
              <a:t>тиском</a:t>
            </a:r>
            <a:r>
              <a:rPr lang="ru-RU" sz="2400" dirty="0"/>
              <a:t>, </a:t>
            </a:r>
            <a:r>
              <a:rPr lang="ru-RU" sz="2400" dirty="0" err="1"/>
              <a:t>молекулярні</a:t>
            </a:r>
            <a:r>
              <a:rPr lang="ru-RU" sz="2400" dirty="0"/>
              <a:t> </a:t>
            </a:r>
            <a:r>
              <a:rPr lang="ru-RU" sz="2400" dirty="0" err="1"/>
              <a:t>сполуки</a:t>
            </a:r>
            <a:r>
              <a:rPr lang="ru-RU" sz="2400" dirty="0"/>
              <a:t> — </a:t>
            </a:r>
            <a:r>
              <a:rPr lang="ru-RU" sz="2400" dirty="0" err="1"/>
              <a:t>газогідрати</a:t>
            </a:r>
            <a:r>
              <a:rPr lang="ru-RU" sz="2400" dirty="0"/>
              <a:t>, для </a:t>
            </a:r>
            <a:r>
              <a:rPr lang="ru-RU" sz="2400" dirty="0" err="1"/>
              <a:t>яких</a:t>
            </a:r>
            <a:r>
              <a:rPr lang="ru-RU" sz="2400" dirty="0"/>
              <a:t> температура </a:t>
            </a:r>
            <a:r>
              <a:rPr lang="ru-RU" sz="2400" dirty="0" err="1"/>
              <a:t>розкладу</a:t>
            </a:r>
            <a:r>
              <a:rPr lang="ru-RU" sz="2400" dirty="0"/>
              <a:t> при </a:t>
            </a:r>
            <a:r>
              <a:rPr lang="ru-RU" sz="2400" dirty="0" err="1"/>
              <a:t>тиску</a:t>
            </a:r>
            <a:r>
              <a:rPr lang="ru-RU" sz="2400" dirty="0"/>
              <a:t> 0,1 МПа і критична температура </a:t>
            </a:r>
            <a:r>
              <a:rPr lang="ru-RU" sz="2400" dirty="0" err="1"/>
              <a:t>відповідно</a:t>
            </a:r>
            <a:r>
              <a:rPr lang="ru-RU" sz="2400" dirty="0"/>
              <a:t> </a:t>
            </a:r>
            <a:r>
              <a:rPr lang="ru-RU" sz="2400" dirty="0" err="1"/>
              <a:t>рівні</a:t>
            </a:r>
            <a:r>
              <a:rPr lang="ru-RU" sz="2400" dirty="0"/>
              <a:t>: з метаном — 29 і 21,50°</a:t>
            </a:r>
            <a:r>
              <a:rPr lang="en-US" sz="2400" dirty="0"/>
              <a:t>C, </a:t>
            </a:r>
            <a:r>
              <a:rPr lang="ru-RU" sz="2400" dirty="0"/>
              <a:t>з </a:t>
            </a:r>
            <a:r>
              <a:rPr lang="ru-RU" sz="2400" dirty="0" err="1"/>
              <a:t>етаном</a:t>
            </a:r>
            <a:r>
              <a:rPr lang="ru-RU" sz="2400" dirty="0"/>
              <a:t> — 15,8 і 14,50°</a:t>
            </a:r>
            <a:r>
              <a:rPr lang="en-US" sz="2400" dirty="0"/>
              <a:t>C, </a:t>
            </a:r>
            <a:r>
              <a:rPr lang="ru-RU" sz="2400" dirty="0"/>
              <a:t>з пропаном 0 і 8,50°</a:t>
            </a:r>
            <a:r>
              <a:rPr lang="en-US" sz="2400" dirty="0"/>
              <a:t>C. </a:t>
            </a:r>
            <a:r>
              <a:rPr lang="ru-RU" sz="2400" dirty="0" err="1"/>
              <a:t>Такі</a:t>
            </a:r>
            <a:r>
              <a:rPr lang="ru-RU" sz="2400" dirty="0"/>
              <a:t> </a:t>
            </a:r>
            <a:r>
              <a:rPr lang="ru-RU" sz="2400" dirty="0" err="1"/>
              <a:t>гідрати</a:t>
            </a:r>
            <a:r>
              <a:rPr lang="ru-RU" sz="2400" dirty="0"/>
              <a:t> часто </a:t>
            </a:r>
            <a:r>
              <a:rPr lang="ru-RU" sz="2400" dirty="0" err="1"/>
              <a:t>вимерзають</a:t>
            </a:r>
            <a:r>
              <a:rPr lang="ru-RU" sz="2400" dirty="0"/>
              <a:t> на </a:t>
            </a:r>
            <a:r>
              <a:rPr lang="ru-RU" sz="2400" dirty="0" err="1"/>
              <a:t>внутрішніх</a:t>
            </a:r>
            <a:r>
              <a:rPr lang="ru-RU" sz="2400" dirty="0"/>
              <a:t> </a:t>
            </a:r>
            <a:r>
              <a:rPr lang="ru-RU" sz="2400" dirty="0" err="1"/>
              <a:t>стінках</a:t>
            </a:r>
            <a:r>
              <a:rPr lang="ru-RU" sz="2400" dirty="0"/>
              <a:t> </a:t>
            </a:r>
            <a:r>
              <a:rPr lang="ru-RU" sz="2400" dirty="0" err="1"/>
              <a:t>газопроводів</a:t>
            </a:r>
            <a:r>
              <a:rPr lang="ru-RU" sz="2400" dirty="0"/>
              <a:t>. </a:t>
            </a:r>
            <a:r>
              <a:rPr lang="ru-RU" sz="2400" dirty="0" err="1"/>
              <a:t>Гідрати</a:t>
            </a:r>
            <a:r>
              <a:rPr lang="ru-RU" sz="2400" dirty="0"/>
              <a:t> — </a:t>
            </a:r>
            <a:r>
              <a:rPr lang="ru-RU" sz="2400" dirty="0" err="1"/>
              <a:t>сполуки</a:t>
            </a:r>
            <a:r>
              <a:rPr lang="ru-RU" sz="2400" dirty="0"/>
              <a:t>, </a:t>
            </a:r>
            <a:r>
              <a:rPr lang="ru-RU" sz="2400" dirty="0" err="1"/>
              <a:t>включення</a:t>
            </a:r>
            <a:r>
              <a:rPr lang="ru-RU" sz="2400" dirty="0"/>
              <a:t> (</a:t>
            </a:r>
            <a:r>
              <a:rPr lang="ru-RU" sz="2400" dirty="0" err="1"/>
              <a:t>клатрати</a:t>
            </a:r>
            <a:r>
              <a:rPr lang="ru-RU" sz="2400" dirty="0"/>
              <a:t>) — </a:t>
            </a:r>
            <a:r>
              <a:rPr lang="ru-RU" sz="2400" dirty="0" err="1"/>
              <a:t>являють</a:t>
            </a:r>
            <a:r>
              <a:rPr lang="ru-RU" sz="2400" dirty="0"/>
              <a:t> собою </a:t>
            </a:r>
            <a:r>
              <a:rPr lang="ru-RU" sz="2400" dirty="0" err="1"/>
              <a:t>снігоподібні</a:t>
            </a:r>
            <a:r>
              <a:rPr lang="ru-RU" sz="2400" dirty="0"/>
              <a:t> </a:t>
            </a:r>
            <a:r>
              <a:rPr lang="ru-RU" sz="2400" dirty="0" err="1"/>
              <a:t>речовини</a:t>
            </a:r>
            <a:r>
              <a:rPr lang="ru-RU" sz="2400" dirty="0"/>
              <a:t>, з </a:t>
            </a:r>
            <a:r>
              <a:rPr lang="ru-RU" sz="2400" dirty="0" err="1"/>
              <a:t>загальною</a:t>
            </a:r>
            <a:r>
              <a:rPr lang="ru-RU" sz="2400" dirty="0"/>
              <a:t> формулою М</a:t>
            </a:r>
            <a:r>
              <a:rPr lang="en-US" sz="2400" dirty="0"/>
              <a:t>n </a:t>
            </a:r>
            <a:r>
              <a:rPr lang="ru-RU" sz="2400" dirty="0"/>
              <a:t>Н2О, де </a:t>
            </a:r>
            <a:r>
              <a:rPr lang="ru-RU" sz="2400" dirty="0" err="1"/>
              <a:t>значення</a:t>
            </a:r>
            <a:r>
              <a:rPr lang="ru-RU" sz="2400" dirty="0"/>
              <a:t> </a:t>
            </a:r>
            <a:r>
              <a:rPr lang="en-US" sz="2400" dirty="0"/>
              <a:t>n </a:t>
            </a:r>
            <a:r>
              <a:rPr lang="ru-RU" sz="2400" dirty="0" err="1"/>
              <a:t>змінюється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5,75 до 17 в </a:t>
            </a:r>
            <a:r>
              <a:rPr lang="ru-RU" sz="2400" dirty="0" err="1"/>
              <a:t>залежності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складу газу і умов </a:t>
            </a:r>
            <a:r>
              <a:rPr lang="ru-RU" sz="2400" dirty="0" err="1"/>
              <a:t>утворення</a:t>
            </a:r>
            <a:r>
              <a:rPr lang="ru-RU" sz="2400" dirty="0"/>
              <a:t>. </a:t>
            </a:r>
            <a:r>
              <a:rPr lang="ru-RU" sz="2400" dirty="0" err="1"/>
              <a:t>Природні</a:t>
            </a:r>
            <a:r>
              <a:rPr lang="ru-RU" sz="2400" dirty="0"/>
              <a:t> гази </a:t>
            </a:r>
            <a:r>
              <a:rPr lang="ru-RU" sz="2400" dirty="0" err="1"/>
              <a:t>містять</a:t>
            </a:r>
            <a:r>
              <a:rPr lang="ru-RU" sz="2400" dirty="0"/>
              <a:t> в основному метан і </a:t>
            </a:r>
            <a:r>
              <a:rPr lang="ru-RU" sz="2400" dirty="0" err="1"/>
              <a:t>менше</a:t>
            </a:r>
            <a:r>
              <a:rPr lang="ru-RU" sz="2400" dirty="0"/>
              <a:t> 20% в </a:t>
            </a:r>
            <a:r>
              <a:rPr lang="ru-RU" sz="2400" dirty="0" err="1"/>
              <a:t>сумі</a:t>
            </a:r>
            <a:r>
              <a:rPr lang="ru-RU" sz="2400" dirty="0"/>
              <a:t> </a:t>
            </a:r>
            <a:r>
              <a:rPr lang="ru-RU" sz="2400" dirty="0" err="1"/>
              <a:t>етану</a:t>
            </a:r>
            <a:r>
              <a:rPr lang="ru-RU" sz="2400" dirty="0"/>
              <a:t>, пропану і бутану, </a:t>
            </a:r>
            <a:r>
              <a:rPr lang="ru-RU" sz="2400" dirty="0" err="1"/>
              <a:t>домішки</a:t>
            </a:r>
            <a:r>
              <a:rPr lang="ru-RU" sz="2400" dirty="0"/>
              <a:t> </a:t>
            </a:r>
            <a:r>
              <a:rPr lang="ru-RU" sz="2400" dirty="0" err="1"/>
              <a:t>легкокиплячих</a:t>
            </a:r>
            <a:r>
              <a:rPr lang="ru-RU" sz="2400" dirty="0"/>
              <a:t> </a:t>
            </a:r>
            <a:r>
              <a:rPr lang="ru-RU" sz="2400" dirty="0" err="1"/>
              <a:t>рідких</a:t>
            </a:r>
            <a:r>
              <a:rPr lang="ru-RU" sz="2400" dirty="0"/>
              <a:t> </a:t>
            </a:r>
            <a:r>
              <a:rPr lang="ru-RU" sz="2400" dirty="0" err="1"/>
              <a:t>вуглеводнів</a:t>
            </a:r>
            <a:r>
              <a:rPr lang="ru-RU" sz="2400" dirty="0"/>
              <a:t> — пентану, </a:t>
            </a:r>
            <a:r>
              <a:rPr lang="ru-RU" sz="2400" dirty="0" err="1"/>
              <a:t>гексану</a:t>
            </a:r>
            <a:r>
              <a:rPr lang="ru-RU" sz="2400" dirty="0"/>
              <a:t> та </a:t>
            </a:r>
            <a:r>
              <a:rPr lang="ru-RU" sz="2400" dirty="0" err="1"/>
              <a:t>інших</a:t>
            </a:r>
            <a:r>
              <a:rPr lang="ru-RU" sz="2400" dirty="0"/>
              <a:t>. </a:t>
            </a:r>
            <a:r>
              <a:rPr lang="ru-RU" sz="2400" dirty="0" err="1"/>
              <a:t>Окрім</a:t>
            </a:r>
            <a:r>
              <a:rPr lang="ru-RU" sz="2400" dirty="0"/>
              <a:t> </a:t>
            </a:r>
            <a:r>
              <a:rPr lang="ru-RU" sz="2400" dirty="0" err="1"/>
              <a:t>цього</a:t>
            </a:r>
            <a:r>
              <a:rPr lang="ru-RU" sz="2400" dirty="0"/>
              <a:t> </a:t>
            </a:r>
            <a:r>
              <a:rPr lang="ru-RU" sz="2400" dirty="0" err="1"/>
              <a:t>присутні</a:t>
            </a:r>
            <a:r>
              <a:rPr lang="ru-RU" sz="2400" dirty="0"/>
              <a:t> в </a:t>
            </a:r>
            <a:r>
              <a:rPr lang="ru-RU" sz="2400" dirty="0" err="1"/>
              <a:t>малій</a:t>
            </a:r>
            <a:r>
              <a:rPr lang="ru-RU" sz="2400" dirty="0"/>
              <a:t> </a:t>
            </a:r>
            <a:r>
              <a:rPr lang="ru-RU" sz="2400" dirty="0" err="1"/>
              <a:t>кількості</a:t>
            </a:r>
            <a:r>
              <a:rPr lang="ru-RU" sz="2400" dirty="0"/>
              <a:t> оксид </a:t>
            </a:r>
            <a:r>
              <a:rPr lang="ru-RU" sz="2400" dirty="0" err="1"/>
              <a:t>вуглецю</a:t>
            </a:r>
            <a:r>
              <a:rPr lang="ru-RU" sz="2400" dirty="0"/>
              <a:t> (</a:t>
            </a:r>
            <a:r>
              <a:rPr lang="en-US" sz="2400" dirty="0"/>
              <a:t>IV), </a:t>
            </a:r>
            <a:r>
              <a:rPr lang="ru-RU" sz="2400" dirty="0"/>
              <a:t>азот, </a:t>
            </a:r>
            <a:r>
              <a:rPr lang="ru-RU" sz="2400" dirty="0" err="1"/>
              <a:t>сірководень</a:t>
            </a:r>
            <a:r>
              <a:rPr lang="ru-RU" sz="2400" dirty="0"/>
              <a:t> й </a:t>
            </a:r>
            <a:r>
              <a:rPr lang="ru-RU" sz="2400" dirty="0" err="1"/>
              <a:t>інертні</a:t>
            </a:r>
            <a:r>
              <a:rPr lang="ru-RU" sz="2400" dirty="0"/>
              <a:t> гази.</a:t>
            </a:r>
          </a:p>
        </p:txBody>
      </p:sp>
    </p:spTree>
    <p:extLst>
      <p:ext uri="{BB962C8B-B14F-4D97-AF65-F5344CB8AC3E}">
        <p14:creationId xmlns:p14="http://schemas.microsoft.com/office/powerpoint/2010/main" val="1212614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284984"/>
            <a:ext cx="3635896" cy="3573016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16632"/>
            <a:ext cx="9144000" cy="4608512"/>
          </a:xfrm>
        </p:spPr>
        <p:txBody>
          <a:bodyPr>
            <a:normAutofit/>
          </a:bodyPr>
          <a:lstStyle/>
          <a:p>
            <a:r>
              <a:rPr lang="ru-RU" sz="2400" b="1" dirty="0"/>
              <a:t>Р і д к а</a:t>
            </a:r>
            <a:r>
              <a:rPr lang="ru-RU" dirty="0"/>
              <a:t>., особливо </a:t>
            </a:r>
            <a:r>
              <a:rPr lang="ru-RU" dirty="0" err="1"/>
              <a:t>нормальної</a:t>
            </a:r>
            <a:r>
              <a:rPr lang="ru-RU" dirty="0"/>
              <a:t> </a:t>
            </a:r>
            <a:r>
              <a:rPr lang="ru-RU" dirty="0" err="1"/>
              <a:t>будови</a:t>
            </a:r>
            <a:r>
              <a:rPr lang="ru-RU" dirty="0"/>
              <a:t>, </a:t>
            </a:r>
            <a:r>
              <a:rPr lang="ru-RU" dirty="0" err="1"/>
              <a:t>можуть</a:t>
            </a:r>
            <a:r>
              <a:rPr lang="ru-RU" dirty="0"/>
              <a:t> у </a:t>
            </a:r>
            <a:r>
              <a:rPr lang="ru-RU" dirty="0" err="1"/>
              <a:t>порівняно</a:t>
            </a:r>
            <a:r>
              <a:rPr lang="ru-RU" dirty="0"/>
              <a:t> </a:t>
            </a:r>
            <a:r>
              <a:rPr lang="ru-RU" dirty="0" err="1"/>
              <a:t>м'яких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окиснюватися</a:t>
            </a:r>
            <a:r>
              <a:rPr lang="ru-RU" dirty="0"/>
              <a:t> киснем </a:t>
            </a:r>
            <a:r>
              <a:rPr lang="ru-RU" dirty="0" err="1"/>
              <a:t>повітря</a:t>
            </a:r>
            <a:r>
              <a:rPr lang="ru-RU" dirty="0"/>
              <a:t>. Вони є компонентами моторного </a:t>
            </a:r>
            <a:r>
              <a:rPr lang="ru-RU" dirty="0" err="1"/>
              <a:t>палива</a:t>
            </a:r>
            <a:r>
              <a:rPr lang="ru-RU" dirty="0"/>
              <a:t>: бензину, </a:t>
            </a:r>
            <a:r>
              <a:rPr lang="ru-RU" dirty="0" err="1"/>
              <a:t>газотурбінних</a:t>
            </a:r>
            <a:r>
              <a:rPr lang="ru-RU" dirty="0"/>
              <a:t> (</a:t>
            </a:r>
            <a:r>
              <a:rPr lang="ru-RU" dirty="0" err="1"/>
              <a:t>авіаційних</a:t>
            </a:r>
            <a:r>
              <a:rPr lang="ru-RU" dirty="0"/>
              <a:t>, </a:t>
            </a:r>
            <a:r>
              <a:rPr lang="ru-RU" dirty="0" err="1"/>
              <a:t>наземних</a:t>
            </a:r>
            <a:r>
              <a:rPr lang="ru-RU" dirty="0"/>
              <a:t>, </a:t>
            </a:r>
            <a:r>
              <a:rPr lang="ru-RU" dirty="0" err="1"/>
              <a:t>морських</a:t>
            </a:r>
            <a:r>
              <a:rPr lang="ru-RU" dirty="0"/>
              <a:t>) і </a:t>
            </a:r>
            <a:r>
              <a:rPr lang="ru-RU" dirty="0" err="1"/>
              <a:t>дизельних</a:t>
            </a:r>
            <a:r>
              <a:rPr lang="ru-RU" dirty="0"/>
              <a:t>.</a:t>
            </a:r>
          </a:p>
          <a:p>
            <a:r>
              <a:rPr lang="ru-RU" b="1" dirty="0"/>
              <a:t>Т в е р д а</a:t>
            </a:r>
            <a:r>
              <a:rPr lang="ru-RU" dirty="0"/>
              <a:t>. </a:t>
            </a:r>
            <a:r>
              <a:rPr lang="ru-RU" dirty="0" err="1"/>
              <a:t>виділяються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нафтової</a:t>
            </a:r>
            <a:r>
              <a:rPr lang="ru-RU" dirty="0"/>
              <a:t> </a:t>
            </a:r>
            <a:r>
              <a:rPr lang="ru-RU" dirty="0" err="1"/>
              <a:t>сировини</a:t>
            </a:r>
            <a:r>
              <a:rPr lang="ru-RU" dirty="0"/>
              <a:t> при </a:t>
            </a:r>
            <a:r>
              <a:rPr lang="ru-RU" dirty="0" err="1"/>
              <a:t>виробництві</a:t>
            </a:r>
            <a:r>
              <a:rPr lang="ru-RU" dirty="0"/>
              <a:t> </a:t>
            </a:r>
            <a:r>
              <a:rPr lang="ru-RU" dirty="0" err="1"/>
              <a:t>змащувальних</a:t>
            </a:r>
            <a:r>
              <a:rPr lang="ru-RU" dirty="0"/>
              <a:t> олив, </a:t>
            </a:r>
            <a:r>
              <a:rPr lang="ru-RU" dirty="0" err="1"/>
              <a:t>оскільки</a:t>
            </a:r>
            <a:r>
              <a:rPr lang="ru-RU" dirty="0"/>
              <a:t> вони </a:t>
            </a:r>
            <a:r>
              <a:rPr lang="ru-RU" dirty="0" err="1"/>
              <a:t>викристалізовуються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оливи</a:t>
            </a:r>
            <a:r>
              <a:rPr lang="ru-RU" dirty="0"/>
              <a:t>, </a:t>
            </a:r>
            <a:r>
              <a:rPr lang="ru-RU" dirty="0" err="1"/>
              <a:t>зменшуючи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рухомість</a:t>
            </a:r>
            <a:r>
              <a:rPr lang="ru-RU" dirty="0"/>
              <a:t> і </a:t>
            </a:r>
            <a:r>
              <a:rPr lang="ru-RU" dirty="0" err="1"/>
              <a:t>зумовлюючи</a:t>
            </a:r>
            <a:r>
              <a:rPr lang="ru-RU" dirty="0"/>
              <a:t> </a:t>
            </a:r>
            <a:r>
              <a:rPr lang="ru-RU" dirty="0" err="1"/>
              <a:t>застигання</a:t>
            </a:r>
            <a:r>
              <a:rPr lang="ru-RU" dirty="0"/>
              <a:t> при </a:t>
            </a:r>
            <a:r>
              <a:rPr lang="ru-RU" dirty="0" err="1"/>
              <a:t>високих</a:t>
            </a:r>
            <a:r>
              <a:rPr lang="ru-RU" dirty="0"/>
              <a:t> температурах. </a:t>
            </a:r>
            <a:r>
              <a:rPr lang="ru-RU" dirty="0" err="1"/>
              <a:t>Тверді</a:t>
            </a:r>
            <a:r>
              <a:rPr lang="ru-RU" dirty="0"/>
              <a:t> </a:t>
            </a:r>
            <a:r>
              <a:rPr lang="ru-RU" dirty="0" err="1"/>
              <a:t>алкани</a:t>
            </a:r>
            <a:r>
              <a:rPr lang="ru-RU" dirty="0"/>
              <a:t> </a:t>
            </a:r>
            <a:r>
              <a:rPr lang="ru-RU" dirty="0" err="1"/>
              <a:t>діляться</a:t>
            </a:r>
            <a:r>
              <a:rPr lang="ru-RU" dirty="0"/>
              <a:t> на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— </a:t>
            </a:r>
            <a:r>
              <a:rPr lang="ru-RU" dirty="0" err="1"/>
              <a:t>власне</a:t>
            </a:r>
            <a:r>
              <a:rPr lang="ru-RU" dirty="0"/>
              <a:t> </a:t>
            </a:r>
            <a:r>
              <a:rPr lang="ru-RU" dirty="0" err="1"/>
              <a:t>парафін</a:t>
            </a:r>
            <a:r>
              <a:rPr lang="ru-RU" dirty="0"/>
              <a:t> і церезин.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297413"/>
            <a:ext cx="3307331" cy="356061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284984"/>
            <a:ext cx="3563889" cy="357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861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913" y="0"/>
            <a:ext cx="4381873" cy="1937152"/>
          </a:xfrm>
        </p:spPr>
        <p:txBody>
          <a:bodyPr/>
          <a:lstStyle/>
          <a:p>
            <a:r>
              <a:rPr lang="uk-UA" dirty="0" smtClean="0"/>
              <a:t>Спектральні властивості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484784"/>
            <a:ext cx="9134191" cy="5343694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dirty="0"/>
              <a:t>В ІЧ-спектрах </a:t>
            </a:r>
            <a:r>
              <a:rPr lang="ru-RU" dirty="0" err="1"/>
              <a:t>алканов</a:t>
            </a:r>
            <a:r>
              <a:rPr lang="ru-RU" dirty="0"/>
              <a:t>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проявляються</a:t>
            </a:r>
            <a:r>
              <a:rPr lang="ru-RU" dirty="0"/>
              <a:t> </a:t>
            </a:r>
            <a:r>
              <a:rPr lang="ru-RU" dirty="0" err="1"/>
              <a:t>частоти</a:t>
            </a:r>
            <a:r>
              <a:rPr lang="ru-RU" dirty="0"/>
              <a:t> </a:t>
            </a:r>
            <a:r>
              <a:rPr lang="ru-RU" dirty="0" err="1"/>
              <a:t>валентних</a:t>
            </a:r>
            <a:r>
              <a:rPr lang="ru-RU" dirty="0"/>
              <a:t> </a:t>
            </a:r>
            <a:r>
              <a:rPr lang="ru-RU" dirty="0" err="1"/>
              <a:t>коливань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 С-Н в </a:t>
            </a:r>
            <a:r>
              <a:rPr lang="ru-RU" dirty="0" err="1"/>
              <a:t>області</a:t>
            </a:r>
            <a:r>
              <a:rPr lang="ru-RU" dirty="0"/>
              <a:t> 2850-3000 см -1. </a:t>
            </a:r>
            <a:r>
              <a:rPr lang="ru-RU" dirty="0" err="1"/>
              <a:t>Частоти</a:t>
            </a:r>
            <a:r>
              <a:rPr lang="ru-RU" dirty="0"/>
              <a:t> </a:t>
            </a:r>
            <a:r>
              <a:rPr lang="ru-RU" dirty="0" err="1"/>
              <a:t>валентних</a:t>
            </a:r>
            <a:r>
              <a:rPr lang="ru-RU" dirty="0"/>
              <a:t> </a:t>
            </a:r>
            <a:r>
              <a:rPr lang="ru-RU" dirty="0" err="1"/>
              <a:t>коливань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 С-С </a:t>
            </a:r>
            <a:r>
              <a:rPr lang="ru-RU" dirty="0" err="1"/>
              <a:t>змінні</a:t>
            </a:r>
            <a:r>
              <a:rPr lang="ru-RU" dirty="0"/>
              <a:t> і часто </a:t>
            </a:r>
            <a:r>
              <a:rPr lang="ru-RU" dirty="0" err="1"/>
              <a:t>малоінтенсивне</a:t>
            </a:r>
            <a:r>
              <a:rPr lang="ru-RU" dirty="0"/>
              <a:t>. </a:t>
            </a:r>
            <a:r>
              <a:rPr lang="ru-RU" dirty="0" err="1"/>
              <a:t>Характеристичні</a:t>
            </a:r>
            <a:r>
              <a:rPr lang="ru-RU" dirty="0"/>
              <a:t> </a:t>
            </a:r>
            <a:r>
              <a:rPr lang="ru-RU" dirty="0" err="1"/>
              <a:t>деформаційні</a:t>
            </a:r>
            <a:r>
              <a:rPr lang="ru-RU" dirty="0"/>
              <a:t> </a:t>
            </a:r>
            <a:r>
              <a:rPr lang="ru-RU" dirty="0" err="1"/>
              <a:t>коливання</a:t>
            </a:r>
            <a:r>
              <a:rPr lang="ru-RU" dirty="0"/>
              <a:t> в </a:t>
            </a:r>
            <a:r>
              <a:rPr lang="ru-RU" dirty="0" err="1"/>
              <a:t>зв'язку</a:t>
            </a:r>
            <a:r>
              <a:rPr lang="ru-RU" dirty="0"/>
              <a:t> С-Н в </a:t>
            </a:r>
            <a:r>
              <a:rPr lang="ru-RU" dirty="0" err="1"/>
              <a:t>метильної</a:t>
            </a:r>
            <a:r>
              <a:rPr lang="ru-RU" dirty="0"/>
              <a:t> і </a:t>
            </a:r>
            <a:r>
              <a:rPr lang="ru-RU" dirty="0" err="1"/>
              <a:t>метиленової</a:t>
            </a:r>
            <a:r>
              <a:rPr lang="ru-RU" dirty="0"/>
              <a:t> </a:t>
            </a:r>
            <a:r>
              <a:rPr lang="ru-RU" dirty="0" err="1"/>
              <a:t>групах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лежать в </a:t>
            </a:r>
            <a:r>
              <a:rPr lang="ru-RU" dirty="0" err="1"/>
              <a:t>інтервалі</a:t>
            </a:r>
            <a:r>
              <a:rPr lang="ru-RU" dirty="0"/>
              <a:t> 1400-1470 см -1,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метильная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в спектрах </a:t>
            </a:r>
            <a:r>
              <a:rPr lang="ru-RU" dirty="0" err="1"/>
              <a:t>слабку</a:t>
            </a:r>
            <a:r>
              <a:rPr lang="ru-RU" dirty="0"/>
              <a:t> </a:t>
            </a:r>
            <a:r>
              <a:rPr lang="ru-RU" dirty="0" err="1"/>
              <a:t>смугу</a:t>
            </a:r>
            <a:r>
              <a:rPr lang="ru-RU" dirty="0"/>
              <a:t> при 1380 см -1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err="1"/>
              <a:t>Чисті</a:t>
            </a:r>
            <a:r>
              <a:rPr lang="ru-RU" dirty="0"/>
              <a:t> </a:t>
            </a:r>
            <a:r>
              <a:rPr lang="ru-RU" dirty="0" err="1"/>
              <a:t>алкани</a:t>
            </a:r>
            <a:r>
              <a:rPr lang="ru-RU" dirty="0"/>
              <a:t> не </a:t>
            </a:r>
            <a:r>
              <a:rPr lang="ru-RU" dirty="0" err="1"/>
              <a:t>поглинають</a:t>
            </a:r>
            <a:r>
              <a:rPr lang="ru-RU" dirty="0"/>
              <a:t> в </a:t>
            </a:r>
            <a:r>
              <a:rPr lang="ru-RU" dirty="0" err="1"/>
              <a:t>ультрафіолетовій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 2000 і з </a:t>
            </a:r>
            <a:r>
              <a:rPr lang="ru-RU" dirty="0" err="1"/>
              <a:t>цієї</a:t>
            </a:r>
            <a:r>
              <a:rPr lang="ru-RU" dirty="0"/>
              <a:t> причини часто </a:t>
            </a:r>
            <a:r>
              <a:rPr lang="ru-RU" dirty="0" err="1"/>
              <a:t>виявляються</a:t>
            </a:r>
            <a:r>
              <a:rPr lang="ru-RU" dirty="0"/>
              <a:t> </a:t>
            </a:r>
            <a:r>
              <a:rPr lang="ru-RU" dirty="0" err="1"/>
              <a:t>відмінними</a:t>
            </a:r>
            <a:r>
              <a:rPr lang="ru-RU" dirty="0"/>
              <a:t> </a:t>
            </a:r>
            <a:r>
              <a:rPr lang="ru-RU" dirty="0" err="1"/>
              <a:t>розчинниками</a:t>
            </a:r>
            <a:r>
              <a:rPr lang="ru-RU" dirty="0"/>
              <a:t> для </a:t>
            </a:r>
            <a:r>
              <a:rPr lang="ru-RU" dirty="0" err="1"/>
              <a:t>зняття</a:t>
            </a:r>
            <a:r>
              <a:rPr lang="ru-RU" dirty="0"/>
              <a:t> УФ-</a:t>
            </a:r>
            <a:r>
              <a:rPr lang="ru-RU" dirty="0" err="1"/>
              <a:t>спектрів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8226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4077072"/>
            <a:ext cx="6512511" cy="1438096"/>
          </a:xfrm>
        </p:spPr>
        <p:txBody>
          <a:bodyPr/>
          <a:lstStyle/>
          <a:p>
            <a:r>
              <a:rPr lang="uk-UA" dirty="0" smtClean="0"/>
              <a:t>Хімічні властивості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err="1"/>
              <a:t>Алкани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низьку</a:t>
            </a:r>
            <a:r>
              <a:rPr lang="ru-RU" dirty="0"/>
              <a:t> </a:t>
            </a:r>
            <a:r>
              <a:rPr lang="ru-RU" dirty="0" err="1"/>
              <a:t>хімічну</a:t>
            </a:r>
            <a:r>
              <a:rPr lang="ru-RU" dirty="0"/>
              <a:t> </a:t>
            </a:r>
            <a:r>
              <a:rPr lang="ru-RU" dirty="0" err="1"/>
              <a:t>активність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пояснюється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поодинокі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en-US" dirty="0"/>
              <a:t>CH </a:t>
            </a:r>
            <a:r>
              <a:rPr lang="ru-RU" dirty="0"/>
              <a:t>і </a:t>
            </a:r>
            <a:r>
              <a:rPr lang="en-US" dirty="0"/>
              <a:t>CC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міцні</a:t>
            </a:r>
            <a:r>
              <a:rPr lang="ru-RU" dirty="0"/>
              <a:t> і </a:t>
            </a:r>
            <a:r>
              <a:rPr lang="ru-RU" dirty="0" err="1"/>
              <a:t>їх</a:t>
            </a:r>
            <a:r>
              <a:rPr lang="ru-RU" dirty="0"/>
              <a:t> складно </a:t>
            </a:r>
            <a:r>
              <a:rPr lang="ru-RU" dirty="0" err="1"/>
              <a:t>зруйнувати</a:t>
            </a:r>
            <a:r>
              <a:rPr lang="ru-RU" dirty="0"/>
              <a:t>.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вуглецеві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неполярних</a:t>
            </a:r>
            <a:r>
              <a:rPr lang="ru-RU" dirty="0"/>
              <a:t>, а </a:t>
            </a:r>
            <a:r>
              <a:rPr lang="ru-RU" dirty="0" err="1"/>
              <a:t>зв'язку</a:t>
            </a:r>
            <a:r>
              <a:rPr lang="ru-RU" dirty="0"/>
              <a:t> С-Н </a:t>
            </a:r>
            <a:r>
              <a:rPr lang="ru-RU" dirty="0" err="1"/>
              <a:t>малополярни</a:t>
            </a:r>
            <a:r>
              <a:rPr lang="ru-RU" dirty="0"/>
              <a:t>, </a:t>
            </a:r>
            <a:r>
              <a:rPr lang="ru-RU" dirty="0" err="1"/>
              <a:t>обидва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</a:t>
            </a:r>
            <a:r>
              <a:rPr lang="ru-RU" dirty="0" err="1"/>
              <a:t>малополярізуеми</a:t>
            </a:r>
            <a:r>
              <a:rPr lang="ru-RU" dirty="0"/>
              <a:t> і </a:t>
            </a:r>
            <a:r>
              <a:rPr lang="ru-RU" dirty="0" err="1"/>
              <a:t>відносяться</a:t>
            </a:r>
            <a:r>
              <a:rPr lang="ru-RU" dirty="0"/>
              <a:t> до </a:t>
            </a:r>
            <a:r>
              <a:rPr lang="el-GR" dirty="0"/>
              <a:t>σ-</a:t>
            </a:r>
            <a:r>
              <a:rPr lang="ru-RU" dirty="0"/>
              <a:t>виду,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розрив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вірогідний</a:t>
            </a:r>
            <a:r>
              <a:rPr lang="ru-RU" dirty="0"/>
              <a:t> по </a:t>
            </a:r>
            <a:r>
              <a:rPr lang="ru-RU" dirty="0" err="1"/>
              <a:t>гомолитического</a:t>
            </a:r>
            <a:r>
              <a:rPr lang="ru-RU" dirty="0"/>
              <a:t> </a:t>
            </a:r>
            <a:r>
              <a:rPr lang="ru-RU" dirty="0" err="1"/>
              <a:t>механізму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з </a:t>
            </a:r>
            <a:r>
              <a:rPr lang="ru-RU" dirty="0" err="1"/>
              <a:t>утворенням</a:t>
            </a:r>
            <a:r>
              <a:rPr lang="ru-RU" dirty="0"/>
              <a:t> </a:t>
            </a:r>
            <a:r>
              <a:rPr lang="ru-RU" dirty="0" err="1"/>
              <a:t>радикалів</a:t>
            </a:r>
            <a:r>
              <a:rPr lang="ru-RU" dirty="0"/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5299" y="4967790"/>
            <a:ext cx="2922357" cy="189331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7656" y="4967790"/>
            <a:ext cx="3096344" cy="189021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67790"/>
            <a:ext cx="3125299" cy="18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288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r>
              <a:rPr lang="ru-RU" sz="2400" b="1" i="1" dirty="0" err="1" smtClean="0"/>
              <a:t>Галогенування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одна з </a:t>
            </a:r>
            <a:r>
              <a:rPr lang="ru-RU" dirty="0" err="1"/>
              <a:t>реакцій</a:t>
            </a:r>
            <a:r>
              <a:rPr lang="ru-RU" dirty="0"/>
              <a:t> </a:t>
            </a:r>
            <a:r>
              <a:rPr lang="ru-RU" dirty="0" err="1"/>
              <a:t>заміщення</a:t>
            </a:r>
            <a:r>
              <a:rPr lang="ru-RU" dirty="0"/>
              <a:t>. У першу </a:t>
            </a:r>
            <a:r>
              <a:rPr lang="ru-RU" dirty="0" err="1"/>
              <a:t>чергу</a:t>
            </a:r>
            <a:r>
              <a:rPr lang="ru-RU" dirty="0"/>
              <a:t> </a:t>
            </a:r>
            <a:r>
              <a:rPr lang="ru-RU" dirty="0" err="1"/>
              <a:t>галогеніруется</a:t>
            </a:r>
            <a:r>
              <a:rPr lang="ru-RU" dirty="0"/>
              <a:t> </a:t>
            </a:r>
            <a:r>
              <a:rPr lang="ru-RU" dirty="0" err="1"/>
              <a:t>найменш</a:t>
            </a:r>
            <a:r>
              <a:rPr lang="ru-RU" dirty="0"/>
              <a:t> </a:t>
            </a:r>
            <a:r>
              <a:rPr lang="ru-RU" dirty="0" err="1"/>
              <a:t>гідрування</a:t>
            </a:r>
            <a:r>
              <a:rPr lang="ru-RU" dirty="0"/>
              <a:t> атом </a:t>
            </a:r>
            <a:r>
              <a:rPr lang="ru-RU" dirty="0" err="1"/>
              <a:t>вуглецю</a:t>
            </a:r>
            <a:r>
              <a:rPr lang="ru-RU" dirty="0"/>
              <a:t> (</a:t>
            </a:r>
            <a:r>
              <a:rPr lang="ru-RU" dirty="0" err="1"/>
              <a:t>третинний</a:t>
            </a:r>
            <a:r>
              <a:rPr lang="ru-RU" dirty="0"/>
              <a:t> атом,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вторинний</a:t>
            </a:r>
            <a:r>
              <a:rPr lang="ru-RU" dirty="0"/>
              <a:t>, </a:t>
            </a:r>
            <a:r>
              <a:rPr lang="ru-RU" dirty="0" err="1"/>
              <a:t>первинні</a:t>
            </a:r>
            <a:r>
              <a:rPr lang="ru-RU" dirty="0"/>
              <a:t> </a:t>
            </a:r>
            <a:r>
              <a:rPr lang="ru-RU" dirty="0" err="1"/>
              <a:t>атоми</a:t>
            </a:r>
            <a:r>
              <a:rPr lang="ru-RU" dirty="0"/>
              <a:t> </a:t>
            </a:r>
            <a:r>
              <a:rPr lang="ru-RU" dirty="0" err="1"/>
              <a:t>галогеніруются</a:t>
            </a:r>
            <a:r>
              <a:rPr lang="ru-RU" dirty="0"/>
              <a:t> в </a:t>
            </a:r>
            <a:r>
              <a:rPr lang="ru-RU" dirty="0" err="1"/>
              <a:t>останню</a:t>
            </a:r>
            <a:r>
              <a:rPr lang="ru-RU" dirty="0"/>
              <a:t> </a:t>
            </a:r>
            <a:r>
              <a:rPr lang="ru-RU" dirty="0" err="1"/>
              <a:t>чергу</a:t>
            </a:r>
            <a:r>
              <a:rPr lang="ru-RU" dirty="0"/>
              <a:t>). </a:t>
            </a:r>
            <a:r>
              <a:rPr lang="ru-RU" dirty="0" err="1"/>
              <a:t>Галогенування</a:t>
            </a:r>
            <a:r>
              <a:rPr lang="ru-RU" dirty="0"/>
              <a:t> </a:t>
            </a:r>
            <a:r>
              <a:rPr lang="ru-RU" dirty="0" err="1"/>
              <a:t>алканів</a:t>
            </a:r>
            <a:r>
              <a:rPr lang="ru-RU" dirty="0"/>
              <a:t> проходить </a:t>
            </a:r>
            <a:r>
              <a:rPr lang="ru-RU" dirty="0" err="1"/>
              <a:t>поетапно</a:t>
            </a:r>
            <a:r>
              <a:rPr lang="ru-RU" dirty="0"/>
              <a:t> - за один </a:t>
            </a:r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заміщається</a:t>
            </a:r>
            <a:r>
              <a:rPr lang="ru-RU" dirty="0"/>
              <a:t> не </a:t>
            </a:r>
            <a:r>
              <a:rPr lang="ru-RU" dirty="0" err="1"/>
              <a:t>більше</a:t>
            </a:r>
            <a:r>
              <a:rPr lang="ru-RU" dirty="0"/>
              <a:t> одного атома </a:t>
            </a:r>
            <a:r>
              <a:rPr lang="ru-RU" dirty="0" err="1"/>
              <a:t>водню</a:t>
            </a:r>
            <a:r>
              <a:rPr lang="ru-RU" dirty="0" smtClean="0"/>
              <a:t>:</a:t>
            </a:r>
            <a:endParaRPr lang="ru-RU" dirty="0"/>
          </a:p>
          <a:p>
            <a:r>
              <a:rPr lang="en-US" dirty="0">
                <a:solidFill>
                  <a:srgbClr val="FF0000"/>
                </a:solidFill>
              </a:rPr>
              <a:t>CH 4 + </a:t>
            </a:r>
            <a:r>
              <a:rPr lang="en-US" dirty="0" err="1">
                <a:solidFill>
                  <a:srgbClr val="FF0000"/>
                </a:solidFill>
              </a:rPr>
              <a:t>Cl</a:t>
            </a:r>
            <a:r>
              <a:rPr lang="en-US" dirty="0">
                <a:solidFill>
                  <a:srgbClr val="FF0000"/>
                </a:solidFill>
              </a:rPr>
              <a:t> 2 → CH 3 </a:t>
            </a:r>
            <a:r>
              <a:rPr lang="en-US" dirty="0" err="1">
                <a:solidFill>
                  <a:srgbClr val="FF0000"/>
                </a:solidFill>
              </a:rPr>
              <a:t>Cl</a:t>
            </a:r>
            <a:r>
              <a:rPr lang="en-US" dirty="0">
                <a:solidFill>
                  <a:srgbClr val="FF0000"/>
                </a:solidFill>
              </a:rPr>
              <a:t> + </a:t>
            </a:r>
            <a:r>
              <a:rPr lang="en-US" dirty="0" err="1">
                <a:solidFill>
                  <a:srgbClr val="FF0000"/>
                </a:solidFill>
              </a:rPr>
              <a:t>HCl</a:t>
            </a:r>
            <a:r>
              <a:rPr lang="en-US" dirty="0">
                <a:solidFill>
                  <a:srgbClr val="FF0000"/>
                </a:solidFill>
              </a:rPr>
              <a:t> ( </a:t>
            </a:r>
            <a:r>
              <a:rPr lang="ru-RU" dirty="0">
                <a:solidFill>
                  <a:srgbClr val="FF0000"/>
                </a:solidFill>
              </a:rPr>
              <a:t>хлорметан)</a:t>
            </a:r>
          </a:p>
          <a:p>
            <a:r>
              <a:rPr lang="en-US" dirty="0">
                <a:solidFill>
                  <a:srgbClr val="FF0000"/>
                </a:solidFill>
              </a:rPr>
              <a:t>CH 3 </a:t>
            </a:r>
            <a:r>
              <a:rPr lang="en-US" dirty="0" err="1">
                <a:solidFill>
                  <a:srgbClr val="FF0000"/>
                </a:solidFill>
              </a:rPr>
              <a:t>Cl</a:t>
            </a:r>
            <a:r>
              <a:rPr lang="en-US" dirty="0">
                <a:solidFill>
                  <a:srgbClr val="FF0000"/>
                </a:solidFill>
              </a:rPr>
              <a:t> + </a:t>
            </a:r>
            <a:r>
              <a:rPr lang="en-US" dirty="0" err="1">
                <a:solidFill>
                  <a:srgbClr val="FF0000"/>
                </a:solidFill>
              </a:rPr>
              <a:t>Cl</a:t>
            </a:r>
            <a:r>
              <a:rPr lang="en-US" dirty="0">
                <a:solidFill>
                  <a:srgbClr val="FF0000"/>
                </a:solidFill>
              </a:rPr>
              <a:t> 2 → CH 2 </a:t>
            </a:r>
            <a:r>
              <a:rPr lang="en-US" dirty="0" err="1">
                <a:solidFill>
                  <a:srgbClr val="FF0000"/>
                </a:solidFill>
              </a:rPr>
              <a:t>Cl</a:t>
            </a:r>
            <a:r>
              <a:rPr lang="en-US" dirty="0">
                <a:solidFill>
                  <a:srgbClr val="FF0000"/>
                </a:solidFill>
              </a:rPr>
              <a:t> 2 + </a:t>
            </a:r>
            <a:r>
              <a:rPr lang="en-US" dirty="0" err="1">
                <a:solidFill>
                  <a:srgbClr val="FF0000"/>
                </a:solidFill>
              </a:rPr>
              <a:t>HCl</a:t>
            </a:r>
            <a:r>
              <a:rPr lang="en-US" dirty="0">
                <a:solidFill>
                  <a:srgbClr val="FF0000"/>
                </a:solidFill>
              </a:rPr>
              <a:t> ( </a:t>
            </a:r>
            <a:r>
              <a:rPr lang="ru-RU" dirty="0" err="1">
                <a:solidFill>
                  <a:srgbClr val="FF0000"/>
                </a:solidFill>
              </a:rPr>
              <a:t>дихлорметан</a:t>
            </a:r>
            <a:r>
              <a:rPr lang="ru-RU" dirty="0">
                <a:solidFill>
                  <a:srgbClr val="FF0000"/>
                </a:solidFill>
              </a:rPr>
              <a:t>)</a:t>
            </a:r>
          </a:p>
          <a:p>
            <a:r>
              <a:rPr lang="en-US" dirty="0">
                <a:solidFill>
                  <a:srgbClr val="FF0000"/>
                </a:solidFill>
              </a:rPr>
              <a:t>CH 2 </a:t>
            </a:r>
            <a:r>
              <a:rPr lang="en-US" dirty="0" err="1">
                <a:solidFill>
                  <a:srgbClr val="FF0000"/>
                </a:solidFill>
              </a:rPr>
              <a:t>Cl</a:t>
            </a:r>
            <a:r>
              <a:rPr lang="en-US" dirty="0">
                <a:solidFill>
                  <a:srgbClr val="FF0000"/>
                </a:solidFill>
              </a:rPr>
              <a:t> 2 + </a:t>
            </a:r>
            <a:r>
              <a:rPr lang="en-US" dirty="0" err="1">
                <a:solidFill>
                  <a:srgbClr val="FF0000"/>
                </a:solidFill>
              </a:rPr>
              <a:t>Cl</a:t>
            </a:r>
            <a:r>
              <a:rPr lang="en-US" dirty="0">
                <a:solidFill>
                  <a:srgbClr val="FF0000"/>
                </a:solidFill>
              </a:rPr>
              <a:t> 2 → </a:t>
            </a:r>
            <a:r>
              <a:rPr lang="en-US" dirty="0" err="1">
                <a:solidFill>
                  <a:srgbClr val="FF0000"/>
                </a:solidFill>
              </a:rPr>
              <a:t>CHCl</a:t>
            </a:r>
            <a:r>
              <a:rPr lang="en-US" dirty="0">
                <a:solidFill>
                  <a:srgbClr val="FF0000"/>
                </a:solidFill>
              </a:rPr>
              <a:t> 3 + </a:t>
            </a:r>
            <a:r>
              <a:rPr lang="en-US" dirty="0" err="1">
                <a:solidFill>
                  <a:srgbClr val="FF0000"/>
                </a:solidFill>
              </a:rPr>
              <a:t>HCl</a:t>
            </a:r>
            <a:r>
              <a:rPr lang="en-US" dirty="0">
                <a:solidFill>
                  <a:srgbClr val="FF0000"/>
                </a:solidFill>
              </a:rPr>
              <a:t> ( </a:t>
            </a:r>
            <a:r>
              <a:rPr lang="ru-RU" dirty="0" err="1">
                <a:solidFill>
                  <a:srgbClr val="FF0000"/>
                </a:solidFill>
              </a:rPr>
              <a:t>тріхлорметан</a:t>
            </a:r>
            <a:r>
              <a:rPr lang="ru-RU" dirty="0">
                <a:solidFill>
                  <a:srgbClr val="FF0000"/>
                </a:solidFill>
              </a:rPr>
              <a:t>)</a:t>
            </a:r>
          </a:p>
          <a:p>
            <a:r>
              <a:rPr lang="en-US" dirty="0" err="1">
                <a:solidFill>
                  <a:srgbClr val="FF0000"/>
                </a:solidFill>
              </a:rPr>
              <a:t>CHCl</a:t>
            </a:r>
            <a:r>
              <a:rPr lang="en-US" dirty="0">
                <a:solidFill>
                  <a:srgbClr val="FF0000"/>
                </a:solidFill>
              </a:rPr>
              <a:t> 3 + </a:t>
            </a:r>
            <a:r>
              <a:rPr lang="en-US" dirty="0" err="1">
                <a:solidFill>
                  <a:srgbClr val="FF0000"/>
                </a:solidFill>
              </a:rPr>
              <a:t>Cl</a:t>
            </a:r>
            <a:r>
              <a:rPr lang="en-US" dirty="0">
                <a:solidFill>
                  <a:srgbClr val="FF0000"/>
                </a:solidFill>
              </a:rPr>
              <a:t> 2 → </a:t>
            </a:r>
            <a:r>
              <a:rPr lang="en-US" dirty="0" err="1">
                <a:solidFill>
                  <a:srgbClr val="FF0000"/>
                </a:solidFill>
              </a:rPr>
              <a:t>CCl</a:t>
            </a:r>
            <a:r>
              <a:rPr lang="en-US" dirty="0">
                <a:solidFill>
                  <a:srgbClr val="FF0000"/>
                </a:solidFill>
              </a:rPr>
              <a:t> 4 + </a:t>
            </a:r>
            <a:r>
              <a:rPr lang="en-US" dirty="0" err="1">
                <a:solidFill>
                  <a:srgbClr val="FF0000"/>
                </a:solidFill>
              </a:rPr>
              <a:t>HCl</a:t>
            </a:r>
            <a:r>
              <a:rPr lang="en-US" dirty="0">
                <a:solidFill>
                  <a:srgbClr val="FF0000"/>
                </a:solidFill>
              </a:rPr>
              <a:t> ( </a:t>
            </a:r>
            <a:r>
              <a:rPr lang="ru-RU" dirty="0" err="1">
                <a:solidFill>
                  <a:srgbClr val="FF0000"/>
                </a:solidFill>
              </a:rPr>
              <a:t>тетрахлорметан</a:t>
            </a:r>
            <a:r>
              <a:rPr lang="ru-RU" dirty="0" smtClean="0">
                <a:solidFill>
                  <a:srgbClr val="FF0000"/>
                </a:solidFill>
              </a:rPr>
              <a:t>).</a:t>
            </a:r>
          </a:p>
          <a:p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 молекула хлору </a:t>
            </a:r>
            <a:r>
              <a:rPr lang="ru-RU" dirty="0" err="1"/>
              <a:t>розпадається</a:t>
            </a:r>
            <a:r>
              <a:rPr lang="ru-RU" dirty="0"/>
              <a:t> на </a:t>
            </a:r>
            <a:r>
              <a:rPr lang="ru-RU" dirty="0" err="1"/>
              <a:t>радикали</a:t>
            </a:r>
            <a:r>
              <a:rPr lang="ru-RU" dirty="0"/>
              <a:t>, </a:t>
            </a:r>
            <a:r>
              <a:rPr lang="ru-RU" dirty="0" err="1"/>
              <a:t>потім</a:t>
            </a:r>
            <a:r>
              <a:rPr lang="ru-RU" dirty="0"/>
              <a:t> вони </a:t>
            </a:r>
            <a:r>
              <a:rPr lang="ru-RU" dirty="0" err="1"/>
              <a:t>атакують</a:t>
            </a:r>
            <a:r>
              <a:rPr lang="ru-RU" dirty="0"/>
              <a:t> </a:t>
            </a:r>
            <a:r>
              <a:rPr lang="ru-RU" dirty="0" err="1"/>
              <a:t>молекули</a:t>
            </a:r>
            <a:r>
              <a:rPr lang="ru-RU" dirty="0"/>
              <a:t> </a:t>
            </a:r>
            <a:r>
              <a:rPr lang="ru-RU" dirty="0" err="1"/>
              <a:t>алкана</a:t>
            </a:r>
            <a:r>
              <a:rPr lang="ru-RU" dirty="0"/>
              <a:t>, </a:t>
            </a:r>
            <a:r>
              <a:rPr lang="ru-RU" dirty="0" err="1"/>
              <a:t>забираючи</a:t>
            </a:r>
            <a:r>
              <a:rPr lang="ru-RU" dirty="0"/>
              <a:t> у них атом </a:t>
            </a:r>
            <a:r>
              <a:rPr lang="ru-RU" dirty="0" err="1"/>
              <a:t>водню</a:t>
            </a:r>
            <a:r>
              <a:rPr lang="ru-RU" dirty="0"/>
              <a:t>,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утворюються</a:t>
            </a:r>
            <a:r>
              <a:rPr lang="ru-RU" dirty="0"/>
              <a:t> </a:t>
            </a:r>
            <a:r>
              <a:rPr lang="ru-RU" dirty="0" err="1"/>
              <a:t>метильні</a:t>
            </a:r>
            <a:r>
              <a:rPr lang="ru-RU" dirty="0"/>
              <a:t> </a:t>
            </a:r>
            <a:r>
              <a:rPr lang="ru-RU" dirty="0" err="1"/>
              <a:t>радикали</a:t>
            </a:r>
            <a:r>
              <a:rPr lang="ru-RU" dirty="0"/>
              <a:t> СН 3,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стикаються</a:t>
            </a:r>
            <a:r>
              <a:rPr lang="ru-RU" dirty="0"/>
              <a:t> з молекулами хлору, </a:t>
            </a:r>
            <a:r>
              <a:rPr lang="ru-RU" dirty="0" err="1"/>
              <a:t>руйнуючи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і </a:t>
            </a:r>
            <a:r>
              <a:rPr lang="ru-RU" dirty="0" err="1"/>
              <a:t>утворюючи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радикали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err="1"/>
              <a:t>Бромування</a:t>
            </a:r>
            <a:r>
              <a:rPr lang="ru-RU" dirty="0"/>
              <a:t> </a:t>
            </a:r>
            <a:r>
              <a:rPr lang="ru-RU" dirty="0" err="1" smtClean="0"/>
              <a:t>алканів</a:t>
            </a:r>
            <a:r>
              <a:rPr lang="ru-RU" dirty="0" smtClean="0"/>
              <a:t>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 smtClean="0"/>
              <a:t>хлорування</a:t>
            </a:r>
            <a:r>
              <a:rPr lang="ru-RU" dirty="0" smtClean="0"/>
              <a:t> через </a:t>
            </a:r>
            <a:r>
              <a:rPr lang="ru-RU" dirty="0" err="1"/>
              <a:t>більшу</a:t>
            </a:r>
            <a:r>
              <a:rPr lang="ru-RU" dirty="0"/>
              <a:t> </a:t>
            </a:r>
            <a:r>
              <a:rPr lang="ru-RU" dirty="0" err="1"/>
              <a:t>різниці</a:t>
            </a:r>
            <a:r>
              <a:rPr lang="ru-RU" dirty="0"/>
              <a:t> в </a:t>
            </a:r>
            <a:r>
              <a:rPr lang="ru-RU" dirty="0" err="1"/>
              <a:t>швидкостях</a:t>
            </a:r>
            <a:r>
              <a:rPr lang="ru-RU" dirty="0"/>
              <a:t> </a:t>
            </a:r>
            <a:r>
              <a:rPr lang="ru-RU" dirty="0" err="1"/>
              <a:t>бромування</a:t>
            </a:r>
            <a:r>
              <a:rPr lang="ru-RU" dirty="0"/>
              <a:t> </a:t>
            </a:r>
            <a:r>
              <a:rPr lang="ru-RU" dirty="0" err="1"/>
              <a:t>третинних</a:t>
            </a:r>
            <a:r>
              <a:rPr lang="ru-RU" dirty="0"/>
              <a:t>, </a:t>
            </a:r>
            <a:r>
              <a:rPr lang="ru-RU" dirty="0" err="1"/>
              <a:t>вторинних</a:t>
            </a:r>
            <a:r>
              <a:rPr lang="ru-RU" dirty="0"/>
              <a:t> і </a:t>
            </a:r>
            <a:r>
              <a:rPr lang="ru-RU" dirty="0" err="1"/>
              <a:t>первинних</a:t>
            </a:r>
            <a:r>
              <a:rPr lang="ru-RU" dirty="0"/>
              <a:t>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ru-RU" dirty="0" err="1"/>
              <a:t>вуглецю</a:t>
            </a:r>
            <a:r>
              <a:rPr lang="ru-RU" dirty="0"/>
              <a:t> при </a:t>
            </a:r>
            <a:r>
              <a:rPr lang="ru-RU" dirty="0" err="1"/>
              <a:t>низьких</a:t>
            </a:r>
            <a:r>
              <a:rPr lang="ru-RU" dirty="0"/>
              <a:t> температурах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err="1"/>
              <a:t>Йодування</a:t>
            </a:r>
            <a:r>
              <a:rPr lang="ru-RU" dirty="0"/>
              <a:t> </a:t>
            </a:r>
            <a:r>
              <a:rPr lang="ru-RU" dirty="0" err="1" smtClean="0"/>
              <a:t>алканів</a:t>
            </a:r>
            <a:r>
              <a:rPr lang="ru-RU" dirty="0" smtClean="0"/>
              <a:t> </a:t>
            </a:r>
            <a:r>
              <a:rPr lang="ru-RU" dirty="0"/>
              <a:t>йодом не </a:t>
            </a:r>
            <a:r>
              <a:rPr lang="ru-RU" dirty="0" err="1"/>
              <a:t>відбувається</a:t>
            </a:r>
            <a:r>
              <a:rPr lang="ru-RU" dirty="0"/>
              <a:t>, </a:t>
            </a:r>
            <a:r>
              <a:rPr lang="ru-RU" dirty="0" err="1"/>
              <a:t>отримання</a:t>
            </a:r>
            <a:r>
              <a:rPr lang="ru-RU" dirty="0"/>
              <a:t> иодидов прямим </a:t>
            </a:r>
            <a:r>
              <a:rPr lang="ru-RU" dirty="0" err="1"/>
              <a:t>йодування</a:t>
            </a:r>
            <a:r>
              <a:rPr lang="ru-RU" dirty="0"/>
              <a:t> </a:t>
            </a:r>
            <a:r>
              <a:rPr lang="ru-RU" dirty="0" err="1"/>
              <a:t>здійснити</a:t>
            </a:r>
            <a:r>
              <a:rPr lang="ru-RU" dirty="0"/>
              <a:t> не </a:t>
            </a:r>
            <a:r>
              <a:rPr lang="ru-RU" dirty="0" err="1"/>
              <a:t>можна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З фтором і хлором </a:t>
            </a:r>
            <a:r>
              <a:rPr lang="ru-RU" dirty="0" err="1"/>
              <a:t>реакція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протікати</a:t>
            </a:r>
            <a:r>
              <a:rPr lang="ru-RU" dirty="0"/>
              <a:t> з </a:t>
            </a:r>
            <a:r>
              <a:rPr lang="ru-RU" dirty="0" err="1"/>
              <a:t>вибухом</a:t>
            </a:r>
            <a:r>
              <a:rPr lang="ru-RU" dirty="0"/>
              <a:t>, в таких </a:t>
            </a:r>
            <a:r>
              <a:rPr lang="ru-RU" dirty="0" err="1"/>
              <a:t>випадках</a:t>
            </a:r>
            <a:r>
              <a:rPr lang="ru-RU" dirty="0"/>
              <a:t> галоген </a:t>
            </a:r>
            <a:r>
              <a:rPr lang="ru-RU" dirty="0" err="1"/>
              <a:t>розбавляють</a:t>
            </a:r>
            <a:r>
              <a:rPr lang="ru-RU" dirty="0"/>
              <a:t> азотом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відповідним</a:t>
            </a:r>
            <a:r>
              <a:rPr lang="ru-RU" dirty="0"/>
              <a:t> </a:t>
            </a:r>
            <a:r>
              <a:rPr lang="ru-RU" dirty="0" err="1"/>
              <a:t>розчинником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9894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4372168"/>
            <a:ext cx="9143999" cy="2485832"/>
          </a:xfrm>
        </p:spPr>
        <p:txBody>
          <a:bodyPr/>
          <a:lstStyle/>
          <a:p>
            <a:r>
              <a:rPr lang="uk-UA" sz="8800" dirty="0" smtClean="0"/>
              <a:t>Хімічні реакції</a:t>
            </a:r>
            <a:endParaRPr lang="ru-RU" sz="8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4489703" cy="4206239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Алкани</a:t>
            </a:r>
            <a:r>
              <a:rPr lang="ru-RU" dirty="0"/>
              <a:t> </a:t>
            </a:r>
            <a:r>
              <a:rPr lang="ru-RU" dirty="0" err="1"/>
              <a:t>реагують</a:t>
            </a:r>
            <a:r>
              <a:rPr lang="ru-RU" dirty="0"/>
              <a:t> з 10% </a:t>
            </a:r>
            <a:r>
              <a:rPr lang="ru-RU" dirty="0" err="1"/>
              <a:t>розчином</a:t>
            </a:r>
            <a:r>
              <a:rPr lang="ru-RU" dirty="0"/>
              <a:t> </a:t>
            </a:r>
            <a:r>
              <a:rPr lang="ru-RU" dirty="0" err="1"/>
              <a:t>азотної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оксидом азоту </a:t>
            </a:r>
            <a:r>
              <a:rPr lang="en-US" dirty="0"/>
              <a:t>NO 2 </a:t>
            </a:r>
            <a:r>
              <a:rPr lang="ru-RU" dirty="0"/>
              <a:t>в </a:t>
            </a:r>
            <a:r>
              <a:rPr lang="ru-RU" dirty="0" err="1"/>
              <a:t>газовій</a:t>
            </a:r>
            <a:r>
              <a:rPr lang="ru-RU" dirty="0"/>
              <a:t> </a:t>
            </a:r>
            <a:r>
              <a:rPr lang="ru-RU" dirty="0" err="1"/>
              <a:t>фазі</a:t>
            </a:r>
            <a:r>
              <a:rPr lang="ru-RU" dirty="0"/>
              <a:t> при </a:t>
            </a:r>
            <a:r>
              <a:rPr lang="ru-RU" dirty="0" err="1"/>
              <a:t>температурі</a:t>
            </a:r>
            <a:r>
              <a:rPr lang="ru-RU" dirty="0"/>
              <a:t> 140 </a:t>
            </a:r>
            <a:r>
              <a:rPr lang="en-US" dirty="0"/>
              <a:t>C </a:t>
            </a:r>
            <a:r>
              <a:rPr lang="ru-RU" dirty="0"/>
              <a:t>і невеликому </a:t>
            </a:r>
            <a:r>
              <a:rPr lang="ru-RU" dirty="0" err="1"/>
              <a:t>тиску</a:t>
            </a:r>
            <a:r>
              <a:rPr lang="ru-RU" dirty="0"/>
              <a:t> з </a:t>
            </a:r>
            <a:r>
              <a:rPr lang="ru-RU" dirty="0" err="1"/>
              <a:t>утворенням</a:t>
            </a:r>
            <a:r>
              <a:rPr lang="ru-RU" dirty="0"/>
              <a:t> </a:t>
            </a:r>
            <a:r>
              <a:rPr lang="ru-RU" dirty="0" err="1"/>
              <a:t>нітропохідних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en-US" dirty="0">
                <a:solidFill>
                  <a:srgbClr val="FF0000"/>
                </a:solidFill>
              </a:rPr>
              <a:t>RH + HNO 3 → RNO 2 + H 2 O.</a:t>
            </a:r>
          </a:p>
          <a:p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наявні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вказують</a:t>
            </a:r>
            <a:r>
              <a:rPr lang="ru-RU" dirty="0"/>
              <a:t> на </a:t>
            </a:r>
            <a:r>
              <a:rPr lang="ru-RU" dirty="0" err="1"/>
              <a:t>вільнорадикальних</a:t>
            </a:r>
            <a:r>
              <a:rPr lang="ru-RU" dirty="0"/>
              <a:t> </a:t>
            </a:r>
            <a:r>
              <a:rPr lang="ru-RU" dirty="0" err="1"/>
              <a:t>механізм</a:t>
            </a:r>
            <a:r>
              <a:rPr lang="ru-RU" dirty="0"/>
              <a:t>.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</a:t>
            </a:r>
            <a:r>
              <a:rPr lang="ru-RU" dirty="0" err="1"/>
              <a:t>утворюються</a:t>
            </a:r>
            <a:r>
              <a:rPr lang="ru-RU" dirty="0"/>
              <a:t> </a:t>
            </a:r>
            <a:r>
              <a:rPr lang="ru-RU" dirty="0" err="1"/>
              <a:t>суміші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.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4645152" y="0"/>
            <a:ext cx="4498848" cy="4206240"/>
          </a:xfrm>
        </p:spPr>
        <p:txBody>
          <a:bodyPr/>
          <a:lstStyle/>
          <a:p>
            <a:r>
              <a:rPr lang="ru-RU" dirty="0"/>
              <a:t>При </a:t>
            </a:r>
            <a:r>
              <a:rPr lang="ru-RU" dirty="0" err="1"/>
              <a:t>опроміненні</a:t>
            </a:r>
            <a:r>
              <a:rPr lang="ru-RU" dirty="0"/>
              <a:t> УФ-</a:t>
            </a:r>
            <a:r>
              <a:rPr lang="ru-RU" dirty="0" err="1"/>
              <a:t>світлом</a:t>
            </a:r>
            <a:r>
              <a:rPr lang="ru-RU" dirty="0"/>
              <a:t> </a:t>
            </a:r>
            <a:r>
              <a:rPr lang="ru-RU" dirty="0" err="1"/>
              <a:t>алкани</a:t>
            </a:r>
            <a:r>
              <a:rPr lang="ru-RU" dirty="0"/>
              <a:t> </a:t>
            </a:r>
            <a:r>
              <a:rPr lang="ru-RU" dirty="0" err="1"/>
              <a:t>реагують</a:t>
            </a:r>
            <a:r>
              <a:rPr lang="ru-RU" dirty="0"/>
              <a:t> з </a:t>
            </a:r>
            <a:r>
              <a:rPr lang="ru-RU" dirty="0" err="1"/>
              <a:t>сумішшю</a:t>
            </a:r>
            <a:r>
              <a:rPr lang="ru-RU" dirty="0"/>
              <a:t> </a:t>
            </a:r>
            <a:r>
              <a:rPr lang="en-US" dirty="0"/>
              <a:t>SO 2 </a:t>
            </a:r>
            <a:r>
              <a:rPr lang="ru-RU" dirty="0"/>
              <a:t>і </a:t>
            </a:r>
            <a:r>
              <a:rPr lang="en-US" dirty="0" err="1"/>
              <a:t>Cl</a:t>
            </a:r>
            <a:r>
              <a:rPr lang="en-US" dirty="0"/>
              <a:t> 2, </a:t>
            </a:r>
            <a:r>
              <a:rPr lang="ru-RU" dirty="0" err="1"/>
              <a:t>Після</a:t>
            </a:r>
            <a:r>
              <a:rPr lang="ru-RU" dirty="0"/>
              <a:t> того, як з </a:t>
            </a:r>
            <a:r>
              <a:rPr lang="ru-RU" dirty="0" err="1"/>
              <a:t>відходом</a:t>
            </a:r>
            <a:r>
              <a:rPr lang="ru-RU" dirty="0"/>
              <a:t> </a:t>
            </a:r>
            <a:r>
              <a:rPr lang="ru-RU" dirty="0" err="1"/>
              <a:t>хлороводорода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 </a:t>
            </a:r>
            <a:r>
              <a:rPr lang="ru-RU" dirty="0" err="1"/>
              <a:t>алкільних</a:t>
            </a:r>
            <a:r>
              <a:rPr lang="ru-RU" dirty="0"/>
              <a:t> радикал, </a:t>
            </a:r>
            <a:r>
              <a:rPr lang="ru-RU" dirty="0" err="1"/>
              <a:t>приєднується</a:t>
            </a:r>
            <a:r>
              <a:rPr lang="ru-RU" dirty="0"/>
              <a:t> </a:t>
            </a:r>
            <a:r>
              <a:rPr lang="ru-RU" dirty="0" err="1"/>
              <a:t>діоксид</a:t>
            </a:r>
            <a:r>
              <a:rPr lang="ru-RU" dirty="0"/>
              <a:t> </a:t>
            </a:r>
            <a:r>
              <a:rPr lang="ru-RU" dirty="0" err="1"/>
              <a:t>сірки</a:t>
            </a:r>
            <a:r>
              <a:rPr lang="ru-RU" dirty="0"/>
              <a:t>. </a:t>
            </a:r>
            <a:r>
              <a:rPr lang="ru-RU" dirty="0" err="1"/>
              <a:t>Утворився</a:t>
            </a:r>
            <a:r>
              <a:rPr lang="ru-RU" dirty="0"/>
              <a:t> </a:t>
            </a:r>
            <a:r>
              <a:rPr lang="ru-RU" dirty="0" err="1"/>
              <a:t>складний</a:t>
            </a:r>
            <a:r>
              <a:rPr lang="ru-RU" dirty="0"/>
              <a:t> радикал </a:t>
            </a:r>
            <a:r>
              <a:rPr lang="ru-RU" dirty="0" err="1"/>
              <a:t>стабілізується</a:t>
            </a:r>
            <a:r>
              <a:rPr lang="ru-RU" dirty="0"/>
              <a:t> </a:t>
            </a:r>
            <a:r>
              <a:rPr lang="ru-RU" dirty="0" err="1"/>
              <a:t>захопленням</a:t>
            </a:r>
            <a:r>
              <a:rPr lang="ru-RU" dirty="0"/>
              <a:t> атома хлору з </a:t>
            </a:r>
            <a:r>
              <a:rPr lang="ru-RU" dirty="0" err="1"/>
              <a:t>руйнуванням</a:t>
            </a:r>
            <a:r>
              <a:rPr lang="ru-RU" dirty="0"/>
              <a:t> </a:t>
            </a:r>
            <a:r>
              <a:rPr lang="ru-RU" dirty="0" err="1"/>
              <a:t>черговий</a:t>
            </a:r>
            <a:r>
              <a:rPr lang="ru-RU" dirty="0"/>
              <a:t> </a:t>
            </a:r>
            <a:r>
              <a:rPr lang="ru-RU" dirty="0" err="1"/>
              <a:t>молекули</a:t>
            </a:r>
            <a:r>
              <a:rPr lang="ru-RU" dirty="0"/>
              <a:t> </a:t>
            </a:r>
            <a:r>
              <a:rPr lang="ru-RU" dirty="0" err="1"/>
              <a:t>останнього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1987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07053"/>
            <a:ext cx="3419872" cy="337464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4293096"/>
            <a:ext cx="5724128" cy="2564904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-108519" y="3573016"/>
            <a:ext cx="9252520" cy="1143000"/>
          </a:xfrm>
        </p:spPr>
        <p:txBody>
          <a:bodyPr/>
          <a:lstStyle/>
          <a:p>
            <a:r>
              <a:rPr lang="uk-UA" dirty="0" smtClean="0"/>
              <a:t>Реакції окислення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>
          <a:xfrm>
            <a:off x="0" y="116632"/>
            <a:ext cx="9144000" cy="3501008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хімічним</a:t>
            </a:r>
            <a:r>
              <a:rPr lang="ru-RU" dirty="0"/>
              <a:t> </a:t>
            </a:r>
            <a:r>
              <a:rPr lang="ru-RU" dirty="0" err="1"/>
              <a:t>властивістю</a:t>
            </a:r>
            <a:r>
              <a:rPr lang="ru-RU" dirty="0"/>
              <a:t> </a:t>
            </a:r>
            <a:r>
              <a:rPr lang="ru-RU" dirty="0" err="1"/>
              <a:t>граничних</a:t>
            </a:r>
            <a:r>
              <a:rPr lang="ru-RU" dirty="0"/>
              <a:t> </a:t>
            </a:r>
            <a:r>
              <a:rPr lang="ru-RU" dirty="0" err="1"/>
              <a:t>вуглеводнів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їхнє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в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палива</a:t>
            </a:r>
            <a:r>
              <a:rPr lang="ru-RU" dirty="0"/>
              <a:t>, є </a:t>
            </a:r>
            <a:r>
              <a:rPr lang="ru-RU" dirty="0" err="1"/>
              <a:t>реакція</a:t>
            </a:r>
            <a:r>
              <a:rPr lang="ru-RU" dirty="0"/>
              <a:t> </a:t>
            </a:r>
            <a:r>
              <a:rPr lang="ru-RU" dirty="0" err="1"/>
              <a:t>горіння</a:t>
            </a:r>
            <a:r>
              <a:rPr lang="ru-RU" dirty="0"/>
              <a:t>. Приклад:</a:t>
            </a:r>
          </a:p>
          <a:p>
            <a:endParaRPr lang="ru-RU" dirty="0"/>
          </a:p>
          <a:p>
            <a:r>
              <a:rPr lang="en-US" dirty="0">
                <a:solidFill>
                  <a:srgbClr val="FF0000"/>
                </a:solidFill>
              </a:rPr>
              <a:t>CH 4 + 2O 2 → CO 2 + 2H 2 O + Q.</a:t>
            </a:r>
          </a:p>
          <a:p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en-US" dirty="0"/>
              <a:t>Q </a:t>
            </a:r>
            <a:r>
              <a:rPr lang="ru-RU" dirty="0" err="1"/>
              <a:t>досягає</a:t>
            </a:r>
            <a:r>
              <a:rPr lang="ru-RU" dirty="0"/>
              <a:t> 46 000 - 50 000 кДж / кг.</a:t>
            </a:r>
          </a:p>
          <a:p>
            <a:endParaRPr lang="ru-RU" dirty="0"/>
          </a:p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браку </a:t>
            </a:r>
            <a:r>
              <a:rPr lang="ru-RU" dirty="0" err="1"/>
              <a:t>кисню</a:t>
            </a:r>
            <a:r>
              <a:rPr lang="ru-RU" dirty="0"/>
              <a:t> </a:t>
            </a:r>
            <a:r>
              <a:rPr lang="ru-RU" dirty="0" err="1"/>
              <a:t>замість</a:t>
            </a:r>
            <a:r>
              <a:rPr lang="ru-RU" dirty="0"/>
              <a:t> </a:t>
            </a:r>
            <a:r>
              <a:rPr lang="ru-RU" dirty="0" err="1"/>
              <a:t>вуглекислого</a:t>
            </a:r>
            <a:r>
              <a:rPr lang="ru-RU" dirty="0"/>
              <a:t> газу </a:t>
            </a:r>
            <a:r>
              <a:rPr lang="ru-RU" dirty="0" err="1"/>
              <a:t>виходить</a:t>
            </a:r>
            <a:r>
              <a:rPr lang="ru-RU" dirty="0"/>
              <a:t> </a:t>
            </a:r>
            <a:r>
              <a:rPr lang="ru-RU" dirty="0" err="1"/>
              <a:t>чадний</a:t>
            </a:r>
            <a:r>
              <a:rPr lang="ru-RU" dirty="0"/>
              <a:t> газ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вугілля</a:t>
            </a:r>
            <a:r>
              <a:rPr lang="ru-RU" dirty="0"/>
              <a:t> (в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</a:t>
            </a:r>
            <a:r>
              <a:rPr lang="ru-RU" dirty="0" err="1"/>
              <a:t>кисню</a:t>
            </a:r>
            <a:r>
              <a:rPr lang="ru-RU" dirty="0"/>
              <a:t>).</a:t>
            </a:r>
          </a:p>
          <a:p>
            <a:endParaRPr lang="ru-RU" dirty="0"/>
          </a:p>
          <a:p>
            <a:r>
              <a:rPr lang="ru-RU" dirty="0"/>
              <a:t>В </a:t>
            </a:r>
            <a:r>
              <a:rPr lang="ru-RU" dirty="0" err="1"/>
              <a:t>загальному</a:t>
            </a:r>
            <a:r>
              <a:rPr lang="ru-RU" dirty="0"/>
              <a:t>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реакцію</a:t>
            </a:r>
            <a:r>
              <a:rPr lang="ru-RU" dirty="0"/>
              <a:t> </a:t>
            </a:r>
            <a:r>
              <a:rPr lang="ru-RU" dirty="0" err="1"/>
              <a:t>горіння</a:t>
            </a:r>
            <a:r>
              <a:rPr lang="ru-RU" dirty="0"/>
              <a:t> </a:t>
            </a:r>
            <a:r>
              <a:rPr lang="ru-RU" dirty="0" err="1"/>
              <a:t>алканов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записати</a:t>
            </a:r>
            <a:r>
              <a:rPr lang="ru-RU" dirty="0"/>
              <a:t> </a:t>
            </a:r>
            <a:r>
              <a:rPr lang="ru-RU" dirty="0" err="1"/>
              <a:t>наступним</a:t>
            </a:r>
            <a:r>
              <a:rPr lang="ru-RU" dirty="0"/>
              <a:t> чином:</a:t>
            </a:r>
          </a:p>
          <a:p>
            <a:endParaRPr lang="ru-RU" dirty="0"/>
          </a:p>
          <a:p>
            <a:r>
              <a:rPr lang="ru-RU" dirty="0">
                <a:solidFill>
                  <a:srgbClr val="FF0000"/>
                </a:solidFill>
              </a:rPr>
              <a:t>З </a:t>
            </a:r>
            <a:r>
              <a:rPr lang="en-US" dirty="0">
                <a:solidFill>
                  <a:srgbClr val="FF0000"/>
                </a:solidFill>
              </a:rPr>
              <a:t>n </a:t>
            </a:r>
            <a:r>
              <a:rPr lang="ru-RU" dirty="0">
                <a:solidFill>
                  <a:srgbClr val="FF0000"/>
                </a:solidFill>
              </a:rPr>
              <a:t>Н 2 </a:t>
            </a:r>
            <a:r>
              <a:rPr lang="en-US" dirty="0">
                <a:solidFill>
                  <a:srgbClr val="FF0000"/>
                </a:solidFill>
              </a:rPr>
              <a:t>n +2 + (1,5 n +0,5) O 2 → n CO 2 + (n +1) H 2 O.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1853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11" y="4869161"/>
            <a:ext cx="9158211" cy="19812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dirty="0" err="1"/>
              <a:t>Каталітичне</a:t>
            </a:r>
            <a:r>
              <a:rPr lang="ru-RU" dirty="0"/>
              <a:t> </a:t>
            </a:r>
            <a:r>
              <a:rPr lang="ru-RU" dirty="0" err="1"/>
              <a:t>окислення</a:t>
            </a:r>
            <a:endParaRPr lang="ru-RU" dirty="0"/>
          </a:p>
          <a:p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утворюватися</a:t>
            </a:r>
            <a:r>
              <a:rPr lang="ru-RU" dirty="0"/>
              <a:t> </a:t>
            </a:r>
            <a:r>
              <a:rPr lang="ru-RU" dirty="0" err="1"/>
              <a:t>спирти</a:t>
            </a:r>
            <a:r>
              <a:rPr lang="ru-RU" dirty="0"/>
              <a:t>, </a:t>
            </a:r>
            <a:r>
              <a:rPr lang="ru-RU" dirty="0" err="1"/>
              <a:t>альдегіди</a:t>
            </a:r>
            <a:r>
              <a:rPr lang="ru-RU" dirty="0"/>
              <a:t>, </a:t>
            </a:r>
            <a:r>
              <a:rPr lang="ru-RU" dirty="0" err="1"/>
              <a:t>карбонові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При </a:t>
            </a:r>
            <a:r>
              <a:rPr lang="ru-RU" dirty="0" err="1"/>
              <a:t>м'якому</a:t>
            </a:r>
            <a:r>
              <a:rPr lang="ru-RU" dirty="0"/>
              <a:t> </a:t>
            </a:r>
            <a:r>
              <a:rPr lang="ru-RU" dirty="0" err="1"/>
              <a:t>окисленні</a:t>
            </a:r>
            <a:r>
              <a:rPr lang="ru-RU" dirty="0"/>
              <a:t> СН 4 в </a:t>
            </a:r>
            <a:r>
              <a:rPr lang="ru-RU" dirty="0" err="1"/>
              <a:t>присутності</a:t>
            </a:r>
            <a:r>
              <a:rPr lang="ru-RU" dirty="0"/>
              <a:t> </a:t>
            </a:r>
            <a:r>
              <a:rPr lang="ru-RU" dirty="0" err="1"/>
              <a:t>каталізатора</a:t>
            </a:r>
            <a:r>
              <a:rPr lang="ru-RU" dirty="0"/>
              <a:t> киснем при 200 </a:t>
            </a:r>
            <a:r>
              <a:rPr lang="en-US" dirty="0"/>
              <a:t>C)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утворитися</a:t>
            </a:r>
            <a:r>
              <a:rPr lang="ru-RU" dirty="0" smtClean="0"/>
              <a:t>:</a:t>
            </a:r>
            <a:endParaRPr lang="ru-RU" dirty="0"/>
          </a:p>
          <a:p>
            <a:r>
              <a:rPr lang="ru-RU" dirty="0" err="1">
                <a:solidFill>
                  <a:srgbClr val="FF0000"/>
                </a:solidFill>
              </a:rPr>
              <a:t>метиловий</a:t>
            </a:r>
            <a:r>
              <a:rPr lang="ru-RU" dirty="0">
                <a:solidFill>
                  <a:srgbClr val="FF0000"/>
                </a:solidFill>
              </a:rPr>
              <a:t> спирт : 2СН 4 + О 2 → 2СН 3 ОН;</a:t>
            </a:r>
          </a:p>
          <a:p>
            <a:r>
              <a:rPr lang="ru-RU" dirty="0" err="1">
                <a:solidFill>
                  <a:srgbClr val="FF0000"/>
                </a:solidFill>
              </a:rPr>
              <a:t>формальдегід</a:t>
            </a:r>
            <a:r>
              <a:rPr lang="ru-RU" dirty="0">
                <a:solidFill>
                  <a:srgbClr val="FF0000"/>
                </a:solidFill>
              </a:rPr>
              <a:t> : СН 4 + О 2 → СН 2 О + Н 2 </a:t>
            </a:r>
            <a:r>
              <a:rPr lang="en-US" dirty="0">
                <a:solidFill>
                  <a:srgbClr val="FF0000"/>
                </a:solidFill>
              </a:rPr>
              <a:t>O;</a:t>
            </a:r>
          </a:p>
          <a:p>
            <a:r>
              <a:rPr lang="ru-RU" dirty="0" err="1">
                <a:solidFill>
                  <a:srgbClr val="FF0000"/>
                </a:solidFill>
              </a:rPr>
              <a:t>мурашина</a:t>
            </a:r>
            <a:r>
              <a:rPr lang="ru-RU" dirty="0">
                <a:solidFill>
                  <a:srgbClr val="FF0000"/>
                </a:solidFill>
              </a:rPr>
              <a:t> кислота : 2СН 4 + 3О 2 → 2НСООН + 2Н 2 </a:t>
            </a:r>
            <a:r>
              <a:rPr lang="en-US" dirty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uk-UA" dirty="0" smtClean="0">
              <a:solidFill>
                <a:srgbClr val="FF0000"/>
              </a:solidFill>
            </a:endParaRPr>
          </a:p>
          <a:p>
            <a:r>
              <a:rPr lang="ru-RU" dirty="0" err="1"/>
              <a:t>Окислення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здійснюватися</a:t>
            </a:r>
            <a:r>
              <a:rPr lang="ru-RU" dirty="0"/>
              <a:t> </a:t>
            </a:r>
            <a:r>
              <a:rPr lang="ru-RU" dirty="0" err="1"/>
              <a:t>повітрям</a:t>
            </a:r>
            <a:r>
              <a:rPr lang="ru-RU" dirty="0"/>
              <a:t>. </a:t>
            </a:r>
            <a:r>
              <a:rPr lang="ru-RU" dirty="0" err="1"/>
              <a:t>Процес</a:t>
            </a:r>
            <a:r>
              <a:rPr lang="ru-RU" dirty="0"/>
              <a:t> проводиться в </a:t>
            </a:r>
            <a:r>
              <a:rPr lang="ru-RU" dirty="0" err="1"/>
              <a:t>рідкій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газоподібній</a:t>
            </a:r>
            <a:r>
              <a:rPr lang="ru-RU" dirty="0"/>
              <a:t> </a:t>
            </a:r>
            <a:r>
              <a:rPr lang="ru-RU" dirty="0" err="1"/>
              <a:t>фазі</a:t>
            </a:r>
            <a:r>
              <a:rPr lang="ru-RU" dirty="0"/>
              <a:t>. У </a:t>
            </a:r>
            <a:r>
              <a:rPr lang="ru-RU" dirty="0" err="1"/>
              <a:t>промисловості</a:t>
            </a:r>
            <a:r>
              <a:rPr lang="ru-RU" dirty="0"/>
              <a:t> так </a:t>
            </a:r>
            <a:r>
              <a:rPr lang="ru-RU" dirty="0" err="1"/>
              <a:t>отримують</a:t>
            </a:r>
            <a:r>
              <a:rPr lang="ru-RU" dirty="0"/>
              <a:t> </a:t>
            </a:r>
            <a:r>
              <a:rPr lang="ru-RU" dirty="0" err="1"/>
              <a:t>вищі</a:t>
            </a:r>
            <a:r>
              <a:rPr lang="ru-RU" dirty="0"/>
              <a:t> </a:t>
            </a:r>
            <a:r>
              <a:rPr lang="ru-RU" dirty="0" err="1"/>
              <a:t>жирні</a:t>
            </a:r>
            <a:r>
              <a:rPr lang="ru-RU" dirty="0"/>
              <a:t> </a:t>
            </a:r>
            <a:r>
              <a:rPr lang="ru-RU" dirty="0" err="1"/>
              <a:t>спирти</a:t>
            </a:r>
            <a:r>
              <a:rPr lang="ru-RU" dirty="0"/>
              <a:t> та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err="1"/>
              <a:t>Нижче</a:t>
            </a:r>
            <a:r>
              <a:rPr lang="ru-RU" dirty="0"/>
              <a:t> представлена ​​</a:t>
            </a:r>
            <a:r>
              <a:rPr lang="ru-RU" dirty="0" err="1"/>
              <a:t>реакція</a:t>
            </a:r>
            <a:r>
              <a:rPr lang="ru-RU" dirty="0"/>
              <a:t> </a:t>
            </a:r>
            <a:r>
              <a:rPr lang="ru-RU" dirty="0" err="1"/>
              <a:t>окислення</a:t>
            </a:r>
            <a:r>
              <a:rPr lang="ru-RU" dirty="0"/>
              <a:t> </a:t>
            </a:r>
            <a:r>
              <a:rPr lang="ru-RU" dirty="0" err="1"/>
              <a:t>алканів</a:t>
            </a:r>
            <a:r>
              <a:rPr lang="ru-RU" dirty="0"/>
              <a:t> </a:t>
            </a:r>
            <a:r>
              <a:rPr lang="ru-RU" dirty="0" err="1"/>
              <a:t>діметілдіоксіраном</a:t>
            </a:r>
            <a:r>
              <a:rPr lang="ru-RU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130115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372168"/>
            <a:ext cx="8316415" cy="2153176"/>
          </a:xfrm>
        </p:spPr>
        <p:txBody>
          <a:bodyPr/>
          <a:lstStyle/>
          <a:p>
            <a:r>
              <a:rPr lang="uk-UA" sz="6600" dirty="0" smtClean="0"/>
              <a:t>Що таке алкани?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0"/>
            <a:ext cx="8784976" cy="4149080"/>
          </a:xfrm>
        </p:spPr>
        <p:txBody>
          <a:bodyPr>
            <a:normAutofit/>
          </a:bodyPr>
          <a:lstStyle/>
          <a:p>
            <a:r>
              <a:rPr lang="ru-RU" sz="3600" dirty="0" err="1"/>
              <a:t>Алкани</a:t>
            </a:r>
            <a:r>
              <a:rPr lang="ru-RU" sz="3600" dirty="0"/>
              <a:t> (</a:t>
            </a:r>
            <a:r>
              <a:rPr lang="ru-RU" sz="3600" dirty="0" err="1"/>
              <a:t>також</a:t>
            </a:r>
            <a:r>
              <a:rPr lang="ru-RU" sz="3600" dirty="0"/>
              <a:t> </a:t>
            </a:r>
            <a:r>
              <a:rPr lang="ru-RU" sz="3600" dirty="0" err="1"/>
              <a:t>насичені</a:t>
            </a:r>
            <a:r>
              <a:rPr lang="ru-RU" sz="3600" dirty="0"/>
              <a:t> </a:t>
            </a:r>
            <a:r>
              <a:rPr lang="ru-RU" sz="3600" dirty="0" err="1"/>
              <a:t>вуглеводні</a:t>
            </a:r>
            <a:r>
              <a:rPr lang="ru-RU" sz="3600" dirty="0"/>
              <a:t>, </a:t>
            </a:r>
            <a:r>
              <a:rPr lang="ru-RU" sz="3600" dirty="0" err="1"/>
              <a:t>парафіни</a:t>
            </a:r>
            <a:r>
              <a:rPr lang="ru-RU" sz="3600" dirty="0"/>
              <a:t>, </a:t>
            </a:r>
            <a:r>
              <a:rPr lang="ru-RU" sz="3600" dirty="0" err="1"/>
              <a:t>аліфатичні</a:t>
            </a:r>
            <a:r>
              <a:rPr lang="ru-RU" sz="3600" dirty="0"/>
              <a:t> </a:t>
            </a:r>
            <a:r>
              <a:rPr lang="ru-RU" sz="3600" dirty="0" err="1"/>
              <a:t>сполуки</a:t>
            </a:r>
            <a:r>
              <a:rPr lang="ru-RU" sz="3600" dirty="0"/>
              <a:t>) - </a:t>
            </a:r>
            <a:r>
              <a:rPr lang="ru-RU" sz="3600" dirty="0" err="1"/>
              <a:t>ациклічні</a:t>
            </a:r>
            <a:r>
              <a:rPr lang="ru-RU" sz="3600" dirty="0"/>
              <a:t> </a:t>
            </a:r>
            <a:r>
              <a:rPr lang="ru-RU" sz="3600" dirty="0" err="1"/>
              <a:t>вуглеводні</a:t>
            </a:r>
            <a:r>
              <a:rPr lang="ru-RU" sz="3600" dirty="0"/>
              <a:t> </a:t>
            </a:r>
            <a:r>
              <a:rPr lang="ru-RU" sz="3600" dirty="0" err="1"/>
              <a:t>лінійного</a:t>
            </a:r>
            <a:r>
              <a:rPr lang="ru-RU" sz="3600" dirty="0"/>
              <a:t> </a:t>
            </a:r>
            <a:r>
              <a:rPr lang="ru-RU" sz="3600" dirty="0" err="1"/>
              <a:t>або</a:t>
            </a:r>
            <a:r>
              <a:rPr lang="ru-RU" sz="3600" dirty="0"/>
              <a:t> </a:t>
            </a:r>
            <a:r>
              <a:rPr lang="ru-RU" sz="3600" dirty="0" err="1"/>
              <a:t>розгалуженого</a:t>
            </a:r>
            <a:r>
              <a:rPr lang="ru-RU" sz="3600" dirty="0"/>
              <a:t> </a:t>
            </a:r>
            <a:r>
              <a:rPr lang="ru-RU" sz="3600" dirty="0" err="1"/>
              <a:t>будови</a:t>
            </a:r>
            <a:r>
              <a:rPr lang="ru-RU" sz="3600" dirty="0"/>
              <a:t>, </a:t>
            </a:r>
            <a:r>
              <a:rPr lang="ru-RU" sz="3600" dirty="0" err="1"/>
              <a:t>що</a:t>
            </a:r>
            <a:r>
              <a:rPr lang="ru-RU" sz="3600" dirty="0"/>
              <a:t> </a:t>
            </a:r>
            <a:r>
              <a:rPr lang="ru-RU" sz="3600" dirty="0" err="1"/>
              <a:t>містять</a:t>
            </a:r>
            <a:r>
              <a:rPr lang="ru-RU" sz="3600" dirty="0"/>
              <a:t> </a:t>
            </a:r>
            <a:r>
              <a:rPr lang="ru-RU" sz="3600" dirty="0" err="1"/>
              <a:t>тільки</a:t>
            </a:r>
            <a:r>
              <a:rPr lang="ru-RU" sz="3600" dirty="0"/>
              <a:t> </a:t>
            </a:r>
            <a:r>
              <a:rPr lang="ru-RU" sz="3600" dirty="0" err="1"/>
              <a:t>прості</a:t>
            </a:r>
            <a:r>
              <a:rPr lang="ru-RU" sz="3600" dirty="0"/>
              <a:t> </a:t>
            </a:r>
            <a:r>
              <a:rPr lang="ru-RU" sz="3600" dirty="0" err="1"/>
              <a:t>зв'язки</a:t>
            </a:r>
            <a:r>
              <a:rPr lang="ru-RU" sz="3600" dirty="0"/>
              <a:t> і </a:t>
            </a:r>
            <a:r>
              <a:rPr lang="ru-RU" sz="3600" dirty="0" err="1"/>
              <a:t>утворюють</a:t>
            </a:r>
            <a:r>
              <a:rPr lang="ru-RU" sz="3600" dirty="0"/>
              <a:t> </a:t>
            </a:r>
            <a:r>
              <a:rPr lang="ru-RU" sz="3600" dirty="0" err="1"/>
              <a:t>гомологічний</a:t>
            </a:r>
            <a:r>
              <a:rPr lang="ru-RU" sz="3600" dirty="0"/>
              <a:t> ряд </a:t>
            </a:r>
            <a:r>
              <a:rPr lang="ru-RU" sz="3600" dirty="0" err="1"/>
              <a:t>із</a:t>
            </a:r>
            <a:r>
              <a:rPr lang="ru-RU" sz="3600" dirty="0"/>
              <a:t> </a:t>
            </a:r>
            <a:r>
              <a:rPr lang="ru-RU" sz="3600" dirty="0" err="1"/>
              <a:t>загальною</a:t>
            </a:r>
            <a:r>
              <a:rPr lang="ru-RU" sz="3600" dirty="0"/>
              <a:t> формулою </a:t>
            </a:r>
            <a:r>
              <a:rPr lang="en-US" sz="3600" dirty="0"/>
              <a:t>C n H 2n +2.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691506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 </a:t>
            </a:r>
            <a:r>
              <a:rPr lang="ru-RU" dirty="0" err="1"/>
              <a:t>Крекінг</a:t>
            </a:r>
            <a:endParaRPr lang="ru-RU" dirty="0"/>
          </a:p>
          <a:p>
            <a:r>
              <a:rPr lang="ru-RU" dirty="0"/>
              <a:t>При </a:t>
            </a:r>
            <a:r>
              <a:rPr lang="ru-RU" dirty="0" err="1"/>
              <a:t>нагріванні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 500 </a:t>
            </a:r>
            <a:r>
              <a:rPr lang="en-US" dirty="0"/>
              <a:t>C </a:t>
            </a:r>
            <a:r>
              <a:rPr lang="ru-RU" dirty="0" err="1"/>
              <a:t>алкани</a:t>
            </a:r>
            <a:r>
              <a:rPr lang="ru-RU" dirty="0"/>
              <a:t> </a:t>
            </a:r>
            <a:r>
              <a:rPr lang="ru-RU" dirty="0" err="1"/>
              <a:t>піддаються</a:t>
            </a:r>
            <a:r>
              <a:rPr lang="ru-RU" dirty="0"/>
              <a:t> </a:t>
            </a:r>
            <a:r>
              <a:rPr lang="ru-RU" dirty="0" err="1"/>
              <a:t>піролітичної</a:t>
            </a:r>
            <a:r>
              <a:rPr lang="ru-RU" dirty="0"/>
              <a:t> </a:t>
            </a:r>
            <a:r>
              <a:rPr lang="ru-RU" dirty="0" err="1"/>
              <a:t>розкладання</a:t>
            </a:r>
            <a:r>
              <a:rPr lang="ru-RU" dirty="0"/>
              <a:t> з </a:t>
            </a:r>
            <a:r>
              <a:rPr lang="ru-RU" dirty="0" err="1"/>
              <a:t>утворенням</a:t>
            </a:r>
            <a:r>
              <a:rPr lang="ru-RU" dirty="0"/>
              <a:t> </a:t>
            </a:r>
            <a:r>
              <a:rPr lang="ru-RU" dirty="0" err="1"/>
              <a:t>складної</a:t>
            </a:r>
            <a:r>
              <a:rPr lang="ru-RU" dirty="0"/>
              <a:t> </a:t>
            </a:r>
            <a:r>
              <a:rPr lang="ru-RU" dirty="0" err="1"/>
              <a:t>суміші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, склад і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залежать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і часу </a:t>
            </a:r>
            <a:r>
              <a:rPr lang="ru-RU" dirty="0" err="1"/>
              <a:t>реакції</a:t>
            </a:r>
            <a:r>
              <a:rPr lang="ru-RU" dirty="0"/>
              <a:t>. При </a:t>
            </a:r>
            <a:r>
              <a:rPr lang="ru-RU" dirty="0" err="1"/>
              <a:t>піролізі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розщеплення</a:t>
            </a:r>
            <a:r>
              <a:rPr lang="ru-RU" dirty="0"/>
              <a:t> </a:t>
            </a:r>
            <a:r>
              <a:rPr lang="ru-RU" dirty="0" err="1"/>
              <a:t>вуглець-вуглецевих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з </a:t>
            </a:r>
            <a:r>
              <a:rPr lang="ru-RU" dirty="0" err="1"/>
              <a:t>утворенням</a:t>
            </a:r>
            <a:r>
              <a:rPr lang="ru-RU" dirty="0"/>
              <a:t> </a:t>
            </a:r>
            <a:r>
              <a:rPr lang="ru-RU" dirty="0" err="1"/>
              <a:t>алкільних</a:t>
            </a:r>
            <a:r>
              <a:rPr lang="ru-RU" dirty="0"/>
              <a:t> </a:t>
            </a:r>
            <a:r>
              <a:rPr lang="ru-RU" dirty="0" err="1"/>
              <a:t>радикалів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В 1930-1950 </a:t>
            </a:r>
            <a:r>
              <a:rPr lang="ru-RU" dirty="0" err="1"/>
              <a:t>рр</a:t>
            </a:r>
            <a:r>
              <a:rPr lang="ru-RU" dirty="0"/>
              <a:t>.. </a:t>
            </a:r>
            <a:r>
              <a:rPr lang="ru-RU" dirty="0" err="1"/>
              <a:t>піроліз</a:t>
            </a:r>
            <a:r>
              <a:rPr lang="ru-RU" dirty="0"/>
              <a:t> </a:t>
            </a:r>
            <a:r>
              <a:rPr lang="ru-RU" dirty="0" err="1"/>
              <a:t>вищих</a:t>
            </a:r>
            <a:r>
              <a:rPr lang="ru-RU" dirty="0"/>
              <a:t> </a:t>
            </a:r>
            <a:r>
              <a:rPr lang="ru-RU" dirty="0" err="1"/>
              <a:t>алканів</a:t>
            </a:r>
            <a:r>
              <a:rPr lang="ru-RU" dirty="0"/>
              <a:t> </a:t>
            </a:r>
            <a:r>
              <a:rPr lang="ru-RU" dirty="0" err="1"/>
              <a:t>використовувався</a:t>
            </a:r>
            <a:r>
              <a:rPr lang="ru-RU" dirty="0"/>
              <a:t> в </a:t>
            </a:r>
            <a:r>
              <a:rPr lang="ru-RU" dirty="0" err="1"/>
              <a:t>промисловості</a:t>
            </a:r>
            <a:r>
              <a:rPr lang="ru-RU" dirty="0"/>
              <a:t>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складної</a:t>
            </a:r>
            <a:r>
              <a:rPr lang="ru-RU" dirty="0"/>
              <a:t> </a:t>
            </a:r>
            <a:r>
              <a:rPr lang="ru-RU" dirty="0" err="1"/>
              <a:t>суміші</a:t>
            </a:r>
            <a:r>
              <a:rPr lang="ru-RU" dirty="0"/>
              <a:t> </a:t>
            </a:r>
            <a:r>
              <a:rPr lang="ru-RU" dirty="0" err="1"/>
              <a:t>алканів</a:t>
            </a:r>
            <a:r>
              <a:rPr lang="ru-RU" dirty="0"/>
              <a:t> і </a:t>
            </a:r>
            <a:r>
              <a:rPr lang="ru-RU" dirty="0" err="1"/>
              <a:t>алкенів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п'яти</a:t>
            </a:r>
            <a:r>
              <a:rPr lang="ru-RU" dirty="0"/>
              <a:t> до десяти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ru-RU" dirty="0" err="1"/>
              <a:t>вуглецю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отримав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"</a:t>
            </a:r>
            <a:r>
              <a:rPr lang="ru-RU" dirty="0" err="1"/>
              <a:t>термічний</a:t>
            </a:r>
            <a:r>
              <a:rPr lang="ru-RU" dirty="0"/>
              <a:t> </a:t>
            </a:r>
            <a:r>
              <a:rPr lang="ru-RU" dirty="0" err="1"/>
              <a:t>крекінг</a:t>
            </a:r>
            <a:r>
              <a:rPr lang="ru-RU" dirty="0"/>
              <a:t>".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термічного</a:t>
            </a:r>
            <a:r>
              <a:rPr lang="ru-RU" dirty="0"/>
              <a:t> </a:t>
            </a:r>
            <a:r>
              <a:rPr lang="ru-RU" dirty="0" err="1"/>
              <a:t>крекінгу</a:t>
            </a:r>
            <a:r>
              <a:rPr lang="ru-RU" dirty="0"/>
              <a:t> </a:t>
            </a:r>
            <a:r>
              <a:rPr lang="ru-RU" dirty="0" err="1"/>
              <a:t>вдавалося</a:t>
            </a:r>
            <a:r>
              <a:rPr lang="ru-RU" dirty="0"/>
              <a:t> </a:t>
            </a:r>
            <a:r>
              <a:rPr lang="ru-RU" dirty="0" err="1"/>
              <a:t>збільшити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бензинової</a:t>
            </a:r>
            <a:r>
              <a:rPr lang="ru-RU" dirty="0"/>
              <a:t> </a:t>
            </a:r>
            <a:r>
              <a:rPr lang="ru-RU" dirty="0" err="1"/>
              <a:t>фракції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розщеплення</a:t>
            </a:r>
            <a:r>
              <a:rPr lang="ru-RU" dirty="0"/>
              <a:t> </a:t>
            </a:r>
            <a:r>
              <a:rPr lang="ru-RU" dirty="0" err="1"/>
              <a:t>алканів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містяться</a:t>
            </a:r>
            <a:r>
              <a:rPr lang="ru-RU" dirty="0"/>
              <a:t> в </a:t>
            </a:r>
            <a:r>
              <a:rPr lang="ru-RU" dirty="0" err="1"/>
              <a:t>гасової</a:t>
            </a:r>
            <a:r>
              <a:rPr lang="ru-RU" dirty="0"/>
              <a:t> </a:t>
            </a:r>
            <a:r>
              <a:rPr lang="ru-RU" dirty="0" err="1"/>
              <a:t>фракції</a:t>
            </a:r>
            <a:r>
              <a:rPr lang="ru-RU" dirty="0"/>
              <a:t> ( 10-15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ru-RU" dirty="0" err="1"/>
              <a:t>вуглецю</a:t>
            </a:r>
            <a:r>
              <a:rPr lang="ru-RU" dirty="0"/>
              <a:t> в </a:t>
            </a:r>
            <a:r>
              <a:rPr lang="ru-RU" dirty="0" err="1"/>
              <a:t>вуглецевому</a:t>
            </a:r>
            <a:r>
              <a:rPr lang="ru-RU" dirty="0"/>
              <a:t> </a:t>
            </a:r>
            <a:r>
              <a:rPr lang="ru-RU" dirty="0" err="1"/>
              <a:t>кістяку</a:t>
            </a:r>
            <a:r>
              <a:rPr lang="ru-RU" dirty="0"/>
              <a:t>) і </a:t>
            </a:r>
            <a:r>
              <a:rPr lang="ru-RU" dirty="0" err="1"/>
              <a:t>фракції</a:t>
            </a:r>
            <a:r>
              <a:rPr lang="ru-RU" dirty="0"/>
              <a:t> солярового масла ( 12-20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ru-RU" dirty="0" err="1"/>
              <a:t>вуглецю</a:t>
            </a:r>
            <a:r>
              <a:rPr lang="ru-RU" dirty="0"/>
              <a:t>).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октанове</a:t>
            </a:r>
            <a:r>
              <a:rPr lang="ru-RU" dirty="0"/>
              <a:t> число бензину, </a:t>
            </a:r>
            <a:r>
              <a:rPr lang="ru-RU" dirty="0" err="1"/>
              <a:t>отриманого</a:t>
            </a:r>
            <a:r>
              <a:rPr lang="ru-RU" dirty="0"/>
              <a:t> при </a:t>
            </a:r>
            <a:r>
              <a:rPr lang="ru-RU" dirty="0" err="1"/>
              <a:t>термічному</a:t>
            </a:r>
            <a:r>
              <a:rPr lang="ru-RU" dirty="0"/>
              <a:t> </a:t>
            </a:r>
            <a:r>
              <a:rPr lang="ru-RU" dirty="0" err="1"/>
              <a:t>крекінгу</a:t>
            </a:r>
            <a:r>
              <a:rPr lang="ru-RU" dirty="0"/>
              <a:t>, не </a:t>
            </a:r>
            <a:r>
              <a:rPr lang="ru-RU" dirty="0" err="1"/>
              <a:t>перевищує</a:t>
            </a:r>
            <a:r>
              <a:rPr lang="ru-RU" dirty="0"/>
              <a:t> 65,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 умов </a:t>
            </a:r>
            <a:r>
              <a:rPr lang="ru-RU" dirty="0" err="1"/>
              <a:t>експлуатації</a:t>
            </a:r>
            <a:r>
              <a:rPr lang="ru-RU" dirty="0"/>
              <a:t>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двигунів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згоряння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В </a:t>
            </a:r>
            <a:r>
              <a:rPr lang="ru-RU" dirty="0" err="1"/>
              <a:t>даний</a:t>
            </a:r>
            <a:r>
              <a:rPr lang="ru-RU" dirty="0"/>
              <a:t> час </a:t>
            </a:r>
            <a:r>
              <a:rPr lang="ru-RU" dirty="0" err="1"/>
              <a:t>термічний</a:t>
            </a:r>
            <a:r>
              <a:rPr lang="ru-RU" dirty="0"/>
              <a:t> </a:t>
            </a:r>
            <a:r>
              <a:rPr lang="ru-RU" dirty="0" err="1"/>
              <a:t>крекінг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витіснено</a:t>
            </a:r>
            <a:r>
              <a:rPr lang="ru-RU" dirty="0"/>
              <a:t> в </a:t>
            </a:r>
            <a:r>
              <a:rPr lang="ru-RU" dirty="0" err="1"/>
              <a:t>промисловості</a:t>
            </a:r>
            <a:r>
              <a:rPr lang="ru-RU" dirty="0"/>
              <a:t> </a:t>
            </a:r>
            <a:r>
              <a:rPr lang="ru-RU" dirty="0" err="1"/>
              <a:t>каталітичним</a:t>
            </a:r>
            <a:r>
              <a:rPr lang="ru-RU" dirty="0"/>
              <a:t> </a:t>
            </a:r>
            <a:r>
              <a:rPr lang="ru-RU" dirty="0" err="1"/>
              <a:t>крекінгом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проводять</a:t>
            </a:r>
            <a:r>
              <a:rPr lang="ru-RU" dirty="0"/>
              <a:t> в </a:t>
            </a:r>
            <a:r>
              <a:rPr lang="ru-RU" dirty="0" err="1"/>
              <a:t>газовій</a:t>
            </a:r>
            <a:r>
              <a:rPr lang="ru-RU" dirty="0"/>
              <a:t> </a:t>
            </a:r>
            <a:r>
              <a:rPr lang="ru-RU" dirty="0" err="1"/>
              <a:t>фазі</a:t>
            </a:r>
            <a:r>
              <a:rPr lang="ru-RU" dirty="0"/>
              <a:t> при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низьких</a:t>
            </a:r>
            <a:r>
              <a:rPr lang="ru-RU" dirty="0"/>
              <a:t> температурах - 400-450 </a:t>
            </a:r>
            <a:r>
              <a:rPr lang="en-US" dirty="0"/>
              <a:t>C </a:t>
            </a:r>
            <a:r>
              <a:rPr lang="ru-RU" dirty="0"/>
              <a:t>і </a:t>
            </a:r>
            <a:r>
              <a:rPr lang="ru-RU" dirty="0" err="1"/>
              <a:t>низькому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- 10-15 </a:t>
            </a:r>
            <a:r>
              <a:rPr lang="ru-RU" dirty="0" err="1"/>
              <a:t>атм</a:t>
            </a:r>
            <a:r>
              <a:rPr lang="ru-RU" dirty="0"/>
              <a:t> на алюмосиликатном </a:t>
            </a:r>
            <a:r>
              <a:rPr lang="ru-RU" dirty="0" err="1"/>
              <a:t>каталізаторі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безперервно</a:t>
            </a:r>
            <a:r>
              <a:rPr lang="ru-RU" dirty="0"/>
              <a:t> </a:t>
            </a:r>
            <a:r>
              <a:rPr lang="ru-RU" dirty="0" err="1"/>
              <a:t>регенерується</a:t>
            </a:r>
            <a:r>
              <a:rPr lang="ru-RU" dirty="0"/>
              <a:t> </a:t>
            </a:r>
            <a:r>
              <a:rPr lang="ru-RU" dirty="0" err="1"/>
              <a:t>спалюванням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 на </a:t>
            </a:r>
            <a:r>
              <a:rPr lang="ru-RU" dirty="0" err="1"/>
              <a:t>ньому</a:t>
            </a:r>
            <a:r>
              <a:rPr lang="ru-RU" dirty="0"/>
              <a:t> коксу в </a:t>
            </a:r>
            <a:r>
              <a:rPr lang="ru-RU" dirty="0" err="1"/>
              <a:t>струмі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. При </a:t>
            </a:r>
            <a:r>
              <a:rPr lang="ru-RU" dirty="0" err="1"/>
              <a:t>каталітичному</a:t>
            </a:r>
            <a:r>
              <a:rPr lang="ru-RU" dirty="0"/>
              <a:t> </a:t>
            </a:r>
            <a:r>
              <a:rPr lang="ru-RU" dirty="0" err="1"/>
              <a:t>крекінгу</a:t>
            </a:r>
            <a:r>
              <a:rPr lang="ru-RU" dirty="0"/>
              <a:t> в </a:t>
            </a:r>
            <a:r>
              <a:rPr lang="ru-RU" dirty="0" err="1"/>
              <a:t>отриманому</a:t>
            </a:r>
            <a:r>
              <a:rPr lang="ru-RU" dirty="0"/>
              <a:t> </a:t>
            </a:r>
            <a:r>
              <a:rPr lang="ru-RU" dirty="0" err="1"/>
              <a:t>бензині</a:t>
            </a:r>
            <a:r>
              <a:rPr lang="ru-RU" dirty="0"/>
              <a:t> </a:t>
            </a:r>
            <a:r>
              <a:rPr lang="ru-RU" dirty="0" err="1"/>
              <a:t>різко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 </a:t>
            </a:r>
            <a:r>
              <a:rPr lang="ru-RU" dirty="0" err="1"/>
              <a:t>вміст</a:t>
            </a:r>
            <a:r>
              <a:rPr lang="ru-RU" dirty="0"/>
              <a:t> </a:t>
            </a:r>
            <a:r>
              <a:rPr lang="ru-RU" dirty="0" err="1"/>
              <a:t>алканів</a:t>
            </a:r>
            <a:r>
              <a:rPr lang="ru-RU" dirty="0"/>
              <a:t> з </a:t>
            </a:r>
            <a:r>
              <a:rPr lang="ru-RU" dirty="0" err="1"/>
              <a:t>розгалуженою</a:t>
            </a:r>
            <a:r>
              <a:rPr lang="ru-RU" dirty="0"/>
              <a:t> структурою</a:t>
            </a:r>
            <a:r>
              <a:rPr lang="ru-RU" dirty="0" smtClean="0"/>
              <a:t>.</a:t>
            </a:r>
          </a:p>
          <a:p>
            <a:pPr marL="45720" indent="0">
              <a:buNone/>
            </a:pPr>
            <a:endParaRPr lang="ru-RU" dirty="0"/>
          </a:p>
          <a:p>
            <a:r>
              <a:rPr lang="ru-RU" dirty="0"/>
              <a:t>Для метану:</a:t>
            </a:r>
          </a:p>
          <a:p>
            <a:endParaRPr lang="ru-RU" dirty="0"/>
          </a:p>
          <a:p>
            <a:r>
              <a:rPr lang="en-US" dirty="0">
                <a:solidFill>
                  <a:srgbClr val="FF0000"/>
                </a:solidFill>
              </a:rPr>
              <a:t>CH 4 → </a:t>
            </a:r>
            <a:r>
              <a:rPr lang="ru-RU" dirty="0">
                <a:solidFill>
                  <a:srgbClr val="FF0000"/>
                </a:solidFill>
              </a:rPr>
              <a:t>С + 2</a:t>
            </a:r>
            <a:r>
              <a:rPr lang="en-US" dirty="0">
                <a:solidFill>
                  <a:srgbClr val="FF0000"/>
                </a:solidFill>
              </a:rPr>
              <a:t>H 2 - </a:t>
            </a:r>
            <a:r>
              <a:rPr lang="ru-RU" dirty="0">
                <a:solidFill>
                  <a:srgbClr val="FF0000"/>
                </a:solidFill>
              </a:rPr>
              <a:t>при 1000 </a:t>
            </a:r>
            <a:r>
              <a:rPr lang="en-US" dirty="0">
                <a:solidFill>
                  <a:srgbClr val="FF0000"/>
                </a:solidFill>
              </a:rPr>
              <a:t>C.</a:t>
            </a:r>
          </a:p>
          <a:p>
            <a:r>
              <a:rPr lang="ru-RU" dirty="0" err="1">
                <a:solidFill>
                  <a:srgbClr val="FF0000"/>
                </a:solidFill>
              </a:rPr>
              <a:t>Частковий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крекінг</a:t>
            </a:r>
            <a:r>
              <a:rPr lang="ru-RU" dirty="0">
                <a:solidFill>
                  <a:srgbClr val="FF0000"/>
                </a:solidFill>
              </a:rPr>
              <a:t>: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r>
              <a:rPr lang="ru-RU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CH 4 → C 2 H 2 + 3H 2 - </a:t>
            </a:r>
            <a:r>
              <a:rPr lang="ru-RU" dirty="0">
                <a:solidFill>
                  <a:srgbClr val="FF0000"/>
                </a:solidFill>
              </a:rPr>
              <a:t>при 1500 </a:t>
            </a:r>
            <a:r>
              <a:rPr lang="en-US" dirty="0">
                <a:solidFill>
                  <a:srgbClr val="FF0000"/>
                </a:solidFill>
              </a:rPr>
              <a:t>C.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1288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45224"/>
            <a:ext cx="8496944" cy="1296144"/>
          </a:xfrm>
        </p:spPr>
        <p:txBody>
          <a:bodyPr/>
          <a:lstStyle/>
          <a:p>
            <a:r>
              <a:rPr lang="uk-UA" dirty="0" smtClean="0"/>
              <a:t>Поширення  алканів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5373216"/>
          </a:xfrm>
        </p:spPr>
        <p:txBody>
          <a:bodyPr>
            <a:normAutofit lnSpcReduction="10000"/>
          </a:bodyPr>
          <a:lstStyle/>
          <a:p>
            <a:r>
              <a:rPr lang="ru-RU" sz="3200" dirty="0" err="1"/>
              <a:t>Основне</a:t>
            </a:r>
            <a:r>
              <a:rPr lang="ru-RU" sz="3200" dirty="0"/>
              <a:t> </a:t>
            </a:r>
            <a:r>
              <a:rPr lang="ru-RU" sz="3200" dirty="0" err="1"/>
              <a:t>джерело</a:t>
            </a:r>
            <a:r>
              <a:rPr lang="ru-RU" sz="3200" dirty="0"/>
              <a:t> </a:t>
            </a:r>
            <a:r>
              <a:rPr lang="ru-RU" sz="3200" dirty="0" err="1"/>
              <a:t>алканів</a:t>
            </a:r>
            <a:r>
              <a:rPr lang="ru-RU" sz="3200" dirty="0"/>
              <a:t> в </a:t>
            </a:r>
            <a:r>
              <a:rPr lang="ru-RU" sz="3200" dirty="0" err="1"/>
              <a:t>природі</a:t>
            </a:r>
            <a:r>
              <a:rPr lang="ru-RU" sz="3200" dirty="0"/>
              <a:t> - </a:t>
            </a:r>
            <a:r>
              <a:rPr lang="ru-RU" sz="3200" dirty="0" err="1"/>
              <a:t>нафта</a:t>
            </a:r>
            <a:r>
              <a:rPr lang="ru-RU" sz="3200" dirty="0"/>
              <a:t>; </a:t>
            </a:r>
            <a:r>
              <a:rPr lang="ru-RU" sz="3200" dirty="0" err="1"/>
              <a:t>фракції</a:t>
            </a:r>
            <a:r>
              <a:rPr lang="ru-RU" sz="3200" dirty="0"/>
              <a:t> </a:t>
            </a:r>
            <a:r>
              <a:rPr lang="ru-RU" sz="3200" dirty="0" err="1"/>
              <a:t>нафти</a:t>
            </a:r>
            <a:r>
              <a:rPr lang="ru-RU" sz="3200" dirty="0"/>
              <a:t> 200-430 ° С </a:t>
            </a:r>
            <a:r>
              <a:rPr lang="ru-RU" sz="3200" dirty="0" err="1"/>
              <a:t>містять</a:t>
            </a:r>
            <a:r>
              <a:rPr lang="ru-RU" sz="3200" dirty="0"/>
              <a:t> 30-50% (за </a:t>
            </a:r>
            <a:r>
              <a:rPr lang="ru-RU" sz="3200" dirty="0" err="1"/>
              <a:t>масою</a:t>
            </a:r>
            <a:r>
              <a:rPr lang="ru-RU" sz="3200" dirty="0"/>
              <a:t>) </a:t>
            </a:r>
            <a:r>
              <a:rPr lang="ru-RU" sz="3200" dirty="0" err="1"/>
              <a:t>насичених</a:t>
            </a:r>
            <a:r>
              <a:rPr lang="ru-RU" sz="3200" dirty="0"/>
              <a:t> </a:t>
            </a:r>
            <a:r>
              <a:rPr lang="ru-RU" sz="3200" dirty="0" err="1"/>
              <a:t>вуглеводнів</a:t>
            </a:r>
            <a:r>
              <a:rPr lang="ru-RU" sz="3200" dirty="0"/>
              <a:t> (З них до 60% </a:t>
            </a:r>
            <a:r>
              <a:rPr lang="ru-RU" sz="3200" dirty="0" err="1"/>
              <a:t>вуглеводнів</a:t>
            </a:r>
            <a:r>
              <a:rPr lang="ru-RU" sz="3200" dirty="0"/>
              <a:t> </a:t>
            </a:r>
            <a:r>
              <a:rPr lang="ru-RU" sz="3200" dirty="0" err="1"/>
              <a:t>нормальної</a:t>
            </a:r>
            <a:r>
              <a:rPr lang="ru-RU" sz="3200" dirty="0"/>
              <a:t> </a:t>
            </a:r>
            <a:r>
              <a:rPr lang="ru-RU" sz="3200" dirty="0" err="1"/>
              <a:t>будови</a:t>
            </a:r>
            <a:r>
              <a:rPr lang="ru-RU" sz="3200" dirty="0"/>
              <a:t>); </a:t>
            </a:r>
            <a:r>
              <a:rPr lang="ru-RU" sz="3200" dirty="0" err="1"/>
              <a:t>нижчі</a:t>
            </a:r>
            <a:r>
              <a:rPr lang="ru-RU" sz="3200" dirty="0"/>
              <a:t> </a:t>
            </a:r>
            <a:r>
              <a:rPr lang="ru-RU" sz="3200" dirty="0" err="1"/>
              <a:t>газоподібні</a:t>
            </a:r>
            <a:r>
              <a:rPr lang="ru-RU" sz="3200" dirty="0"/>
              <a:t> </a:t>
            </a:r>
            <a:r>
              <a:rPr lang="ru-RU" sz="3200" dirty="0" err="1"/>
              <a:t>насичені</a:t>
            </a:r>
            <a:r>
              <a:rPr lang="ru-RU" sz="3200" dirty="0"/>
              <a:t> </a:t>
            </a:r>
            <a:r>
              <a:rPr lang="ru-RU" sz="3200" dirty="0" err="1"/>
              <a:t>вуглеводні</a:t>
            </a:r>
            <a:r>
              <a:rPr lang="ru-RU" sz="3200" dirty="0"/>
              <a:t> </a:t>
            </a:r>
            <a:r>
              <a:rPr lang="ru-RU" sz="3200" dirty="0" err="1"/>
              <a:t>входять</a:t>
            </a:r>
            <a:r>
              <a:rPr lang="ru-RU" sz="3200" dirty="0"/>
              <a:t> до складу природного газу (До 98% метану) і </a:t>
            </a:r>
            <a:r>
              <a:rPr lang="ru-RU" sz="3200" dirty="0" err="1"/>
              <a:t>розчинені</a:t>
            </a:r>
            <a:r>
              <a:rPr lang="ru-RU" sz="3200" dirty="0"/>
              <a:t> в </a:t>
            </a:r>
            <a:r>
              <a:rPr lang="ru-RU" sz="3200" dirty="0" err="1"/>
              <a:t>нафті</a:t>
            </a:r>
            <a:r>
              <a:rPr lang="ru-RU" sz="3200" dirty="0"/>
              <a:t>; </a:t>
            </a:r>
            <a:r>
              <a:rPr lang="ru-RU" sz="3200" dirty="0" err="1"/>
              <a:t>тверді</a:t>
            </a:r>
            <a:r>
              <a:rPr lang="ru-RU" sz="3200" dirty="0"/>
              <a:t> </a:t>
            </a:r>
            <a:r>
              <a:rPr lang="ru-RU" sz="3200" dirty="0" err="1"/>
              <a:t>зустрічаються</a:t>
            </a:r>
            <a:r>
              <a:rPr lang="ru-RU" sz="3200" dirty="0"/>
              <a:t> у </a:t>
            </a:r>
            <a:r>
              <a:rPr lang="ru-RU" sz="3200" dirty="0" err="1"/>
              <a:t>вигляді</a:t>
            </a:r>
            <a:r>
              <a:rPr lang="ru-RU" sz="3200" dirty="0"/>
              <a:t> </a:t>
            </a:r>
            <a:r>
              <a:rPr lang="ru-RU" sz="3200" dirty="0" err="1"/>
              <a:t>покладів</a:t>
            </a:r>
            <a:r>
              <a:rPr lang="ru-RU" sz="3200" dirty="0"/>
              <a:t> озокериту, а </a:t>
            </a:r>
            <a:r>
              <a:rPr lang="ru-RU" sz="3200" dirty="0" err="1"/>
              <a:t>також</a:t>
            </a:r>
            <a:r>
              <a:rPr lang="ru-RU" sz="3200" dirty="0"/>
              <a:t> </a:t>
            </a:r>
            <a:r>
              <a:rPr lang="ru-RU" sz="3200" dirty="0" err="1"/>
              <a:t>утворюють</a:t>
            </a:r>
            <a:r>
              <a:rPr lang="ru-RU" sz="3200" dirty="0"/>
              <a:t> </a:t>
            </a:r>
            <a:r>
              <a:rPr lang="ru-RU" sz="3200" dirty="0" err="1"/>
              <a:t>воскові</a:t>
            </a:r>
            <a:r>
              <a:rPr lang="ru-RU" sz="3200" dirty="0"/>
              <a:t> </a:t>
            </a:r>
            <a:r>
              <a:rPr lang="ru-RU" sz="3200" dirty="0" err="1"/>
              <a:t>покриття</a:t>
            </a:r>
            <a:r>
              <a:rPr lang="ru-RU" sz="3200" dirty="0"/>
              <a:t> </a:t>
            </a:r>
            <a:r>
              <a:rPr lang="ru-RU" sz="3200" dirty="0" err="1"/>
              <a:t>листя</a:t>
            </a:r>
            <a:r>
              <a:rPr lang="ru-RU" sz="3200" dirty="0"/>
              <a:t>, </a:t>
            </a:r>
            <a:r>
              <a:rPr lang="ru-RU" sz="3200" dirty="0" err="1"/>
              <a:t>квітів</a:t>
            </a:r>
            <a:r>
              <a:rPr lang="ru-RU" sz="3200" dirty="0"/>
              <a:t> і </a:t>
            </a:r>
            <a:r>
              <a:rPr lang="ru-RU" sz="3200" dirty="0" err="1"/>
              <a:t>насіння</a:t>
            </a:r>
            <a:r>
              <a:rPr lang="ru-RU" sz="3200" dirty="0"/>
              <a:t> </a:t>
            </a:r>
            <a:r>
              <a:rPr lang="ru-RU" sz="3200" dirty="0" err="1"/>
              <a:t>рослин</a:t>
            </a:r>
            <a:r>
              <a:rPr lang="ru-RU" sz="3200" dirty="0"/>
              <a:t>, </a:t>
            </a:r>
            <a:r>
              <a:rPr lang="ru-RU" sz="3200" dirty="0" err="1"/>
              <a:t>входять</a:t>
            </a:r>
            <a:r>
              <a:rPr lang="ru-RU" sz="3200" dirty="0"/>
              <a:t> до складу </a:t>
            </a:r>
            <a:r>
              <a:rPr lang="ru-RU" sz="3200" dirty="0" err="1"/>
              <a:t>бджолиного</a:t>
            </a:r>
            <a:r>
              <a:rPr lang="ru-RU" sz="3200" dirty="0"/>
              <a:t> воску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5719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865796"/>
            <a:ext cx="4283969" cy="299220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365104"/>
            <a:ext cx="4499992" cy="2492896"/>
          </a:xfrm>
        </p:spPr>
        <p:txBody>
          <a:bodyPr/>
          <a:lstStyle/>
          <a:p>
            <a:r>
              <a:rPr lang="uk-UA" dirty="0" smtClean="0"/>
              <a:t>Метан та його застосування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8892480" cy="4149080"/>
          </a:xfrm>
        </p:spPr>
        <p:txBody>
          <a:bodyPr>
            <a:normAutofit/>
          </a:bodyPr>
          <a:lstStyle/>
          <a:p>
            <a:r>
              <a:rPr lang="vi-VN" sz="2400" dirty="0" smtClean="0"/>
              <a:t>Мета́н</a:t>
            </a:r>
            <a:r>
              <a:rPr lang="uk-UA" sz="2400" dirty="0" smtClean="0"/>
              <a:t> </a:t>
            </a:r>
            <a:r>
              <a:rPr lang="en-US" sz="2400" dirty="0" smtClean="0"/>
              <a:t>— </a:t>
            </a:r>
            <a:r>
              <a:rPr lang="vi-VN" sz="2400" dirty="0"/>
              <a:t>найпростіша органічна сполука вуглецю з воднем, природний безбарвний газ без запаху, хімічна формула — </a:t>
            </a:r>
            <a:r>
              <a:rPr lang="en-US" sz="2400" dirty="0"/>
              <a:t>CH4.</a:t>
            </a:r>
          </a:p>
          <a:p>
            <a:r>
              <a:rPr lang="vi-VN" sz="2400" dirty="0"/>
              <a:t>Зустрічається в осадовому чохлі земної кори у вигляді вільних скупчень (покладів), в розчиненому (в нафті, пластових і поверхневих водах), розсіяному, сорбованому (породами і органіч. речовиною) і твердому (газогідратному) станах.</a:t>
            </a:r>
          </a:p>
          <a:p>
            <a:r>
              <a:rPr lang="vi-VN" sz="2400" dirty="0"/>
              <a:t>При використанні в побуті, до метану звичайно додають одоранти зі специфічним «запахом газу».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54241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78" y="0"/>
            <a:ext cx="9352994" cy="7101408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bg1"/>
                </a:solidFill>
              </a:rPr>
              <a:t>Метан є </a:t>
            </a:r>
            <a:r>
              <a:rPr lang="ru-RU" dirty="0" err="1">
                <a:solidFill>
                  <a:schemeClr val="bg1"/>
                </a:solidFill>
              </a:rPr>
              <a:t>основним</a:t>
            </a:r>
            <a:r>
              <a:rPr lang="ru-RU" dirty="0">
                <a:solidFill>
                  <a:schemeClr val="bg1"/>
                </a:solidFill>
              </a:rPr>
              <a:t> компонентом:</a:t>
            </a:r>
          </a:p>
          <a:p>
            <a:r>
              <a:rPr lang="ru-RU" dirty="0" err="1">
                <a:solidFill>
                  <a:schemeClr val="bg1"/>
                </a:solidFill>
              </a:rPr>
              <a:t>газів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природних</a:t>
            </a:r>
            <a:r>
              <a:rPr lang="ru-RU" dirty="0">
                <a:solidFill>
                  <a:schemeClr val="bg1"/>
                </a:solidFill>
              </a:rPr>
              <a:t> горючих (до 99,5 %),</a:t>
            </a:r>
          </a:p>
          <a:p>
            <a:r>
              <a:rPr lang="ru-RU" dirty="0" err="1">
                <a:solidFill>
                  <a:schemeClr val="bg1"/>
                </a:solidFill>
              </a:rPr>
              <a:t>нафтових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попутних</a:t>
            </a:r>
            <a:r>
              <a:rPr lang="ru-RU" dirty="0">
                <a:solidFill>
                  <a:schemeClr val="bg1"/>
                </a:solidFill>
              </a:rPr>
              <a:t> (39-91 %),</a:t>
            </a:r>
          </a:p>
          <a:p>
            <a:r>
              <a:rPr lang="ru-RU" dirty="0" err="1">
                <a:solidFill>
                  <a:schemeClr val="bg1"/>
                </a:solidFill>
              </a:rPr>
              <a:t>болотяних</a:t>
            </a:r>
            <a:r>
              <a:rPr lang="ru-RU" dirty="0">
                <a:solidFill>
                  <a:schemeClr val="bg1"/>
                </a:solidFill>
              </a:rPr>
              <a:t> (</a:t>
            </a:r>
            <a:r>
              <a:rPr lang="ru-RU" dirty="0" err="1">
                <a:solidFill>
                  <a:schemeClr val="bg1"/>
                </a:solidFill>
              </a:rPr>
              <a:t>понад</a:t>
            </a:r>
            <a:r>
              <a:rPr lang="ru-RU" dirty="0">
                <a:solidFill>
                  <a:schemeClr val="bg1"/>
                </a:solidFill>
              </a:rPr>
              <a:t> 99 %) і </a:t>
            </a:r>
            <a:r>
              <a:rPr lang="ru-RU" dirty="0" err="1">
                <a:solidFill>
                  <a:schemeClr val="bg1"/>
                </a:solidFill>
              </a:rPr>
              <a:t>рудникових</a:t>
            </a:r>
            <a:r>
              <a:rPr lang="ru-RU" dirty="0">
                <a:solidFill>
                  <a:schemeClr val="bg1"/>
                </a:solidFill>
              </a:rPr>
              <a:t> (34-48 %) </a:t>
            </a:r>
            <a:r>
              <a:rPr lang="ru-RU" dirty="0" err="1">
                <a:solidFill>
                  <a:schemeClr val="bg1"/>
                </a:solidFill>
              </a:rPr>
              <a:t>газів</a:t>
            </a:r>
            <a:r>
              <a:rPr lang="ru-RU" dirty="0">
                <a:solidFill>
                  <a:schemeClr val="bg1"/>
                </a:solidFill>
              </a:rPr>
              <a:t>;</a:t>
            </a:r>
          </a:p>
          <a:p>
            <a:r>
              <a:rPr lang="ru-RU" dirty="0" err="1">
                <a:solidFill>
                  <a:schemeClr val="bg1"/>
                </a:solidFill>
              </a:rPr>
              <a:t>присутній</a:t>
            </a:r>
            <a:r>
              <a:rPr lang="ru-RU" dirty="0">
                <a:solidFill>
                  <a:schemeClr val="bg1"/>
                </a:solidFill>
              </a:rPr>
              <a:t> у газах </a:t>
            </a:r>
            <a:r>
              <a:rPr lang="ru-RU" dirty="0" err="1">
                <a:solidFill>
                  <a:schemeClr val="bg1"/>
                </a:solidFill>
              </a:rPr>
              <a:t>грязьових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вулканів</a:t>
            </a:r>
            <a:r>
              <a:rPr lang="ru-RU" dirty="0">
                <a:solidFill>
                  <a:schemeClr val="bg1"/>
                </a:solidFill>
              </a:rPr>
              <a:t> (</a:t>
            </a:r>
            <a:r>
              <a:rPr lang="ru-RU" dirty="0" err="1">
                <a:solidFill>
                  <a:schemeClr val="bg1"/>
                </a:solidFill>
              </a:rPr>
              <a:t>понад</a:t>
            </a:r>
            <a:r>
              <a:rPr lang="ru-RU" dirty="0">
                <a:solidFill>
                  <a:schemeClr val="bg1"/>
                </a:solidFill>
              </a:rPr>
              <a:t> 95 %),</a:t>
            </a:r>
          </a:p>
          <a:p>
            <a:r>
              <a:rPr lang="ru-RU" dirty="0">
                <a:solidFill>
                  <a:schemeClr val="bg1"/>
                </a:solidFill>
              </a:rPr>
              <a:t>спорадично </a:t>
            </a:r>
            <a:r>
              <a:rPr lang="ru-RU" dirty="0" err="1">
                <a:solidFill>
                  <a:schemeClr val="bg1"/>
                </a:solidFill>
              </a:rPr>
              <a:t>зустрічається</a:t>
            </a:r>
            <a:r>
              <a:rPr lang="ru-RU" dirty="0">
                <a:solidFill>
                  <a:schemeClr val="bg1"/>
                </a:solidFill>
              </a:rPr>
              <a:t> у </a:t>
            </a:r>
            <a:r>
              <a:rPr lang="ru-RU" dirty="0" err="1">
                <a:solidFill>
                  <a:schemeClr val="bg1"/>
                </a:solidFill>
              </a:rPr>
              <a:t>вулканічних</a:t>
            </a:r>
            <a:r>
              <a:rPr lang="ru-RU" dirty="0">
                <a:solidFill>
                  <a:schemeClr val="bg1"/>
                </a:solidFill>
              </a:rPr>
              <a:t> газах і в газах </a:t>
            </a:r>
            <a:r>
              <a:rPr lang="ru-RU" dirty="0" err="1">
                <a:solidFill>
                  <a:schemeClr val="bg1"/>
                </a:solidFill>
              </a:rPr>
              <a:t>магматичних</a:t>
            </a:r>
            <a:r>
              <a:rPr lang="ru-RU" dirty="0">
                <a:solidFill>
                  <a:schemeClr val="bg1"/>
                </a:solidFill>
              </a:rPr>
              <a:t> і </a:t>
            </a:r>
            <a:r>
              <a:rPr lang="ru-RU" dirty="0" err="1">
                <a:solidFill>
                  <a:schemeClr val="bg1"/>
                </a:solidFill>
              </a:rPr>
              <a:t>метаморфічних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порід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  <a:p>
            <a:r>
              <a:rPr lang="ru-RU" dirty="0">
                <a:solidFill>
                  <a:schemeClr val="bg1"/>
                </a:solidFill>
              </a:rPr>
              <a:t>Велика </a:t>
            </a:r>
            <a:r>
              <a:rPr lang="ru-RU" dirty="0" err="1">
                <a:solidFill>
                  <a:schemeClr val="bg1"/>
                </a:solidFill>
              </a:rPr>
              <a:t>кількість</a:t>
            </a:r>
            <a:r>
              <a:rPr lang="ru-RU" dirty="0">
                <a:solidFill>
                  <a:schemeClr val="bg1"/>
                </a:solidFill>
              </a:rPr>
              <a:t> метану </a:t>
            </a:r>
            <a:r>
              <a:rPr lang="ru-RU" dirty="0" err="1">
                <a:solidFill>
                  <a:schemeClr val="bg1"/>
                </a:solidFill>
              </a:rPr>
              <a:t>розчинена</a:t>
            </a:r>
            <a:r>
              <a:rPr lang="ru-RU" dirty="0">
                <a:solidFill>
                  <a:schemeClr val="bg1"/>
                </a:solidFill>
              </a:rPr>
              <a:t> у водах </a:t>
            </a:r>
            <a:r>
              <a:rPr lang="ru-RU" dirty="0" err="1">
                <a:solidFill>
                  <a:schemeClr val="bg1"/>
                </a:solidFill>
              </a:rPr>
              <a:t>океанів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морів</a:t>
            </a:r>
            <a:r>
              <a:rPr lang="ru-RU" dirty="0">
                <a:solidFill>
                  <a:schemeClr val="bg1"/>
                </a:solidFill>
              </a:rPr>
              <a:t>, озер. </a:t>
            </a:r>
            <a:r>
              <a:rPr lang="ru-RU" dirty="0" err="1">
                <a:solidFill>
                  <a:schemeClr val="bg1"/>
                </a:solidFill>
              </a:rPr>
              <a:t>Середній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вміст</a:t>
            </a:r>
            <a:r>
              <a:rPr lang="ru-RU" dirty="0">
                <a:solidFill>
                  <a:schemeClr val="bg1"/>
                </a:solidFill>
              </a:rPr>
              <a:t> метану у водах </a:t>
            </a:r>
            <a:r>
              <a:rPr lang="ru-RU" dirty="0" err="1">
                <a:solidFill>
                  <a:schemeClr val="bg1"/>
                </a:solidFill>
              </a:rPr>
              <a:t>Світового</a:t>
            </a:r>
            <a:r>
              <a:rPr lang="ru-RU" dirty="0">
                <a:solidFill>
                  <a:schemeClr val="bg1"/>
                </a:solidFill>
              </a:rPr>
              <a:t> океану </a:t>
            </a:r>
            <a:r>
              <a:rPr lang="ru-RU" dirty="0" err="1">
                <a:solidFill>
                  <a:schemeClr val="bg1"/>
                </a:solidFill>
              </a:rPr>
              <a:t>близько</a:t>
            </a:r>
            <a:r>
              <a:rPr lang="ru-RU" dirty="0">
                <a:solidFill>
                  <a:schemeClr val="bg1"/>
                </a:solidFill>
              </a:rPr>
              <a:t> 10-2 см3/л, </a:t>
            </a:r>
            <a:r>
              <a:rPr lang="ru-RU" dirty="0" err="1">
                <a:solidFill>
                  <a:schemeClr val="bg1"/>
                </a:solidFill>
              </a:rPr>
              <a:t>загальна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кількість</a:t>
            </a:r>
            <a:r>
              <a:rPr lang="ru-RU" dirty="0">
                <a:solidFill>
                  <a:schemeClr val="bg1"/>
                </a:solidFill>
              </a:rPr>
              <a:t> — 14·1012 м3. </a:t>
            </a:r>
            <a:r>
              <a:rPr lang="ru-RU" dirty="0" err="1">
                <a:solidFill>
                  <a:schemeClr val="bg1"/>
                </a:solidFill>
              </a:rPr>
              <a:t>Кількість</a:t>
            </a:r>
            <a:r>
              <a:rPr lang="ru-RU" dirty="0">
                <a:solidFill>
                  <a:schemeClr val="bg1"/>
                </a:solidFill>
              </a:rPr>
              <a:t> метану, </a:t>
            </a:r>
            <a:r>
              <a:rPr lang="ru-RU" dirty="0" err="1">
                <a:solidFill>
                  <a:schemeClr val="bg1"/>
                </a:solidFill>
              </a:rPr>
              <a:t>розчиненого</a:t>
            </a:r>
            <a:r>
              <a:rPr lang="ru-RU" dirty="0">
                <a:solidFill>
                  <a:schemeClr val="bg1"/>
                </a:solidFill>
              </a:rPr>
              <a:t> у </a:t>
            </a:r>
            <a:r>
              <a:rPr lang="ru-RU" dirty="0" err="1">
                <a:solidFill>
                  <a:schemeClr val="bg1"/>
                </a:solidFill>
              </a:rPr>
              <a:t>пластових</a:t>
            </a:r>
            <a:r>
              <a:rPr lang="ru-RU" dirty="0">
                <a:solidFill>
                  <a:schemeClr val="bg1"/>
                </a:solidFill>
              </a:rPr>
              <a:t> водах, на </a:t>
            </a:r>
            <a:r>
              <a:rPr lang="ru-RU" dirty="0" err="1">
                <a:solidFill>
                  <a:schemeClr val="bg1"/>
                </a:solidFill>
              </a:rPr>
              <a:t>декілька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порядків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вища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його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промислових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запасів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  <a:p>
            <a:r>
              <a:rPr lang="ru-RU" dirty="0">
                <a:solidFill>
                  <a:schemeClr val="bg1"/>
                </a:solidFill>
              </a:rPr>
              <a:t>Метан </a:t>
            </a:r>
            <a:r>
              <a:rPr lang="ru-RU" dirty="0" err="1">
                <a:solidFill>
                  <a:schemeClr val="bg1"/>
                </a:solidFill>
              </a:rPr>
              <a:t>присутній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також</a:t>
            </a:r>
            <a:r>
              <a:rPr lang="ru-RU" dirty="0">
                <a:solidFill>
                  <a:schemeClr val="bg1"/>
                </a:solidFill>
              </a:rPr>
              <a:t> в атмосферах </a:t>
            </a:r>
            <a:r>
              <a:rPr lang="ru-RU" dirty="0" err="1">
                <a:solidFill>
                  <a:schemeClr val="bg1"/>
                </a:solidFill>
              </a:rPr>
              <a:t>Землі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Юпітера</a:t>
            </a:r>
            <a:r>
              <a:rPr lang="ru-RU" dirty="0">
                <a:solidFill>
                  <a:schemeClr val="bg1"/>
                </a:solidFill>
              </a:rPr>
              <a:t>, Сатурна, Урану; в газах </a:t>
            </a:r>
            <a:r>
              <a:rPr lang="ru-RU" dirty="0" err="1">
                <a:solidFill>
                  <a:schemeClr val="bg1"/>
                </a:solidFill>
              </a:rPr>
              <a:t>поверхневого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ґрунту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Місяця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Основна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маса</a:t>
            </a:r>
            <a:r>
              <a:rPr lang="ru-RU" dirty="0">
                <a:solidFill>
                  <a:schemeClr val="bg1"/>
                </a:solidFill>
              </a:rPr>
              <a:t> метану </a:t>
            </a:r>
            <a:r>
              <a:rPr lang="ru-RU" dirty="0" err="1">
                <a:solidFill>
                  <a:schemeClr val="bg1"/>
                </a:solidFill>
              </a:rPr>
              <a:t>літо</a:t>
            </a:r>
            <a:r>
              <a:rPr lang="ru-RU" dirty="0">
                <a:solidFill>
                  <a:schemeClr val="bg1"/>
                </a:solidFill>
              </a:rPr>
              <a:t>- і </a:t>
            </a:r>
            <a:r>
              <a:rPr lang="ru-RU" dirty="0" err="1">
                <a:solidFill>
                  <a:schemeClr val="bg1"/>
                </a:solidFill>
              </a:rPr>
              <a:t>гідросфери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Землі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утворилася</a:t>
            </a:r>
            <a:r>
              <a:rPr lang="ru-RU" dirty="0">
                <a:solidFill>
                  <a:schemeClr val="bg1"/>
                </a:solidFill>
              </a:rPr>
              <a:t> при </a:t>
            </a:r>
            <a:r>
              <a:rPr lang="ru-RU" dirty="0" err="1">
                <a:solidFill>
                  <a:schemeClr val="bg1"/>
                </a:solidFill>
              </a:rPr>
              <a:t>біохімічній</a:t>
            </a:r>
            <a:r>
              <a:rPr lang="ru-RU" dirty="0">
                <a:solidFill>
                  <a:schemeClr val="bg1"/>
                </a:solidFill>
              </a:rPr>
              <a:t> і </a:t>
            </a:r>
            <a:r>
              <a:rPr lang="ru-RU" dirty="0" err="1">
                <a:solidFill>
                  <a:schemeClr val="bg1"/>
                </a:solidFill>
              </a:rPr>
              <a:t>термокаталітичній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деструкції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розсіяної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органічної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речовини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вугілля</a:t>
            </a:r>
            <a:r>
              <a:rPr lang="ru-RU" dirty="0">
                <a:solidFill>
                  <a:schemeClr val="bg1"/>
                </a:solidFill>
              </a:rPr>
              <a:t> і </a:t>
            </a:r>
            <a:r>
              <a:rPr lang="ru-RU" dirty="0" err="1">
                <a:solidFill>
                  <a:schemeClr val="bg1"/>
                </a:solidFill>
              </a:rPr>
              <a:t>нафт</a:t>
            </a:r>
            <a:r>
              <a:rPr lang="ru-RU" dirty="0">
                <a:solidFill>
                  <a:schemeClr val="bg1"/>
                </a:solidFill>
              </a:rPr>
              <a:t>. Метан </a:t>
            </a:r>
            <a:r>
              <a:rPr lang="ru-RU" dirty="0" err="1">
                <a:solidFill>
                  <a:schemeClr val="bg1"/>
                </a:solidFill>
              </a:rPr>
              <a:t>утворюється</a:t>
            </a:r>
            <a:r>
              <a:rPr lang="ru-RU" dirty="0">
                <a:solidFill>
                  <a:schemeClr val="bg1"/>
                </a:solidFill>
              </a:rPr>
              <a:t> при </a:t>
            </a:r>
            <a:r>
              <a:rPr lang="ru-RU" dirty="0" err="1">
                <a:solidFill>
                  <a:schemeClr val="bg1"/>
                </a:solidFill>
              </a:rPr>
              <a:t>анаеробному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розкладанні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органічних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речовин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зокрема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целюлози</a:t>
            </a:r>
            <a:r>
              <a:rPr lang="ru-RU" dirty="0">
                <a:solidFill>
                  <a:schemeClr val="bg1"/>
                </a:solidFill>
              </a:rPr>
              <a:t> (</a:t>
            </a:r>
            <a:r>
              <a:rPr lang="ru-RU" dirty="0" err="1">
                <a:solidFill>
                  <a:schemeClr val="bg1"/>
                </a:solidFill>
              </a:rPr>
              <a:t>метанове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бродіння</a:t>
            </a:r>
            <a:r>
              <a:rPr lang="ru-RU" dirty="0">
                <a:solidFill>
                  <a:schemeClr val="bg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271146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4149080"/>
            <a:ext cx="5444731" cy="2710109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420624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 </a:t>
            </a:r>
            <a:r>
              <a:rPr lang="ru-RU" dirty="0" err="1"/>
              <a:t>природі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метан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поширений</a:t>
            </a:r>
            <a:r>
              <a:rPr lang="ru-RU" dirty="0"/>
              <a:t>. </a:t>
            </a:r>
            <a:r>
              <a:rPr lang="ru-RU" dirty="0" err="1"/>
              <a:t>Горючі</a:t>
            </a:r>
            <a:r>
              <a:rPr lang="ru-RU" dirty="0"/>
              <a:t> </a:t>
            </a:r>
            <a:r>
              <a:rPr lang="ru-RU" dirty="0" err="1"/>
              <a:t>природні</a:t>
            </a:r>
            <a:r>
              <a:rPr lang="ru-RU" dirty="0"/>
              <a:t> гази </a:t>
            </a:r>
            <a:r>
              <a:rPr lang="ru-RU" dirty="0" err="1"/>
              <a:t>складаються</a:t>
            </a:r>
            <a:r>
              <a:rPr lang="ru-RU" dirty="0"/>
              <a:t> на 90—97 % з метану.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утворює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родовищ</a:t>
            </a:r>
            <a:r>
              <a:rPr lang="ru-RU" dirty="0"/>
              <a:t>,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добувається</a:t>
            </a:r>
            <a:r>
              <a:rPr lang="ru-RU" dirty="0"/>
              <a:t> і по газопроводах </a:t>
            </a:r>
            <a:r>
              <a:rPr lang="ru-RU" dirty="0" err="1"/>
              <a:t>подається</a:t>
            </a:r>
            <a:r>
              <a:rPr lang="ru-RU" dirty="0"/>
              <a:t> до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. На </a:t>
            </a:r>
            <a:r>
              <a:rPr lang="ru-RU" dirty="0" err="1"/>
              <a:t>дні</a:t>
            </a:r>
            <a:r>
              <a:rPr lang="ru-RU" dirty="0"/>
              <a:t> болот і </a:t>
            </a:r>
            <a:r>
              <a:rPr lang="ru-RU" dirty="0" err="1"/>
              <a:t>ставків</a:t>
            </a:r>
            <a:r>
              <a:rPr lang="ru-RU" dirty="0"/>
              <a:t> метан </a:t>
            </a:r>
            <a:r>
              <a:rPr lang="ru-RU" dirty="0" err="1"/>
              <a:t>утворюється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розкладу</a:t>
            </a:r>
            <a:r>
              <a:rPr lang="ru-RU" dirty="0"/>
              <a:t> </a:t>
            </a:r>
            <a:r>
              <a:rPr lang="ru-RU" dirty="0" err="1"/>
              <a:t>залишків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 без доступу </a:t>
            </a:r>
            <a:r>
              <a:rPr lang="ru-RU" dirty="0" err="1"/>
              <a:t>повітря</a:t>
            </a:r>
            <a:r>
              <a:rPr lang="ru-RU" dirty="0"/>
              <a:t>. Тому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болотним</a:t>
            </a:r>
            <a:r>
              <a:rPr lang="ru-RU" dirty="0"/>
              <a:t> газом.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назвою</a:t>
            </a:r>
            <a:r>
              <a:rPr lang="ru-RU" dirty="0"/>
              <a:t> «</a:t>
            </a:r>
            <a:r>
              <a:rPr lang="ru-RU" dirty="0" err="1"/>
              <a:t>рудниковий</a:t>
            </a:r>
            <a:r>
              <a:rPr lang="ru-RU" dirty="0"/>
              <a:t> газ» метан </a:t>
            </a:r>
            <a:r>
              <a:rPr lang="ru-RU" dirty="0" err="1"/>
              <a:t>нагромаджується</a:t>
            </a:r>
            <a:r>
              <a:rPr lang="ru-RU" dirty="0"/>
              <a:t> у </a:t>
            </a:r>
            <a:r>
              <a:rPr lang="ru-RU" dirty="0" err="1"/>
              <a:t>вугільних</a:t>
            </a:r>
            <a:r>
              <a:rPr lang="ru-RU" dirty="0"/>
              <a:t> шахтах,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виділення</a:t>
            </a:r>
            <a:r>
              <a:rPr lang="ru-RU" dirty="0"/>
              <a:t> з </a:t>
            </a:r>
            <a:r>
              <a:rPr lang="ru-RU" dirty="0" err="1"/>
              <a:t>пластів</a:t>
            </a:r>
            <a:r>
              <a:rPr lang="ru-RU" dirty="0"/>
              <a:t> </a:t>
            </a:r>
            <a:r>
              <a:rPr lang="ru-RU" dirty="0" err="1"/>
              <a:t>вугілля</a:t>
            </a:r>
            <a:r>
              <a:rPr lang="ru-RU" dirty="0"/>
              <a:t> і </a:t>
            </a:r>
            <a:r>
              <a:rPr lang="ru-RU" dirty="0" err="1"/>
              <a:t>супутніх</a:t>
            </a:r>
            <a:r>
              <a:rPr lang="ru-RU" dirty="0"/>
              <a:t> </a:t>
            </a:r>
            <a:r>
              <a:rPr lang="ru-RU" dirty="0" err="1"/>
              <a:t>порід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у </a:t>
            </a:r>
            <a:r>
              <a:rPr lang="ru-RU" dirty="0" err="1"/>
              <a:t>вільному</a:t>
            </a:r>
            <a:r>
              <a:rPr lang="ru-RU" dirty="0"/>
              <a:t> та </a:t>
            </a:r>
            <a:r>
              <a:rPr lang="ru-RU" dirty="0" err="1"/>
              <a:t>зв'язаному</a:t>
            </a:r>
            <a:r>
              <a:rPr lang="ru-RU" dirty="0"/>
              <a:t> </a:t>
            </a:r>
            <a:r>
              <a:rPr lang="ru-RU" dirty="0" err="1"/>
              <a:t>вигляді</a:t>
            </a:r>
            <a:r>
              <a:rPr lang="ru-RU" dirty="0"/>
              <a:t>. На </a:t>
            </a:r>
            <a:r>
              <a:rPr lang="ru-RU" dirty="0" err="1"/>
              <a:t>діючих</a:t>
            </a:r>
            <a:r>
              <a:rPr lang="ru-RU" dirty="0"/>
              <a:t> шахтах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виділення</a:t>
            </a:r>
            <a:r>
              <a:rPr lang="ru-RU" dirty="0"/>
              <a:t> метану з </a:t>
            </a:r>
            <a:r>
              <a:rPr lang="ru-RU" dirty="0" err="1"/>
              <a:t>вугільних</a:t>
            </a:r>
            <a:r>
              <a:rPr lang="ru-RU" dirty="0"/>
              <a:t> </a:t>
            </a:r>
            <a:r>
              <a:rPr lang="ru-RU" dirty="0" err="1"/>
              <a:t>пластів</a:t>
            </a:r>
            <a:r>
              <a:rPr lang="ru-RU" dirty="0"/>
              <a:t> у </a:t>
            </a:r>
            <a:r>
              <a:rPr lang="ru-RU" dirty="0" err="1" smtClean="0"/>
              <a:t>обсязі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/>
              <a:t>робить</a:t>
            </a:r>
            <a:r>
              <a:rPr lang="ru-RU" dirty="0"/>
              <a:t> </a:t>
            </a:r>
            <a:r>
              <a:rPr lang="ru-RU" dirty="0" err="1"/>
              <a:t>економічно</a:t>
            </a:r>
            <a:r>
              <a:rPr lang="ru-RU" dirty="0"/>
              <a:t> </a:t>
            </a:r>
            <a:r>
              <a:rPr lang="ru-RU" dirty="0" err="1"/>
              <a:t>доцільним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самостійне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супутнє</a:t>
            </a:r>
            <a:r>
              <a:rPr lang="ru-RU" dirty="0"/>
              <a:t> (</a:t>
            </a:r>
            <a:r>
              <a:rPr lang="ru-RU" dirty="0" err="1"/>
              <a:t>дегазація</a:t>
            </a:r>
            <a:r>
              <a:rPr lang="ru-RU" dirty="0"/>
              <a:t>) </a:t>
            </a:r>
            <a:r>
              <a:rPr lang="ru-RU" dirty="0" err="1"/>
              <a:t>видобування</a:t>
            </a:r>
            <a:r>
              <a:rPr lang="ru-RU" dirty="0"/>
              <a:t> з </a:t>
            </a:r>
            <a:r>
              <a:rPr lang="ru-RU" dirty="0" err="1"/>
              <a:t>вугільних</a:t>
            </a:r>
            <a:r>
              <a:rPr lang="ru-RU" dirty="0"/>
              <a:t> </a:t>
            </a:r>
            <a:r>
              <a:rPr lang="ru-RU" dirty="0" err="1"/>
              <a:t>родовищ</a:t>
            </a:r>
            <a:r>
              <a:rPr lang="ru-RU" dirty="0"/>
              <a:t>.</a:t>
            </a:r>
          </a:p>
          <a:p>
            <a:r>
              <a:rPr lang="ru-RU" dirty="0" err="1"/>
              <a:t>Рудниковий</a:t>
            </a:r>
            <a:r>
              <a:rPr lang="ru-RU" dirty="0"/>
              <a:t> газ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небезпечний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з </a:t>
            </a:r>
            <a:r>
              <a:rPr lang="ru-RU" dirty="0" err="1"/>
              <a:t>повітрям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утворювати</a:t>
            </a:r>
            <a:r>
              <a:rPr lang="ru-RU" dirty="0"/>
              <a:t> </a:t>
            </a:r>
            <a:r>
              <a:rPr lang="ru-RU" dirty="0" err="1"/>
              <a:t>вибухову</a:t>
            </a:r>
            <a:r>
              <a:rPr lang="ru-RU" dirty="0"/>
              <a:t> </a:t>
            </a:r>
            <a:r>
              <a:rPr lang="ru-RU" dirty="0" err="1"/>
              <a:t>суміш</a:t>
            </a:r>
            <a:r>
              <a:rPr lang="ru-RU" dirty="0"/>
              <a:t>.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вибухонебезпечні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метану у </a:t>
            </a:r>
            <a:r>
              <a:rPr lang="ru-RU" dirty="0" err="1"/>
              <a:t>повітрі</a:t>
            </a:r>
            <a:r>
              <a:rPr lang="ru-RU" dirty="0"/>
              <a:t> — 9—14 %.</a:t>
            </a:r>
          </a:p>
          <a:p>
            <a:r>
              <a:rPr lang="ru-RU" dirty="0" err="1"/>
              <a:t>Основний</a:t>
            </a:r>
            <a:r>
              <a:rPr lang="ru-RU" dirty="0"/>
              <a:t> компонент </a:t>
            </a:r>
            <a:r>
              <a:rPr lang="ru-RU" dirty="0" err="1"/>
              <a:t>природних</a:t>
            </a:r>
            <a:r>
              <a:rPr lang="ru-RU" dirty="0"/>
              <a:t> (77—99 %), </a:t>
            </a:r>
            <a:r>
              <a:rPr lang="ru-RU" dirty="0" err="1"/>
              <a:t>супутніх</a:t>
            </a:r>
            <a:r>
              <a:rPr lang="ru-RU" dirty="0"/>
              <a:t> </a:t>
            </a:r>
            <a:r>
              <a:rPr lang="ru-RU" dirty="0" err="1"/>
              <a:t>нафтових</a:t>
            </a:r>
            <a:r>
              <a:rPr lang="ru-RU" dirty="0"/>
              <a:t> (31—90 %), рудникового та болотного </a:t>
            </a:r>
            <a:r>
              <a:rPr lang="ru-RU" dirty="0" err="1"/>
              <a:t>газів</a:t>
            </a:r>
            <a:r>
              <a:rPr lang="ru-RU" dirty="0"/>
              <a:t>. Є </a:t>
            </a:r>
            <a:r>
              <a:rPr lang="ru-RU" dirty="0" err="1"/>
              <a:t>парниковим</a:t>
            </a:r>
            <a:r>
              <a:rPr lang="ru-RU" dirty="0"/>
              <a:t> газом.</a:t>
            </a:r>
          </a:p>
        </p:txBody>
      </p:sp>
    </p:spTree>
    <p:extLst>
      <p:ext uri="{BB962C8B-B14F-4D97-AF65-F5344CB8AC3E}">
        <p14:creationId xmlns:p14="http://schemas.microsoft.com/office/powerpoint/2010/main" val="19763943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8024" y="4632816"/>
            <a:ext cx="4355976" cy="2225184"/>
          </a:xfrm>
        </p:spPr>
        <p:txBody>
          <a:bodyPr/>
          <a:lstStyle/>
          <a:p>
            <a:r>
              <a:rPr lang="uk-UA" dirty="0" smtClean="0"/>
              <a:t>Застосування алканів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4797152"/>
          </a:xfrm>
        </p:spPr>
      </p:pic>
    </p:spTree>
    <p:extLst>
      <p:ext uri="{BB962C8B-B14F-4D97-AF65-F5344CB8AC3E}">
        <p14:creationId xmlns:p14="http://schemas.microsoft.com/office/powerpoint/2010/main" val="40564868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8136904" cy="586583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uk-UA" sz="9600" dirty="0" smtClean="0"/>
              <a:t>  </a:t>
            </a:r>
            <a:r>
              <a:rPr lang="uk-UA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</a:t>
            </a:r>
          </a:p>
          <a:p>
            <a:pPr marL="45720" indent="0">
              <a:buNone/>
            </a:pPr>
            <a:r>
              <a:rPr lang="uk-UA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за </a:t>
            </a:r>
          </a:p>
          <a:p>
            <a:pPr marL="45720" indent="0">
              <a:buNone/>
            </a:pPr>
            <a:r>
              <a:rPr lang="uk-UA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увагу!</a:t>
            </a:r>
            <a:endParaRPr lang="ru-RU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9863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683568" y="548680"/>
            <a:ext cx="7821488" cy="5865832"/>
          </a:xfrm>
        </p:spPr>
        <p:txBody>
          <a:bodyPr>
            <a:normAutofit/>
          </a:bodyPr>
          <a:lstStyle/>
          <a:p>
            <a:r>
              <a:rPr lang="ru-RU" sz="2800" dirty="0" err="1"/>
              <a:t>Алкани</a:t>
            </a:r>
            <a:r>
              <a:rPr lang="ru-RU" sz="2800" dirty="0"/>
              <a:t> є </a:t>
            </a:r>
            <a:r>
              <a:rPr lang="ru-RU" sz="2800" dirty="0" err="1"/>
              <a:t>насиченими</a:t>
            </a:r>
            <a:r>
              <a:rPr lang="ru-RU" sz="2800" dirty="0"/>
              <a:t> </a:t>
            </a:r>
            <a:r>
              <a:rPr lang="ru-RU" sz="2800" dirty="0" err="1"/>
              <a:t>вуглеводнями</a:t>
            </a:r>
            <a:r>
              <a:rPr lang="ru-RU" sz="2800" dirty="0"/>
              <a:t> і </a:t>
            </a:r>
            <a:r>
              <a:rPr lang="ru-RU" sz="2800" dirty="0" err="1"/>
              <a:t>містять</a:t>
            </a:r>
            <a:r>
              <a:rPr lang="ru-RU" sz="2800" dirty="0"/>
              <a:t> максимально </a:t>
            </a:r>
            <a:r>
              <a:rPr lang="ru-RU" sz="2800" dirty="0" err="1"/>
              <a:t>можливе</a:t>
            </a:r>
            <a:r>
              <a:rPr lang="ru-RU" sz="2800" dirty="0"/>
              <a:t> число </a:t>
            </a:r>
            <a:r>
              <a:rPr lang="ru-RU" sz="2800" dirty="0" err="1"/>
              <a:t>атомів</a:t>
            </a:r>
            <a:r>
              <a:rPr lang="ru-RU" sz="2800" dirty="0"/>
              <a:t> </a:t>
            </a:r>
            <a:r>
              <a:rPr lang="ru-RU" sz="2800" dirty="0" err="1"/>
              <a:t>водню</a:t>
            </a:r>
            <a:r>
              <a:rPr lang="ru-RU" sz="2800" dirty="0"/>
              <a:t>. </a:t>
            </a:r>
            <a:r>
              <a:rPr lang="ru-RU" sz="2800" dirty="0" err="1"/>
              <a:t>Кожен</a:t>
            </a:r>
            <a:r>
              <a:rPr lang="ru-RU" sz="2800" dirty="0"/>
              <a:t> атом </a:t>
            </a:r>
            <a:r>
              <a:rPr lang="ru-RU" sz="2800" dirty="0" err="1"/>
              <a:t>вуглецю</a:t>
            </a:r>
            <a:r>
              <a:rPr lang="ru-RU" sz="2800" dirty="0"/>
              <a:t> в молекулах </a:t>
            </a:r>
            <a:r>
              <a:rPr lang="ru-RU" sz="2800" dirty="0" err="1"/>
              <a:t>алканів</a:t>
            </a:r>
            <a:r>
              <a:rPr lang="ru-RU" sz="2800" dirty="0"/>
              <a:t> </a:t>
            </a:r>
            <a:r>
              <a:rPr lang="ru-RU" sz="2800" dirty="0" err="1"/>
              <a:t>знаходиться</a:t>
            </a:r>
            <a:r>
              <a:rPr lang="ru-RU" sz="2800" dirty="0"/>
              <a:t> в </a:t>
            </a:r>
            <a:r>
              <a:rPr lang="ru-RU" sz="2800" dirty="0" err="1"/>
              <a:t>стані</a:t>
            </a:r>
            <a:r>
              <a:rPr lang="ru-RU" sz="2800" dirty="0"/>
              <a:t> </a:t>
            </a:r>
            <a:r>
              <a:rPr lang="en-US" sz="2800" dirty="0" err="1"/>
              <a:t>sp</a:t>
            </a:r>
            <a:r>
              <a:rPr lang="en-US" sz="2800" dirty="0"/>
              <a:t> 3-</a:t>
            </a:r>
            <a:r>
              <a:rPr lang="ru-RU" sz="2800" dirty="0" err="1"/>
              <a:t>гібридизації</a:t>
            </a:r>
            <a:r>
              <a:rPr lang="ru-RU" sz="2800" dirty="0"/>
              <a:t> - </a:t>
            </a:r>
            <a:r>
              <a:rPr lang="ru-RU" sz="2800" dirty="0" err="1"/>
              <a:t>всі</a:t>
            </a:r>
            <a:r>
              <a:rPr lang="ru-RU" sz="2800" dirty="0"/>
              <a:t> 4 </a:t>
            </a:r>
            <a:r>
              <a:rPr lang="ru-RU" sz="2800" dirty="0" err="1"/>
              <a:t>гібридні</a:t>
            </a:r>
            <a:r>
              <a:rPr lang="ru-RU" sz="2800" dirty="0"/>
              <a:t> </a:t>
            </a:r>
            <a:r>
              <a:rPr lang="ru-RU" sz="2800" dirty="0" err="1"/>
              <a:t>орбіталі</a:t>
            </a:r>
            <a:r>
              <a:rPr lang="ru-RU" sz="2800" dirty="0"/>
              <a:t> атома С </a:t>
            </a:r>
            <a:r>
              <a:rPr lang="ru-RU" sz="2800" dirty="0" err="1"/>
              <a:t>рівні</a:t>
            </a:r>
            <a:r>
              <a:rPr lang="ru-RU" sz="2800" dirty="0"/>
              <a:t> за формою і </a:t>
            </a:r>
            <a:r>
              <a:rPr lang="ru-RU" sz="2800" dirty="0" err="1"/>
              <a:t>енергії</a:t>
            </a:r>
            <a:r>
              <a:rPr lang="ru-RU" sz="2800" dirty="0"/>
              <a:t>, 4 </a:t>
            </a:r>
            <a:r>
              <a:rPr lang="ru-RU" sz="2800" dirty="0" err="1"/>
              <a:t>електронних</a:t>
            </a:r>
            <a:r>
              <a:rPr lang="ru-RU" sz="2800" dirty="0"/>
              <a:t> хмари </a:t>
            </a:r>
            <a:r>
              <a:rPr lang="ru-RU" sz="2800" dirty="0" err="1"/>
              <a:t>направлені</a:t>
            </a:r>
            <a:r>
              <a:rPr lang="ru-RU" sz="2800" dirty="0"/>
              <a:t> до </a:t>
            </a:r>
            <a:r>
              <a:rPr lang="ru-RU" sz="2800" dirty="0" err="1"/>
              <a:t>вершини</a:t>
            </a:r>
            <a:r>
              <a:rPr lang="ru-RU" sz="2800" dirty="0"/>
              <a:t> </a:t>
            </a:r>
            <a:r>
              <a:rPr lang="ru-RU" sz="2800" dirty="0" err="1"/>
              <a:t>тетраедра</a:t>
            </a:r>
            <a:r>
              <a:rPr lang="ru-RU" sz="2800" dirty="0"/>
              <a:t> </a:t>
            </a:r>
            <a:r>
              <a:rPr lang="ru-RU" sz="2800" dirty="0" err="1"/>
              <a:t>під</a:t>
            </a:r>
            <a:r>
              <a:rPr lang="ru-RU" sz="2800" dirty="0"/>
              <a:t> кутами 109 28 '. За </a:t>
            </a:r>
            <a:r>
              <a:rPr lang="ru-RU" sz="2800" dirty="0" err="1"/>
              <a:t>рахунок</a:t>
            </a:r>
            <a:r>
              <a:rPr lang="ru-RU" sz="2800" dirty="0"/>
              <a:t> </a:t>
            </a:r>
            <a:r>
              <a:rPr lang="ru-RU" sz="2800" dirty="0" err="1"/>
              <a:t>одинарних</a:t>
            </a:r>
            <a:r>
              <a:rPr lang="ru-RU" sz="2800" dirty="0"/>
              <a:t> </a:t>
            </a:r>
            <a:r>
              <a:rPr lang="ru-RU" sz="2800" dirty="0" err="1"/>
              <a:t>зв'язків</a:t>
            </a:r>
            <a:r>
              <a:rPr lang="ru-RU" sz="2800" dirty="0"/>
              <a:t> </a:t>
            </a:r>
            <a:r>
              <a:rPr lang="ru-RU" sz="2800" dirty="0" err="1"/>
              <a:t>між</a:t>
            </a:r>
            <a:r>
              <a:rPr lang="ru-RU" sz="2800" dirty="0"/>
              <a:t> атомами С </a:t>
            </a:r>
            <a:r>
              <a:rPr lang="ru-RU" sz="2800" dirty="0" err="1"/>
              <a:t>можливо</a:t>
            </a:r>
            <a:r>
              <a:rPr lang="ru-RU" sz="2800" dirty="0"/>
              <a:t> </a:t>
            </a:r>
            <a:r>
              <a:rPr lang="ru-RU" sz="2800" dirty="0" err="1"/>
              <a:t>вільне</a:t>
            </a:r>
            <a:r>
              <a:rPr lang="ru-RU" sz="2800" dirty="0"/>
              <a:t> </a:t>
            </a:r>
            <a:r>
              <a:rPr lang="ru-RU" sz="2800" dirty="0" err="1"/>
              <a:t>обертання</a:t>
            </a:r>
            <a:r>
              <a:rPr lang="ru-RU" sz="2800" dirty="0"/>
              <a:t> </a:t>
            </a:r>
            <a:r>
              <a:rPr lang="ru-RU" sz="2800" dirty="0" err="1"/>
              <a:t>навколо</a:t>
            </a:r>
            <a:r>
              <a:rPr lang="ru-RU" sz="2800" dirty="0"/>
              <a:t> </a:t>
            </a:r>
            <a:r>
              <a:rPr lang="ru-RU" sz="2800" dirty="0" err="1"/>
              <a:t>вуглецевого</a:t>
            </a:r>
            <a:r>
              <a:rPr lang="ru-RU" sz="2800" dirty="0"/>
              <a:t> </a:t>
            </a:r>
            <a:r>
              <a:rPr lang="ru-RU" sz="2800" dirty="0" err="1"/>
              <a:t>зв'язку</a:t>
            </a:r>
            <a:r>
              <a:rPr lang="ru-RU" sz="2800" dirty="0"/>
              <a:t>. Тип </a:t>
            </a:r>
            <a:r>
              <a:rPr lang="ru-RU" sz="2800" dirty="0" err="1"/>
              <a:t>вуглецевого</a:t>
            </a:r>
            <a:r>
              <a:rPr lang="ru-RU" sz="2800" dirty="0"/>
              <a:t> </a:t>
            </a:r>
            <a:r>
              <a:rPr lang="ru-RU" sz="2800" dirty="0" err="1"/>
              <a:t>зв'язку</a:t>
            </a:r>
            <a:r>
              <a:rPr lang="ru-RU" sz="2800" dirty="0"/>
              <a:t> - </a:t>
            </a:r>
            <a:r>
              <a:rPr lang="el-GR" sz="2800" dirty="0"/>
              <a:t>σ-</a:t>
            </a:r>
            <a:r>
              <a:rPr lang="ru-RU" sz="2800" dirty="0" err="1"/>
              <a:t>зв'язку</a:t>
            </a:r>
            <a:r>
              <a:rPr lang="ru-RU" sz="2800" dirty="0"/>
              <a:t>, </a:t>
            </a:r>
            <a:r>
              <a:rPr lang="ru-RU" sz="2800" dirty="0" err="1"/>
              <a:t>зв'язку</a:t>
            </a:r>
            <a:r>
              <a:rPr lang="ru-RU" sz="2800" dirty="0"/>
              <a:t> </a:t>
            </a:r>
            <a:r>
              <a:rPr lang="ru-RU" sz="2800" dirty="0" err="1"/>
              <a:t>малополярни</a:t>
            </a:r>
            <a:r>
              <a:rPr lang="ru-RU" sz="2800" dirty="0"/>
              <a:t> і погано </a:t>
            </a:r>
            <a:r>
              <a:rPr lang="ru-RU" sz="2800" dirty="0" err="1"/>
              <a:t>поляризованим</a:t>
            </a:r>
            <a:r>
              <a:rPr lang="ru-RU" sz="2800" dirty="0"/>
              <a:t>. </a:t>
            </a:r>
            <a:r>
              <a:rPr lang="ru-RU" sz="2800" dirty="0" err="1"/>
              <a:t>Довжина</a:t>
            </a:r>
            <a:r>
              <a:rPr lang="ru-RU" sz="2800" dirty="0"/>
              <a:t> </a:t>
            </a:r>
            <a:r>
              <a:rPr lang="ru-RU" sz="2800" dirty="0" err="1"/>
              <a:t>вуглецевого</a:t>
            </a:r>
            <a:r>
              <a:rPr lang="ru-RU" sz="2800" dirty="0"/>
              <a:t> </a:t>
            </a:r>
            <a:r>
              <a:rPr lang="ru-RU" sz="2800" dirty="0" err="1"/>
              <a:t>зв'язку</a:t>
            </a:r>
            <a:r>
              <a:rPr lang="ru-RU" sz="2800" dirty="0"/>
              <a:t> - 0,154 </a:t>
            </a:r>
            <a:r>
              <a:rPr lang="ru-RU" sz="2800" dirty="0" err="1"/>
              <a:t>нм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366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82730"/>
            <a:ext cx="4355976" cy="43559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3" y="4372168"/>
            <a:ext cx="6686128" cy="1649120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Найпростіший представник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5220072" cy="2852936"/>
          </a:xfrm>
        </p:spPr>
        <p:txBody>
          <a:bodyPr>
            <a:normAutofit/>
          </a:bodyPr>
          <a:lstStyle/>
          <a:p>
            <a:r>
              <a:rPr lang="ru-RU" sz="3200" dirty="0" err="1"/>
              <a:t>Найпростішим</a:t>
            </a:r>
            <a:r>
              <a:rPr lang="ru-RU" sz="3200" dirty="0"/>
              <a:t> </a:t>
            </a:r>
            <a:r>
              <a:rPr lang="ru-RU" sz="3200" dirty="0" err="1"/>
              <a:t>представником</a:t>
            </a:r>
            <a:r>
              <a:rPr lang="ru-RU" sz="3200" dirty="0"/>
              <a:t> </a:t>
            </a:r>
            <a:r>
              <a:rPr lang="ru-RU" sz="3200" dirty="0" err="1"/>
              <a:t>класу</a:t>
            </a:r>
            <a:r>
              <a:rPr lang="ru-RU" sz="3200" dirty="0"/>
              <a:t> є метан (CH 4). </a:t>
            </a:r>
            <a:r>
              <a:rPr lang="ru-RU" sz="3200" dirty="0" err="1"/>
              <a:t>Хімічна</a:t>
            </a:r>
            <a:r>
              <a:rPr lang="ru-RU" sz="3200" dirty="0"/>
              <a:t> структура метану, </a:t>
            </a:r>
            <a:r>
              <a:rPr lang="ru-RU" sz="3200" dirty="0" err="1"/>
              <a:t>найпростішого</a:t>
            </a:r>
            <a:r>
              <a:rPr lang="ru-RU" sz="3200" dirty="0"/>
              <a:t> </a:t>
            </a:r>
            <a:r>
              <a:rPr lang="ru-RU" sz="3200" dirty="0" err="1" smtClean="0"/>
              <a:t>алкана</a:t>
            </a:r>
            <a:r>
              <a:rPr lang="ru-RU" sz="3200" dirty="0" smtClean="0"/>
              <a:t>-</a:t>
            </a:r>
            <a:r>
              <a:rPr lang="en-US" sz="3200" dirty="0" smtClean="0"/>
              <a:t>-&gt;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-1"/>
            <a:ext cx="3908470" cy="426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549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5029944" cy="1543860"/>
          </a:xfrm>
        </p:spPr>
        <p:txBody>
          <a:bodyPr/>
          <a:lstStyle/>
          <a:p>
            <a:r>
              <a:rPr lang="uk-UA" dirty="0" smtClean="0"/>
              <a:t>Раціональна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052736"/>
            <a:ext cx="5364088" cy="5805264"/>
          </a:xfrm>
        </p:spPr>
        <p:txBody>
          <a:bodyPr/>
          <a:lstStyle/>
          <a:p>
            <a:r>
              <a:rPr lang="ru-RU" dirty="0" err="1"/>
              <a:t>Вибирається</a:t>
            </a:r>
            <a:r>
              <a:rPr lang="ru-RU" dirty="0"/>
              <a:t> один з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ru-RU" dirty="0" err="1"/>
              <a:t>вуглецевого</a:t>
            </a:r>
            <a:r>
              <a:rPr lang="ru-RU" dirty="0"/>
              <a:t> </a:t>
            </a:r>
            <a:r>
              <a:rPr lang="ru-RU" dirty="0" err="1"/>
              <a:t>ланцюга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зміщенням</a:t>
            </a:r>
            <a:r>
              <a:rPr lang="ru-RU" dirty="0"/>
              <a:t> метаном і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будується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"алкил1алкил2алкил3алкил4метан", </a:t>
            </a:r>
            <a:r>
              <a:rPr lang="ru-RU" dirty="0" err="1"/>
              <a:t>наприклад</a:t>
            </a:r>
            <a:r>
              <a:rPr lang="ru-RU" dirty="0" smtClean="0"/>
              <a:t>:</a:t>
            </a:r>
          </a:p>
          <a:p>
            <a:r>
              <a:rPr lang="ru-RU" dirty="0"/>
              <a:t>а: н-бутил-втор.-</a:t>
            </a:r>
            <a:r>
              <a:rPr lang="ru-RU" dirty="0" err="1"/>
              <a:t>бутілізобутілметан</a:t>
            </a:r>
            <a:endParaRPr lang="ru-RU" dirty="0"/>
          </a:p>
          <a:p>
            <a:r>
              <a:rPr lang="ru-RU" dirty="0"/>
              <a:t>б: </a:t>
            </a:r>
            <a:r>
              <a:rPr lang="ru-RU" dirty="0" err="1"/>
              <a:t>тріізопропілметан</a:t>
            </a:r>
            <a:endParaRPr lang="ru-RU" dirty="0"/>
          </a:p>
          <a:p>
            <a:r>
              <a:rPr lang="ru-RU" dirty="0"/>
              <a:t>в: </a:t>
            </a:r>
            <a:r>
              <a:rPr lang="ru-RU" dirty="0" err="1"/>
              <a:t>тріетілпропілметан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789040"/>
            <a:ext cx="5940152" cy="306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864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203441"/>
            <a:ext cx="5750024" cy="1649120"/>
          </a:xfrm>
        </p:spPr>
        <p:txBody>
          <a:bodyPr/>
          <a:lstStyle/>
          <a:p>
            <a:r>
              <a:rPr lang="uk-UA" dirty="0" err="1" smtClean="0"/>
              <a:t>Систиматизація</a:t>
            </a:r>
            <a:r>
              <a:rPr lang="uk-UA" dirty="0" smtClean="0"/>
              <a:t> за  ІЮПАК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332656"/>
            <a:ext cx="7920880" cy="4392488"/>
          </a:xfrm>
        </p:spPr>
        <p:txBody>
          <a:bodyPr>
            <a:normAutofit/>
          </a:bodyPr>
          <a:lstStyle/>
          <a:p>
            <a:r>
              <a:rPr lang="ru-RU" sz="2400" dirty="0"/>
              <a:t>За номенклатурою ІЮПАК </a:t>
            </a:r>
            <a:r>
              <a:rPr lang="ru-RU" sz="2400" dirty="0" err="1"/>
              <a:t>назви</a:t>
            </a:r>
            <a:r>
              <a:rPr lang="ru-RU" sz="2400" dirty="0"/>
              <a:t> </a:t>
            </a:r>
            <a:r>
              <a:rPr lang="ru-RU" sz="2400" dirty="0" err="1"/>
              <a:t>алканов</a:t>
            </a:r>
            <a:r>
              <a:rPr lang="ru-RU" sz="2400" dirty="0"/>
              <a:t> </a:t>
            </a:r>
            <a:r>
              <a:rPr lang="ru-RU" sz="2400" dirty="0" err="1"/>
              <a:t>утворюються</a:t>
            </a:r>
            <a:r>
              <a:rPr lang="ru-RU" sz="2400" dirty="0"/>
              <a:t> за </a:t>
            </a:r>
            <a:r>
              <a:rPr lang="ru-RU" sz="2400" dirty="0" err="1"/>
              <a:t>допомогою</a:t>
            </a:r>
            <a:r>
              <a:rPr lang="ru-RU" sz="2400" dirty="0"/>
              <a:t> </a:t>
            </a:r>
            <a:r>
              <a:rPr lang="ru-RU" sz="2400" dirty="0" err="1"/>
              <a:t>суфікса</a:t>
            </a:r>
            <a:r>
              <a:rPr lang="ru-RU" sz="2400" dirty="0"/>
              <a:t>-ан шляхом </a:t>
            </a:r>
            <a:r>
              <a:rPr lang="ru-RU" sz="2400" dirty="0" err="1"/>
              <a:t>додавання</a:t>
            </a:r>
            <a:r>
              <a:rPr lang="ru-RU" sz="2400" dirty="0"/>
              <a:t> до </a:t>
            </a:r>
            <a:r>
              <a:rPr lang="ru-RU" sz="2400" dirty="0" err="1"/>
              <a:t>відповідного</a:t>
            </a:r>
            <a:r>
              <a:rPr lang="ru-RU" sz="2400" dirty="0"/>
              <a:t> </a:t>
            </a:r>
            <a:r>
              <a:rPr lang="ru-RU" sz="2400" dirty="0" err="1"/>
              <a:t>кореня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назви</a:t>
            </a:r>
            <a:r>
              <a:rPr lang="ru-RU" sz="2400" dirty="0"/>
              <a:t> </a:t>
            </a:r>
            <a:r>
              <a:rPr lang="ru-RU" sz="2400" dirty="0" err="1"/>
              <a:t>вуглеводню</a:t>
            </a:r>
            <a:r>
              <a:rPr lang="ru-RU" sz="2400" dirty="0"/>
              <a:t>. </a:t>
            </a:r>
            <a:r>
              <a:rPr lang="ru-RU" sz="2400" dirty="0" err="1"/>
              <a:t>Вибирається</a:t>
            </a:r>
            <a:r>
              <a:rPr lang="ru-RU" sz="2400" dirty="0"/>
              <a:t> </a:t>
            </a:r>
            <a:r>
              <a:rPr lang="ru-RU" sz="2400" dirty="0" err="1"/>
              <a:t>найбільш</a:t>
            </a:r>
            <a:r>
              <a:rPr lang="ru-RU" sz="2400" dirty="0"/>
              <a:t> </a:t>
            </a:r>
            <a:r>
              <a:rPr lang="ru-RU" sz="2400" dirty="0" err="1"/>
              <a:t>довга</a:t>
            </a:r>
            <a:r>
              <a:rPr lang="ru-RU" sz="2400" dirty="0"/>
              <a:t> </a:t>
            </a:r>
            <a:r>
              <a:rPr lang="ru-RU" sz="2400" dirty="0" err="1"/>
              <a:t>нерозгалужене</a:t>
            </a:r>
            <a:r>
              <a:rPr lang="ru-RU" sz="2400" dirty="0"/>
              <a:t> </a:t>
            </a:r>
            <a:r>
              <a:rPr lang="ru-RU" sz="2400" dirty="0" err="1"/>
              <a:t>вуглеводнева</a:t>
            </a:r>
            <a:r>
              <a:rPr lang="ru-RU" sz="2400" dirty="0"/>
              <a:t> </a:t>
            </a:r>
            <a:r>
              <a:rPr lang="ru-RU" sz="2400" dirty="0" err="1"/>
              <a:t>ланцюг</a:t>
            </a:r>
            <a:r>
              <a:rPr lang="ru-RU" sz="2400" dirty="0"/>
              <a:t> так, </a:t>
            </a:r>
            <a:r>
              <a:rPr lang="ru-RU" sz="2400" dirty="0" err="1"/>
              <a:t>щоб</a:t>
            </a:r>
            <a:r>
              <a:rPr lang="ru-RU" sz="2400" dirty="0"/>
              <a:t> у </a:t>
            </a:r>
            <a:r>
              <a:rPr lang="ru-RU" sz="2400" dirty="0" err="1"/>
              <a:t>найбільшого</a:t>
            </a:r>
            <a:r>
              <a:rPr lang="ru-RU" sz="2400" dirty="0"/>
              <a:t> числа </a:t>
            </a:r>
            <a:r>
              <a:rPr lang="ru-RU" sz="2400" dirty="0" err="1"/>
              <a:t>заступників</a:t>
            </a:r>
            <a:r>
              <a:rPr lang="ru-RU" sz="2400" dirty="0"/>
              <a:t> </a:t>
            </a:r>
            <a:r>
              <a:rPr lang="ru-RU" sz="2400" dirty="0" err="1"/>
              <a:t>був</a:t>
            </a:r>
            <a:r>
              <a:rPr lang="ru-RU" sz="2400" dirty="0"/>
              <a:t> </a:t>
            </a:r>
            <a:r>
              <a:rPr lang="ru-RU" sz="2400" dirty="0" err="1"/>
              <a:t>мінімальний</a:t>
            </a:r>
            <a:r>
              <a:rPr lang="ru-RU" sz="2400" dirty="0"/>
              <a:t> номер в </a:t>
            </a:r>
            <a:r>
              <a:rPr lang="ru-RU" sz="2400" dirty="0" err="1"/>
              <a:t>ланцюзі</a:t>
            </a:r>
            <a:r>
              <a:rPr lang="ru-RU" sz="2400" dirty="0"/>
              <a:t>. У </a:t>
            </a:r>
            <a:r>
              <a:rPr lang="ru-RU" sz="2400" dirty="0" err="1"/>
              <a:t>назві</a:t>
            </a:r>
            <a:r>
              <a:rPr lang="ru-RU" sz="2400" dirty="0"/>
              <a:t> </a:t>
            </a:r>
            <a:r>
              <a:rPr lang="ru-RU" sz="2400" dirty="0" err="1"/>
              <a:t>з'єднання</a:t>
            </a:r>
            <a:r>
              <a:rPr lang="ru-RU" sz="2400" dirty="0"/>
              <a:t> цифрою </a:t>
            </a:r>
            <a:r>
              <a:rPr lang="ru-RU" sz="2400" dirty="0" err="1"/>
              <a:t>вказують</a:t>
            </a:r>
            <a:r>
              <a:rPr lang="ru-RU" sz="2400" dirty="0"/>
              <a:t> номер </a:t>
            </a:r>
            <a:r>
              <a:rPr lang="ru-RU" sz="2400" dirty="0" err="1"/>
              <a:t>вуглецевого</a:t>
            </a:r>
            <a:r>
              <a:rPr lang="ru-RU" sz="2400" dirty="0"/>
              <a:t> атома, при </a:t>
            </a:r>
            <a:r>
              <a:rPr lang="ru-RU" sz="2400" dirty="0" err="1"/>
              <a:t>якому</a:t>
            </a:r>
            <a:r>
              <a:rPr lang="ru-RU" sz="2400" dirty="0"/>
              <a:t> </a:t>
            </a:r>
            <a:r>
              <a:rPr lang="ru-RU" sz="2400" dirty="0" err="1"/>
              <a:t>знаходиться</a:t>
            </a:r>
            <a:r>
              <a:rPr lang="ru-RU" sz="2400" dirty="0"/>
              <a:t> замещающая </a:t>
            </a:r>
            <a:r>
              <a:rPr lang="ru-RU" sz="2400" dirty="0" err="1"/>
              <a:t>група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гетероатом</a:t>
            </a:r>
            <a:r>
              <a:rPr lang="ru-RU" sz="2400" dirty="0"/>
              <a:t>, </a:t>
            </a:r>
            <a:r>
              <a:rPr lang="ru-RU" sz="2400" dirty="0" err="1"/>
              <a:t>потім</a:t>
            </a:r>
            <a:r>
              <a:rPr lang="ru-RU" sz="2400" dirty="0"/>
              <a:t> </a:t>
            </a:r>
            <a:r>
              <a:rPr lang="ru-RU" sz="2400" dirty="0" err="1"/>
              <a:t>назва</a:t>
            </a:r>
            <a:r>
              <a:rPr lang="ru-RU" sz="2400" dirty="0"/>
              <a:t> </a:t>
            </a:r>
            <a:r>
              <a:rPr lang="ru-RU" sz="2400" dirty="0" err="1"/>
              <a:t>групи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гетероатома</a:t>
            </a:r>
            <a:r>
              <a:rPr lang="ru-RU" sz="2400" dirty="0"/>
              <a:t> і </a:t>
            </a:r>
            <a:r>
              <a:rPr lang="ru-RU" sz="2400" dirty="0" err="1"/>
              <a:t>назва</a:t>
            </a:r>
            <a:r>
              <a:rPr lang="ru-RU" sz="2400" dirty="0"/>
              <a:t> головного </a:t>
            </a:r>
            <a:r>
              <a:rPr lang="ru-RU" sz="2400" dirty="0" err="1"/>
              <a:t>ланцюга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8370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0" y="0"/>
            <a:ext cx="5148064" cy="6858000"/>
          </a:xfrm>
        </p:spPr>
        <p:txBody>
          <a:bodyPr>
            <a:noAutofit/>
          </a:bodyPr>
          <a:lstStyle/>
          <a:p>
            <a:r>
              <a:rPr lang="ru-RU" sz="2800" dirty="0" err="1"/>
              <a:t>Якщо</a:t>
            </a:r>
            <a:r>
              <a:rPr lang="ru-RU" sz="2800" dirty="0"/>
              <a:t> </a:t>
            </a:r>
            <a:r>
              <a:rPr lang="ru-RU" sz="2800" dirty="0" err="1"/>
              <a:t>групи</a:t>
            </a:r>
            <a:r>
              <a:rPr lang="ru-RU" sz="2800" dirty="0"/>
              <a:t> </a:t>
            </a:r>
            <a:r>
              <a:rPr lang="ru-RU" sz="2800" dirty="0" err="1"/>
              <a:t>повторюються</a:t>
            </a:r>
            <a:r>
              <a:rPr lang="ru-RU" sz="2800" dirty="0"/>
              <a:t>, то </a:t>
            </a:r>
            <a:r>
              <a:rPr lang="ru-RU" sz="2800" dirty="0" err="1"/>
              <a:t>перераховують</a:t>
            </a:r>
            <a:r>
              <a:rPr lang="ru-RU" sz="2800" dirty="0"/>
              <a:t> </a:t>
            </a:r>
            <a:r>
              <a:rPr lang="ru-RU" sz="2800" dirty="0" err="1"/>
              <a:t>цифри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вказують</a:t>
            </a:r>
            <a:r>
              <a:rPr lang="ru-RU" sz="2800" dirty="0"/>
              <a:t>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err="1"/>
              <a:t>положення</a:t>
            </a:r>
            <a:r>
              <a:rPr lang="ru-RU" sz="2800" dirty="0"/>
              <a:t>, а число </a:t>
            </a:r>
            <a:r>
              <a:rPr lang="ru-RU" sz="2800" dirty="0" err="1"/>
              <a:t>однакових</a:t>
            </a:r>
            <a:r>
              <a:rPr lang="ru-RU" sz="2800" dirty="0"/>
              <a:t> </a:t>
            </a:r>
            <a:r>
              <a:rPr lang="ru-RU" sz="2800" dirty="0" err="1"/>
              <a:t>груп</a:t>
            </a:r>
            <a:r>
              <a:rPr lang="ru-RU" sz="2800" dirty="0"/>
              <a:t> </a:t>
            </a:r>
            <a:r>
              <a:rPr lang="ru-RU" sz="2800" dirty="0" err="1"/>
              <a:t>вказують</a:t>
            </a:r>
            <a:r>
              <a:rPr lang="ru-RU" sz="2800" dirty="0"/>
              <a:t> приставками </a:t>
            </a:r>
            <a:r>
              <a:rPr lang="ru-RU" sz="2800" dirty="0" err="1"/>
              <a:t>ді</a:t>
            </a:r>
            <a:r>
              <a:rPr lang="ru-RU" sz="2800" dirty="0"/>
              <a:t>-, три-, тетра-. </a:t>
            </a:r>
            <a:r>
              <a:rPr lang="ru-RU" sz="2800" dirty="0" err="1"/>
              <a:t>Якщо</a:t>
            </a:r>
            <a:r>
              <a:rPr lang="ru-RU" sz="2800" dirty="0"/>
              <a:t> </a:t>
            </a:r>
            <a:r>
              <a:rPr lang="ru-RU" sz="2800" dirty="0" err="1"/>
              <a:t>групи</a:t>
            </a:r>
            <a:r>
              <a:rPr lang="ru-RU" sz="2800" dirty="0"/>
              <a:t> </a:t>
            </a:r>
            <a:r>
              <a:rPr lang="ru-RU" sz="2800" dirty="0" err="1"/>
              <a:t>неоднакові</a:t>
            </a:r>
            <a:r>
              <a:rPr lang="ru-RU" sz="2800" dirty="0"/>
              <a:t>, то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err="1"/>
              <a:t>назви</a:t>
            </a:r>
            <a:r>
              <a:rPr lang="ru-RU" sz="2800" dirty="0"/>
              <a:t> </a:t>
            </a:r>
            <a:r>
              <a:rPr lang="ru-RU" sz="2800" dirty="0" err="1"/>
              <a:t>перераховуються</a:t>
            </a:r>
            <a:r>
              <a:rPr lang="ru-RU" sz="2800" dirty="0"/>
              <a:t> в </a:t>
            </a:r>
            <a:r>
              <a:rPr lang="ru-RU" sz="2800" dirty="0" err="1"/>
              <a:t>алфавітному</a:t>
            </a:r>
            <a:r>
              <a:rPr lang="ru-RU" sz="2800" dirty="0"/>
              <a:t> порядку. </a:t>
            </a:r>
            <a:endParaRPr lang="ru-RU" sz="2800" dirty="0" smtClean="0"/>
          </a:p>
          <a:p>
            <a:endParaRPr lang="ru-RU" sz="2800" dirty="0"/>
          </a:p>
          <a:p>
            <a:pPr marL="45720" indent="0">
              <a:buNone/>
            </a:pPr>
            <a:r>
              <a:rPr lang="ru-RU" sz="2400" dirty="0" smtClean="0"/>
              <a:t>Наприклад:2,6,6-триметил-3-етілгептан </a:t>
            </a:r>
            <a:r>
              <a:rPr lang="ru-RU" sz="2400" dirty="0"/>
              <a:t>(</a:t>
            </a:r>
            <a:r>
              <a:rPr lang="ru-RU" sz="2400" dirty="0" err="1"/>
              <a:t>зліва</a:t>
            </a:r>
            <a:r>
              <a:rPr lang="ru-RU" sz="2400" dirty="0"/>
              <a:t> направо) / 2,2,6-триметил-5-етілгептан (справа </a:t>
            </a:r>
            <a:r>
              <a:rPr lang="ru-RU" sz="2400" dirty="0" err="1"/>
              <a:t>наліво</a:t>
            </a:r>
            <a:r>
              <a:rPr lang="ru-RU" sz="2400" dirty="0"/>
              <a:t>)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754540"/>
            <a:ext cx="4427984" cy="4103459"/>
          </a:xfrm>
        </p:spPr>
      </p:pic>
    </p:spTree>
    <p:extLst>
      <p:ext uri="{BB962C8B-B14F-4D97-AF65-F5344CB8AC3E}">
        <p14:creationId xmlns:p14="http://schemas.microsoft.com/office/powerpoint/2010/main" val="2994473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5301208"/>
            <a:ext cx="6512511" cy="1143000"/>
          </a:xfrm>
        </p:spPr>
        <p:txBody>
          <a:bodyPr/>
          <a:lstStyle/>
          <a:p>
            <a:r>
              <a:rPr lang="uk-UA" dirty="0" smtClean="0"/>
              <a:t>Явище ізомерії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8712968" cy="4896544"/>
          </a:xfrm>
        </p:spPr>
        <p:txBody>
          <a:bodyPr>
            <a:noAutofit/>
          </a:bodyPr>
          <a:lstStyle/>
          <a:p>
            <a:r>
              <a:rPr lang="vi-VN" sz="2800" dirty="0" smtClean="0"/>
              <a:t>Ізомері́я</a:t>
            </a:r>
            <a:r>
              <a:rPr lang="uk-UA" sz="2800" dirty="0" smtClean="0"/>
              <a:t> </a:t>
            </a:r>
            <a:r>
              <a:rPr lang="en-US" sz="2800" dirty="0" smtClean="0"/>
              <a:t>— </a:t>
            </a:r>
            <a:r>
              <a:rPr lang="vi-VN" sz="2800" dirty="0"/>
              <a:t>існування сполук, однакових за хімічним складом, але різних за будовою і властивостями. Такі сполуки називають ізомерами. Є структурна (конституційна), просторова (конформаційна) та оптична (конфігураційна) ізомерія. Ізомерія — одна з причин різноманітності та численності органічних сполук. Залежно від характеру відмінностей у будові ізомерів розрізняють структурну ізомерію та стереоізомерію.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98709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0" y="5712595"/>
            <a:ext cx="6176058" cy="114540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282951"/>
            <a:ext cx="3122209" cy="357504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748" y="3282951"/>
            <a:ext cx="5392371" cy="241918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7272808" cy="3456384"/>
          </a:xfrm>
        </p:spPr>
        <p:txBody>
          <a:bodyPr/>
          <a:lstStyle/>
          <a:p>
            <a:r>
              <a:rPr lang="ru-RU" dirty="0" err="1"/>
              <a:t>Ізомерія</a:t>
            </a:r>
            <a:r>
              <a:rPr lang="ru-RU" dirty="0"/>
              <a:t> </a:t>
            </a:r>
            <a:r>
              <a:rPr lang="ru-RU" dirty="0" err="1"/>
              <a:t>граничних</a:t>
            </a:r>
            <a:r>
              <a:rPr lang="ru-RU" dirty="0"/>
              <a:t> </a:t>
            </a:r>
            <a:r>
              <a:rPr lang="ru-RU" dirty="0" err="1"/>
              <a:t>вуглеводнів</a:t>
            </a:r>
            <a:r>
              <a:rPr lang="ru-RU" dirty="0"/>
              <a:t> </a:t>
            </a:r>
            <a:r>
              <a:rPr lang="ru-RU" dirty="0" err="1"/>
              <a:t>обумовлена</a:t>
            </a:r>
            <a:r>
              <a:rPr lang="ru-RU" dirty="0"/>
              <a:t> ​​</a:t>
            </a:r>
            <a:r>
              <a:rPr lang="ru-RU" dirty="0" err="1"/>
              <a:t>найпростішим</a:t>
            </a:r>
            <a:r>
              <a:rPr lang="ru-RU" dirty="0"/>
              <a:t> видом </a:t>
            </a:r>
            <a:r>
              <a:rPr lang="ru-RU" dirty="0" err="1"/>
              <a:t>структурної</a:t>
            </a:r>
            <a:r>
              <a:rPr lang="ru-RU" dirty="0"/>
              <a:t> </a:t>
            </a:r>
            <a:r>
              <a:rPr lang="ru-RU" dirty="0" err="1"/>
              <a:t>ізомерії</a:t>
            </a:r>
            <a:r>
              <a:rPr lang="ru-RU" dirty="0"/>
              <a:t> - </a:t>
            </a:r>
            <a:r>
              <a:rPr lang="ru-RU" dirty="0" err="1"/>
              <a:t>ізомерією</a:t>
            </a:r>
            <a:r>
              <a:rPr lang="ru-RU" dirty="0"/>
              <a:t> </a:t>
            </a:r>
            <a:r>
              <a:rPr lang="ru-RU" dirty="0" err="1"/>
              <a:t>вуглецевого</a:t>
            </a:r>
            <a:r>
              <a:rPr lang="ru-RU" dirty="0"/>
              <a:t> скелета. </a:t>
            </a:r>
            <a:r>
              <a:rPr lang="ru-RU" dirty="0" err="1"/>
              <a:t>Відповідний</a:t>
            </a:r>
            <a:r>
              <a:rPr lang="ru-RU" dirty="0"/>
              <a:t> </a:t>
            </a:r>
            <a:r>
              <a:rPr lang="ru-RU" dirty="0" err="1"/>
              <a:t>різниця</a:t>
            </a:r>
            <a:r>
              <a:rPr lang="ru-RU" dirty="0"/>
              <a:t> - </a:t>
            </a:r>
            <a:r>
              <a:rPr lang="en-US" dirty="0"/>
              <a:t>CH 2 -. </a:t>
            </a:r>
            <a:r>
              <a:rPr lang="ru-RU" dirty="0" err="1"/>
              <a:t>Алкани</a:t>
            </a:r>
            <a:r>
              <a:rPr lang="ru-RU" dirty="0"/>
              <a:t>, число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ru-RU" dirty="0" err="1"/>
              <a:t>вуглецю</a:t>
            </a:r>
            <a:r>
              <a:rPr lang="ru-RU" dirty="0"/>
              <a:t>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,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ізомери</a:t>
            </a:r>
            <a:r>
              <a:rPr lang="ru-RU" dirty="0"/>
              <a:t>. Число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ізомерів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 з </a:t>
            </a:r>
            <a:r>
              <a:rPr lang="ru-RU" dirty="0" err="1"/>
              <a:t>величезною</a:t>
            </a:r>
            <a:r>
              <a:rPr lang="ru-RU" dirty="0"/>
              <a:t> </a:t>
            </a:r>
            <a:r>
              <a:rPr lang="ru-RU" dirty="0" err="1"/>
              <a:t>швидкістю</a:t>
            </a:r>
            <a:r>
              <a:rPr lang="ru-RU" dirty="0"/>
              <a:t> в </a:t>
            </a:r>
            <a:r>
              <a:rPr lang="ru-RU" dirty="0" err="1"/>
              <a:t>міру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числа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ru-RU" dirty="0" err="1"/>
              <a:t>вуглецю</a:t>
            </a:r>
            <a:r>
              <a:rPr lang="ru-RU" dirty="0"/>
              <a:t>. Для </a:t>
            </a:r>
            <a:r>
              <a:rPr lang="ru-RU" dirty="0" err="1"/>
              <a:t>алканов</a:t>
            </a:r>
            <a:r>
              <a:rPr lang="ru-RU" dirty="0"/>
              <a:t> з </a:t>
            </a:r>
            <a:r>
              <a:rPr lang="en-US" dirty="0"/>
              <a:t>n = 1 ... 12 </a:t>
            </a:r>
            <a:r>
              <a:rPr lang="ru-RU" dirty="0"/>
              <a:t>число </a:t>
            </a:r>
            <a:r>
              <a:rPr lang="ru-RU" dirty="0" err="1"/>
              <a:t>ізомерів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 1, 1, 1, 2, 3, 5, 9, 18, ​​35, 75, 159, 355.</a:t>
            </a:r>
          </a:p>
        </p:txBody>
      </p:sp>
    </p:spTree>
    <p:extLst>
      <p:ext uri="{BB962C8B-B14F-4D97-AF65-F5344CB8AC3E}">
        <p14:creationId xmlns:p14="http://schemas.microsoft.com/office/powerpoint/2010/main" val="185388579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324</TotalTime>
  <Words>2227</Words>
  <Application>Microsoft Office PowerPoint</Application>
  <PresentationFormat>Экран (4:3)</PresentationFormat>
  <Paragraphs>105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Воздушный поток</vt:lpstr>
      <vt:lpstr>Насичені вуглеводні (алкани)</vt:lpstr>
      <vt:lpstr>Що таке алкани?</vt:lpstr>
      <vt:lpstr>Презентация PowerPoint</vt:lpstr>
      <vt:lpstr>Найпростіший представник</vt:lpstr>
      <vt:lpstr>Раціональна</vt:lpstr>
      <vt:lpstr>Систиматизація за  ІЮПАК</vt:lpstr>
      <vt:lpstr>Презентация PowerPoint</vt:lpstr>
      <vt:lpstr>Явище ізомерії</vt:lpstr>
      <vt:lpstr>Презентация PowerPoint</vt:lpstr>
      <vt:lpstr>Представники алканів</vt:lpstr>
      <vt:lpstr>Фізичні властивості</vt:lpstr>
      <vt:lpstr>Презентация PowerPoint</vt:lpstr>
      <vt:lpstr>Презентация PowerPoint</vt:lpstr>
      <vt:lpstr>Спектральні властивості</vt:lpstr>
      <vt:lpstr>Хімічні властивості</vt:lpstr>
      <vt:lpstr>Презентация PowerPoint</vt:lpstr>
      <vt:lpstr>Хімічні реакції</vt:lpstr>
      <vt:lpstr>Реакції окислення</vt:lpstr>
      <vt:lpstr>Презентация PowerPoint</vt:lpstr>
      <vt:lpstr>Презентация PowerPoint</vt:lpstr>
      <vt:lpstr>Поширення  алканів</vt:lpstr>
      <vt:lpstr>Метан та його застосування</vt:lpstr>
      <vt:lpstr>Презентация PowerPoint</vt:lpstr>
      <vt:lpstr>Презентация PowerPoint</vt:lpstr>
      <vt:lpstr>Застосування алканів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Насичені вуглеводні (алкани)</dc:title>
  <dc:creator>1</dc:creator>
  <cp:lastModifiedBy>1</cp:lastModifiedBy>
  <cp:revision>17</cp:revision>
  <dcterms:created xsi:type="dcterms:W3CDTF">2013-11-04T18:36:32Z</dcterms:created>
  <dcterms:modified xsi:type="dcterms:W3CDTF">2013-11-05T09:44:08Z</dcterms:modified>
</cp:coreProperties>
</file>