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49F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057F2A-0D77-41FB-B935-D572F27F5209}" type="datetimeFigureOut">
              <a:rPr lang="ru-RU" smtClean="0"/>
              <a:pPr/>
              <a:t>29.12.2012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F398021-6BA7-4708-96ED-077B616B1C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57F2A-0D77-41FB-B935-D572F27F5209}" type="datetimeFigureOut">
              <a:rPr lang="ru-RU" smtClean="0"/>
              <a:pPr/>
              <a:t>29.12.2012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398021-6BA7-4708-96ED-077B616B1C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57F2A-0D77-41FB-B935-D572F27F5209}" type="datetimeFigureOut">
              <a:rPr lang="ru-RU" smtClean="0"/>
              <a:pPr/>
              <a:t>29.12.2012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398021-6BA7-4708-96ED-077B616B1C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57F2A-0D77-41FB-B935-D572F27F5209}" type="datetimeFigureOut">
              <a:rPr lang="ru-RU" smtClean="0"/>
              <a:pPr/>
              <a:t>29.12.2012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398021-6BA7-4708-96ED-077B616B1C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57F2A-0D77-41FB-B935-D572F27F5209}" type="datetimeFigureOut">
              <a:rPr lang="ru-RU" smtClean="0"/>
              <a:pPr/>
              <a:t>29.12.2012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398021-6BA7-4708-96ED-077B616B1C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57F2A-0D77-41FB-B935-D572F27F5209}" type="datetimeFigureOut">
              <a:rPr lang="ru-RU" smtClean="0"/>
              <a:pPr/>
              <a:t>29.12.2012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398021-6BA7-4708-96ED-077B616B1C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57F2A-0D77-41FB-B935-D572F27F5209}" type="datetimeFigureOut">
              <a:rPr lang="ru-RU" smtClean="0"/>
              <a:pPr/>
              <a:t>29.12.2012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398021-6BA7-4708-96ED-077B616B1C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57F2A-0D77-41FB-B935-D572F27F5209}" type="datetimeFigureOut">
              <a:rPr lang="ru-RU" smtClean="0"/>
              <a:pPr/>
              <a:t>29.12.2012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398021-6BA7-4708-96ED-077B616B1C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57F2A-0D77-41FB-B935-D572F27F5209}" type="datetimeFigureOut">
              <a:rPr lang="ru-RU" smtClean="0"/>
              <a:pPr/>
              <a:t>29.12.2012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398021-6BA7-4708-96ED-077B616B1C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5057F2A-0D77-41FB-B935-D572F27F5209}" type="datetimeFigureOut">
              <a:rPr lang="ru-RU" smtClean="0"/>
              <a:pPr/>
              <a:t>29.12.2012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398021-6BA7-4708-96ED-077B616B1C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057F2A-0D77-41FB-B935-D572F27F5209}" type="datetimeFigureOut">
              <a:rPr lang="ru-RU" smtClean="0"/>
              <a:pPr/>
              <a:t>29.12.2012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F398021-6BA7-4708-96ED-077B616B1C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5057F2A-0D77-41FB-B935-D572F27F5209}" type="datetimeFigureOut">
              <a:rPr lang="ru-RU" smtClean="0"/>
              <a:pPr/>
              <a:t>29.12.2012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F398021-6BA7-4708-96ED-077B616B1C8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8286808" cy="3071834"/>
          </a:xfrm>
        </p:spPr>
        <p:txBody>
          <a:bodyPr>
            <a:normAutofit fontScale="90000"/>
          </a:bodyPr>
          <a:lstStyle/>
          <a:p>
            <a:pPr algn="ctr"/>
            <a:r>
              <a:rPr lang="uk-UA" i="1" dirty="0" smtClean="0">
                <a:latin typeface="Bookman Old Style" pitchFamily="18" charset="0"/>
              </a:rPr>
              <a:t/>
            </a:r>
            <a:br>
              <a:rPr lang="uk-UA" i="1" dirty="0" smtClean="0">
                <a:latin typeface="Bookman Old Style" pitchFamily="18" charset="0"/>
              </a:rPr>
            </a:br>
            <a:r>
              <a:rPr lang="uk-UA" i="1" dirty="0" smtClean="0">
                <a:latin typeface="Bookman Old Style" pitchFamily="18" charset="0"/>
              </a:rPr>
              <a:t> </a:t>
            </a:r>
            <a:r>
              <a:rPr lang="uk-UA" i="1" dirty="0" smtClean="0">
                <a:latin typeface="Bookman Old Style" pitchFamily="18" charset="0"/>
              </a:rPr>
              <a:t>Елементний склад живих організмів. Хімічні елементи в живій і неживій </a:t>
            </a:r>
            <a:r>
              <a:rPr lang="uk-UA" i="1" dirty="0" smtClean="0">
                <a:latin typeface="Bookman Old Style" pitchFamily="18" charset="0"/>
              </a:rPr>
              <a:t>природі</a:t>
            </a:r>
            <a:endParaRPr lang="ru-RU" i="1" dirty="0"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5214950"/>
            <a:ext cx="2428892" cy="164305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357166"/>
            <a:ext cx="8401080" cy="5650125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Хімічні елементи, що входять до складу живих організмів і виконують біологічні функції, називають біогенними. За кількісним складом їх поділяють на три групи: </a:t>
            </a:r>
            <a:r>
              <a:rPr lang="uk-UA" sz="3600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макроелементи</a:t>
            </a:r>
            <a:r>
              <a:rPr lang="uk-UA" sz="360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, мікроелементи та ультрамікроелементи.</a:t>
            </a:r>
            <a:endParaRPr lang="ru-RU" sz="3600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Макроелементи</a:t>
            </a:r>
            <a:r>
              <a:rPr lang="uk-UA" dirty="0" smtClean="0"/>
              <a:t> становлять основну масу сухої </a:t>
            </a:r>
            <a:r>
              <a:rPr lang="uk-UA" dirty="0" err="1" smtClean="0"/>
              <a:t>ресовини</a:t>
            </a:r>
            <a:r>
              <a:rPr lang="uk-UA" dirty="0" smtClean="0"/>
              <a:t> організму. Вони беруть участь в утворенні органічних сполук і неорганічних речовин у живих організмах. Це </a:t>
            </a:r>
            <a:r>
              <a:rPr lang="uk-UA" dirty="0" err="1" smtClean="0"/>
              <a:t>Оксиген</a:t>
            </a:r>
            <a:r>
              <a:rPr lang="uk-UA" dirty="0" smtClean="0"/>
              <a:t>, Гідроген, Карбон, Нітроген, Фосфор, </a:t>
            </a:r>
            <a:r>
              <a:rPr lang="uk-UA" dirty="0" err="1" smtClean="0"/>
              <a:t>Сульфур</a:t>
            </a:r>
            <a:r>
              <a:rPr lang="uk-UA" dirty="0" smtClean="0"/>
              <a:t>, Калій, Кальцій, Магній, Натрій та Хлор.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285984" y="0"/>
            <a:ext cx="6400816" cy="1417638"/>
          </a:xfrm>
        </p:spPr>
        <p:txBody>
          <a:bodyPr/>
          <a:lstStyle/>
          <a:p>
            <a:r>
              <a:rPr lang="uk-UA" i="1" u="sng" dirty="0" err="1" smtClean="0">
                <a:latin typeface="Bookman Old Style" pitchFamily="18" charset="0"/>
              </a:rPr>
              <a:t>Макроелементи</a:t>
            </a:r>
            <a:endParaRPr lang="ru-RU" i="1" u="sng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Мікроелементи – переважно </a:t>
            </a:r>
            <a:r>
              <a:rPr lang="uk-UA" dirty="0" err="1" smtClean="0"/>
              <a:t>йони</a:t>
            </a:r>
            <a:r>
              <a:rPr lang="uk-UA" dirty="0" smtClean="0"/>
              <a:t> важких металів, що входять до складу життєво важливих речовин, в організмах містяться в дуже незначних кількостях. Це, наприклад, </a:t>
            </a:r>
            <a:r>
              <a:rPr lang="uk-UA" dirty="0" err="1" smtClean="0"/>
              <a:t>Ферум</a:t>
            </a:r>
            <a:r>
              <a:rPr lang="uk-UA" dirty="0" smtClean="0"/>
              <a:t>, Бор, </a:t>
            </a:r>
            <a:r>
              <a:rPr lang="uk-UA" dirty="0" err="1" smtClean="0"/>
              <a:t>Кабальт</a:t>
            </a:r>
            <a:r>
              <a:rPr lang="uk-UA" dirty="0" smtClean="0"/>
              <a:t>, </a:t>
            </a:r>
            <a:r>
              <a:rPr lang="uk-UA" dirty="0" err="1" smtClean="0"/>
              <a:t>Купрум</a:t>
            </a:r>
            <a:r>
              <a:rPr lang="uk-UA" dirty="0" smtClean="0"/>
              <a:t>, Цинк, </a:t>
            </a:r>
            <a:r>
              <a:rPr lang="uk-UA" dirty="0" err="1" smtClean="0"/>
              <a:t>Цод</a:t>
            </a:r>
            <a:r>
              <a:rPr lang="uk-UA" dirty="0" smtClean="0"/>
              <a:t>, Бром, </a:t>
            </a:r>
            <a:r>
              <a:rPr lang="uk-UA" dirty="0" err="1" smtClean="0"/>
              <a:t>Венедій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285984" y="285728"/>
            <a:ext cx="6400816" cy="1143008"/>
          </a:xfrm>
        </p:spPr>
        <p:txBody>
          <a:bodyPr/>
          <a:lstStyle/>
          <a:p>
            <a:r>
              <a:rPr lang="uk-UA" i="1" u="sng" dirty="0" smtClean="0">
                <a:latin typeface="Bookman Old Style" pitchFamily="18" charset="0"/>
              </a:rPr>
              <a:t>Мікроелементи</a:t>
            </a:r>
            <a:endParaRPr lang="ru-RU" i="1" u="sng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Фізіологічна роль ультрамікроелементів в організмах рослин і тварин остаточно не </a:t>
            </a:r>
            <a:r>
              <a:rPr lang="uk-UA" dirty="0" err="1" smtClean="0"/>
              <a:t>визначина</a:t>
            </a:r>
            <a:r>
              <a:rPr lang="uk-UA" dirty="0" smtClean="0"/>
              <a:t>. Вони знаходяться в організмах в дуже малій кількості. До цієї групи належать Уран, Радій, Аурум, </a:t>
            </a:r>
            <a:r>
              <a:rPr lang="uk-UA" dirty="0" err="1" smtClean="0"/>
              <a:t>Аргентум</a:t>
            </a:r>
            <a:r>
              <a:rPr lang="uk-UA" dirty="0" smtClean="0"/>
              <a:t>, Берилій, Цезій, </a:t>
            </a:r>
            <a:r>
              <a:rPr lang="uk-UA" dirty="0" err="1" smtClean="0"/>
              <a:t>Селон</a:t>
            </a:r>
            <a:r>
              <a:rPr lang="uk-UA" dirty="0" smtClean="0"/>
              <a:t> та багато інших.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615262" cy="1225536"/>
          </a:xfrm>
        </p:spPr>
        <p:txBody>
          <a:bodyPr/>
          <a:lstStyle/>
          <a:p>
            <a:r>
              <a:rPr lang="uk-UA" i="1" u="sng" dirty="0" smtClean="0">
                <a:latin typeface="Bookman Old Style" pitchFamily="18" charset="0"/>
              </a:rPr>
              <a:t>Ультрамікроелементи</a:t>
            </a:r>
            <a:endParaRPr lang="ru-RU" i="1" u="sng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928670"/>
            <a:ext cx="8329642" cy="5078621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Інформацію взято із підручник біології за</a:t>
            </a:r>
          </a:p>
          <a:p>
            <a:pPr>
              <a:buNone/>
            </a:pPr>
            <a:r>
              <a:rPr lang="uk-UA" dirty="0" smtClean="0"/>
              <a:t> 10 клас (рівень стандарту, академічний рівень). Підручник для загальноосвітніх навчальних закладів – Х.</a:t>
            </a:r>
            <a:r>
              <a:rPr lang="uk-UA" sz="3200" dirty="0" smtClean="0"/>
              <a:t>: </a:t>
            </a:r>
            <a:r>
              <a:rPr lang="uk-UA" sz="2800" dirty="0" smtClean="0"/>
              <a:t>Вид-во </a:t>
            </a:r>
            <a:r>
              <a:rPr lang="uk-UA" sz="2800" dirty="0" err="1" smtClean="0"/>
              <a:t>“Ранок”</a:t>
            </a:r>
            <a:r>
              <a:rPr lang="uk-UA" sz="2800" dirty="0" smtClean="0"/>
              <a:t>, 2010.-256 с.</a:t>
            </a:r>
            <a:r>
              <a:rPr lang="uk-UA" sz="3200" dirty="0" smtClean="0"/>
              <a:t>: </a:t>
            </a:r>
            <a:r>
              <a:rPr lang="uk-UA" sz="2800" dirty="0" smtClean="0"/>
              <a:t>іл.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3108" y="3786190"/>
            <a:ext cx="6543692" cy="2221101"/>
          </a:xfrm>
        </p:spPr>
        <p:txBody>
          <a:bodyPr/>
          <a:lstStyle/>
          <a:p>
            <a:r>
              <a:rPr lang="uk-UA" dirty="0" smtClean="0"/>
              <a:t>Якщо ви бажаєте переглянути презентацію ще раз – натисніть на </a:t>
            </a:r>
            <a:r>
              <a:rPr lang="uk-UA" dirty="0" err="1" smtClean="0"/>
              <a:t>смайлик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43174" y="214290"/>
            <a:ext cx="417774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9600" b="1" cap="none" spc="0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Кінець</a:t>
            </a:r>
            <a:endParaRPr lang="ru-RU" sz="9600" b="1" cap="none" spc="0" dirty="0">
              <a:ln w="11430"/>
              <a:solidFill>
                <a:srgbClr val="FFC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Улыбающееся лицо 5">
            <a:hlinkClick r:id="rId2" action="ppaction://hlinksldjump"/>
          </p:cNvPr>
          <p:cNvSpPr/>
          <p:nvPr/>
        </p:nvSpPr>
        <p:spPr>
          <a:xfrm>
            <a:off x="6000760" y="5072074"/>
            <a:ext cx="2143140" cy="114300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2071678"/>
            <a:ext cx="8186766" cy="3935613"/>
          </a:xfrm>
        </p:spPr>
        <p:txBody>
          <a:bodyPr/>
          <a:lstStyle/>
          <a:p>
            <a:r>
              <a:rPr lang="uk-UA" dirty="0" smtClean="0"/>
              <a:t>Відомо, що до складу клітини входять понад 70 хімічних елементів, але яких-небудь спеціальних елементів, характерних лише для живих організмів, не знайдено. Однак лише щодо 27 елементів достовірно відомо, що вони виконують певні біологічні функції.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214290"/>
            <a:ext cx="6858048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Елементний склад </a:t>
            </a:r>
          </a:p>
          <a:p>
            <a:pPr algn="ctr"/>
            <a:r>
              <a:rPr lang="uk-U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живих організмів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214290"/>
            <a:ext cx="8572560" cy="4714908"/>
          </a:xfrm>
        </p:spPr>
        <p:txBody>
          <a:bodyPr>
            <a:noAutofit/>
          </a:bodyPr>
          <a:lstStyle/>
          <a:p>
            <a:r>
              <a:rPr lang="uk-UA" sz="5400" i="1" dirty="0" smtClean="0">
                <a:solidFill>
                  <a:srgbClr val="2749F1"/>
                </a:solidFill>
                <a:latin typeface="Lucida Console" pitchFamily="49" charset="0"/>
              </a:rPr>
              <a:t>Деякі організми інтенсивно накопичують ті чи інші хімічні елементи...</a:t>
            </a:r>
            <a:endParaRPr lang="ru-RU" sz="5400" i="1" dirty="0">
              <a:solidFill>
                <a:srgbClr val="2749F1"/>
              </a:solidFill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43438" y="571481"/>
            <a:ext cx="4000528" cy="1928825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Деякі морські водорості можуть накопичувати Йод</a:t>
            </a:r>
            <a:endParaRPr lang="ru-RU" sz="2400" dirty="0"/>
          </a:p>
        </p:txBody>
      </p:sp>
      <p:pic>
        <p:nvPicPr>
          <p:cNvPr id="4" name="Рисунок 3" descr="fotosintez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428604"/>
            <a:ext cx="3286148" cy="219076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43504" y="3643314"/>
            <a:ext cx="3214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В рясці зазвичай знаходиться Радій</a:t>
            </a:r>
            <a:endParaRPr lang="ru-RU" sz="2400" dirty="0"/>
          </a:p>
        </p:txBody>
      </p:sp>
      <p:pic>
        <p:nvPicPr>
          <p:cNvPr id="8" name="Рисунок 7" descr="Ряска-1238402465_5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3000372"/>
            <a:ext cx="3500462" cy="26292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214942" y="285728"/>
            <a:ext cx="3571900" cy="6286544"/>
          </a:xfrm>
        </p:spPr>
        <p:txBody>
          <a:bodyPr/>
          <a:lstStyle/>
          <a:p>
            <a:r>
              <a:rPr lang="uk-UA" dirty="0" smtClean="0"/>
              <a:t>У молюска та ракоподібних накопичується </a:t>
            </a:r>
            <a:r>
              <a:rPr lang="uk-UA" dirty="0" err="1" smtClean="0"/>
              <a:t>Купрум</a:t>
            </a:r>
            <a:r>
              <a:rPr lang="uk-UA" dirty="0" smtClean="0"/>
              <a:t>. </a:t>
            </a:r>
          </a:p>
          <a:p>
            <a:endParaRPr lang="uk-UA" dirty="0" smtClean="0"/>
          </a:p>
          <a:p>
            <a:r>
              <a:rPr lang="uk-UA" dirty="0" smtClean="0"/>
              <a:t>У хребетних – </a:t>
            </a:r>
            <a:r>
              <a:rPr lang="uk-UA" dirty="0" err="1" smtClean="0"/>
              <a:t>Ферум</a:t>
            </a:r>
            <a:r>
              <a:rPr lang="uk-UA" dirty="0" smtClean="0"/>
              <a:t>, у злаках – Силіцій, а у бактеріях - Манган</a:t>
            </a:r>
            <a:endParaRPr lang="ru-RU" dirty="0"/>
          </a:p>
        </p:txBody>
      </p:sp>
      <p:pic>
        <p:nvPicPr>
          <p:cNvPr id="4" name="Рисунок 3" descr="23dbbbcf590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85728"/>
            <a:ext cx="5115561" cy="3429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428604"/>
            <a:ext cx="8329642" cy="5578687"/>
          </a:xfrm>
        </p:spPr>
        <p:txBody>
          <a:bodyPr/>
          <a:lstStyle/>
          <a:p>
            <a:r>
              <a:rPr lang="uk-UA" dirty="0" smtClean="0">
                <a:latin typeface="Comic Sans MS" pitchFamily="66" charset="0"/>
              </a:rPr>
              <a:t>Елементний склад живих організмів та об</a:t>
            </a:r>
            <a:r>
              <a:rPr lang="en-US" dirty="0" smtClean="0">
                <a:latin typeface="Comic Sans MS" pitchFamily="66" charset="0"/>
              </a:rPr>
              <a:t>’</a:t>
            </a:r>
            <a:r>
              <a:rPr lang="uk-UA" dirty="0" err="1" smtClean="0">
                <a:latin typeface="Comic Sans MS" pitchFamily="66" charset="0"/>
              </a:rPr>
              <a:t>єктів</a:t>
            </a:r>
            <a:r>
              <a:rPr lang="uk-UA" dirty="0" smtClean="0">
                <a:latin typeface="Comic Sans MS" pitchFamily="66" charset="0"/>
              </a:rPr>
              <a:t> неживої природи різний. У земній корі в найбільшій кількості містяться чотири елементи</a:t>
            </a:r>
            <a:r>
              <a:rPr lang="uk-UA" sz="3200" b="1" dirty="0" smtClean="0">
                <a:latin typeface="Comic Sans MS" pitchFamily="66" charset="0"/>
              </a:rPr>
              <a:t>: </a:t>
            </a:r>
            <a:r>
              <a:rPr lang="uk-UA" sz="2800" dirty="0" err="1" smtClean="0">
                <a:latin typeface="Comic Sans MS" pitchFamily="66" charset="0"/>
              </a:rPr>
              <a:t>Оксиген</a:t>
            </a:r>
            <a:r>
              <a:rPr lang="uk-UA" sz="2800" dirty="0" smtClean="0">
                <a:latin typeface="Comic Sans MS" pitchFamily="66" charset="0"/>
              </a:rPr>
              <a:t>, Силіцій, Алюміній і </a:t>
            </a:r>
            <a:r>
              <a:rPr lang="uk-UA" sz="2800" dirty="0" err="1" smtClean="0">
                <a:latin typeface="Comic Sans MS" pitchFamily="66" charset="0"/>
              </a:rPr>
              <a:t>Ферум</a:t>
            </a:r>
            <a:r>
              <a:rPr lang="uk-UA" sz="2800" dirty="0" smtClean="0">
                <a:latin typeface="Comic Sans MS" pitchFamily="66" charset="0"/>
              </a:rPr>
              <a:t>. А в живих організмах у найбільшій кількості містяться такі елементи, як Гідроген, </a:t>
            </a:r>
            <a:r>
              <a:rPr lang="uk-UA" sz="2800" dirty="0" err="1" smtClean="0">
                <a:latin typeface="Comic Sans MS" pitchFamily="66" charset="0"/>
              </a:rPr>
              <a:t>Оксиген</a:t>
            </a:r>
            <a:r>
              <a:rPr lang="uk-UA" sz="2800" dirty="0" smtClean="0">
                <a:latin typeface="Comic Sans MS" pitchFamily="66" charset="0"/>
              </a:rPr>
              <a:t>, Карбон і Нітроген. Саме ці елементи становлять основу тих хімічних сполук, </a:t>
            </a:r>
            <a:r>
              <a:rPr lang="uk-UA" sz="2800" dirty="0" err="1" smtClean="0">
                <a:latin typeface="Comic Sans MS" pitchFamily="66" charset="0"/>
              </a:rPr>
              <a:t>цо</a:t>
            </a:r>
            <a:r>
              <a:rPr lang="uk-UA" sz="2800" dirty="0" smtClean="0">
                <a:latin typeface="Comic Sans MS" pitchFamily="66" charset="0"/>
              </a:rPr>
              <a:t> виконують важливі біологічні функції.</a:t>
            </a:r>
            <a:endParaRPr lang="ru-RU" sz="32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143504" y="428604"/>
            <a:ext cx="3543296" cy="5578687"/>
          </a:xfrm>
        </p:spPr>
        <p:txBody>
          <a:bodyPr/>
          <a:lstStyle/>
          <a:p>
            <a:r>
              <a:rPr lang="uk-UA" dirty="0" smtClean="0"/>
              <a:t>Через діяння людини в природні відкладається дуже багато сірки. Дуже багато її у літосфері, це спричиняє погіршення питної води.</a:t>
            </a:r>
            <a:endParaRPr lang="ru-RU" dirty="0"/>
          </a:p>
        </p:txBody>
      </p:sp>
      <p:pic>
        <p:nvPicPr>
          <p:cNvPr id="4" name="Рисунок 3" descr="37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2918"/>
            <a:ext cx="5345280" cy="3286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000496" y="142852"/>
            <a:ext cx="4686304" cy="5864439"/>
          </a:xfrm>
        </p:spPr>
        <p:txBody>
          <a:bodyPr/>
          <a:lstStyle/>
          <a:p>
            <a:r>
              <a:rPr lang="uk-UA" dirty="0" smtClean="0"/>
              <a:t>Хімічні елементи відіграють велику роль у житті людини. Без хімічних лементів людський організм не міг би існувати. Навіть не велика недостатність цих елементів може привести до тяжких захворювань.</a:t>
            </a:r>
            <a:endParaRPr lang="ru-RU" dirty="0"/>
          </a:p>
        </p:txBody>
      </p:sp>
      <p:pic>
        <p:nvPicPr>
          <p:cNvPr id="4" name="Рисунок 3" descr="image00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214290"/>
            <a:ext cx="3310075" cy="47863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1142984"/>
            <a:ext cx="8786843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206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Макроелементи</a:t>
            </a:r>
            <a:r>
              <a:rPr lang="uk-UA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206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,</a:t>
            </a:r>
          </a:p>
          <a:p>
            <a:pPr algn="ctr"/>
            <a:r>
              <a:rPr lang="uk-UA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206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мікроелементи </a:t>
            </a:r>
          </a:p>
          <a:p>
            <a:pPr algn="ctr"/>
            <a:r>
              <a:rPr lang="uk-UA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206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та ультрамікроелементи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206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</TotalTime>
  <Words>426</Words>
  <Application>Microsoft Office PowerPoint</Application>
  <PresentationFormat>Экран (4:3)</PresentationFormat>
  <Paragraphs>27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Открытая</vt:lpstr>
      <vt:lpstr>  Елементний склад живих організмів. Хімічні елементи в живій і неживій природі</vt:lpstr>
      <vt:lpstr>Слайд 2</vt:lpstr>
      <vt:lpstr>Деякі організми інтенсивно накопичують ті чи інші хімічні елементи...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Макроелементи</vt:lpstr>
      <vt:lpstr>Мікроелементи</vt:lpstr>
      <vt:lpstr>Ультрамікроелементи</vt:lpstr>
      <vt:lpstr>Слайд 14</vt:lpstr>
      <vt:lpstr>Слайд 15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 “ Елементний склад живих організмів. Хімічні елементи в живій і неживій природі “</dc:title>
  <dc:creator>Admin</dc:creator>
  <cp:lastModifiedBy>Світлана</cp:lastModifiedBy>
  <cp:revision>9</cp:revision>
  <dcterms:created xsi:type="dcterms:W3CDTF">2012-12-17T14:07:05Z</dcterms:created>
  <dcterms:modified xsi:type="dcterms:W3CDTF">2012-12-29T18:31:52Z</dcterms:modified>
</cp:coreProperties>
</file>