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59" r:id="rId5"/>
    <p:sldId id="260" r:id="rId6"/>
    <p:sldId id="261" r:id="rId7"/>
    <p:sldId id="265" r:id="rId8"/>
    <p:sldId id="262" r:id="rId9"/>
    <p:sldId id="263" r:id="rId10"/>
    <p:sldId id="264" r:id="rId11"/>
    <p:sldId id="266" r:id="rId12"/>
    <p:sldId id="267" r:id="rId13"/>
    <p:sldId id="268" r:id="rId14"/>
    <p:sldId id="269" r:id="rId15"/>
    <p:sldId id="270" r:id="rId16"/>
  </p:sldIdLst>
  <p:sldSz cx="9144000" cy="5143500" type="screen16x9"/>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756"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10" y="964396"/>
            <a:ext cx="7772400" cy="910835"/>
          </a:xfrm>
        </p:spPr>
        <p:txBody>
          <a:bodyPr/>
          <a:lstStyle>
            <a:lvl1pPr>
              <a:defRPr>
                <a:solidFill>
                  <a:srgbClr val="D60093"/>
                </a:solidFill>
              </a:defRPr>
            </a:lvl1pPr>
          </a:lstStyle>
          <a:p>
            <a:r>
              <a:rPr lang="ru-RU" smtClean="0"/>
              <a:t>Образец заголовка</a:t>
            </a:r>
            <a:endParaRPr lang="ru-RU" dirty="0"/>
          </a:p>
        </p:txBody>
      </p:sp>
      <p:sp>
        <p:nvSpPr>
          <p:cNvPr id="3" name="Subtitle 2"/>
          <p:cNvSpPr>
            <a:spLocks noGrp="1"/>
          </p:cNvSpPr>
          <p:nvPr>
            <p:ph type="subTitle" idx="1"/>
          </p:nvPr>
        </p:nvSpPr>
        <p:spPr>
          <a:xfrm>
            <a:off x="1357290" y="2678907"/>
            <a:ext cx="6400800" cy="1314450"/>
          </a:xfrm>
        </p:spPr>
        <p:txBody>
          <a:bodyPr/>
          <a:lstStyle>
            <a:lvl1pPr marL="0" indent="0" algn="ctr">
              <a:buNone/>
              <a:defRPr>
                <a:solidFill>
                  <a:srgbClr val="0099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dirty="0"/>
          </a:p>
        </p:txBody>
      </p:sp>
      <p:sp>
        <p:nvSpPr>
          <p:cNvPr id="4" name="Date Placeholder 3"/>
          <p:cNvSpPr>
            <a:spLocks noGrp="1"/>
          </p:cNvSpPr>
          <p:nvPr>
            <p:ph type="dt" sz="half" idx="10"/>
          </p:nvPr>
        </p:nvSpPr>
        <p:spPr/>
        <p:txBody>
          <a:bodyPr/>
          <a:lstStyle/>
          <a:p>
            <a:fld id="{2E728D72-758C-4A9E-8590-2532E8AAB748}" type="datetimeFigureOut">
              <a:rPr lang="uk-UA" smtClean="0"/>
              <a:t>23.12.2014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6D5E6AB-F4BD-4380-816E-6669052D765A}" type="slidenum">
              <a:rPr lang="uk-UA" smtClean="0"/>
              <a:t>‹#›</a:t>
            </a:fld>
            <a:endParaRPr lang="uk-UA"/>
          </a:p>
        </p:txBody>
      </p:sp>
    </p:spTree>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3"/>
          <p:cNvSpPr>
            <a:spLocks noGrp="1"/>
          </p:cNvSpPr>
          <p:nvPr>
            <p:ph type="dt" sz="half" idx="10"/>
          </p:nvPr>
        </p:nvSpPr>
        <p:spPr/>
        <p:txBody>
          <a:bodyPr/>
          <a:lstStyle/>
          <a:p>
            <a:fld id="{2E728D72-758C-4A9E-8590-2532E8AAB748}" type="datetimeFigureOut">
              <a:rPr lang="uk-UA" smtClean="0"/>
              <a:t>23.12.2014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6D5E6AB-F4BD-4380-816E-6669052D765A}" type="slidenum">
              <a:rPr lang="uk-UA" smtClean="0"/>
              <a:t>‹#›</a:t>
            </a:fld>
            <a:endParaRPr lang="uk-UA"/>
          </a:p>
        </p:txBody>
      </p:sp>
    </p:spTree>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ru-RU" smtClean="0"/>
              <a:t>Образец заголовка</a:t>
            </a:r>
            <a:endParaRPr lang="ru-RU"/>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3"/>
          <p:cNvSpPr>
            <a:spLocks noGrp="1"/>
          </p:cNvSpPr>
          <p:nvPr>
            <p:ph type="dt" sz="half" idx="10"/>
          </p:nvPr>
        </p:nvSpPr>
        <p:spPr/>
        <p:txBody>
          <a:bodyPr/>
          <a:lstStyle/>
          <a:p>
            <a:fld id="{2E728D72-758C-4A9E-8590-2532E8AAB748}" type="datetimeFigureOut">
              <a:rPr lang="uk-UA" smtClean="0"/>
              <a:t>23.12.2014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6D5E6AB-F4BD-4380-816E-6669052D765A}" type="slidenum">
              <a:rPr lang="uk-UA" smtClean="0"/>
              <a:t>‹#›</a:t>
            </a:fld>
            <a:endParaRPr lang="uk-UA"/>
          </a:p>
        </p:txBody>
      </p:sp>
    </p:spTree>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Date Placeholder 3"/>
          <p:cNvSpPr>
            <a:spLocks noGrp="1"/>
          </p:cNvSpPr>
          <p:nvPr>
            <p:ph type="dt" sz="half" idx="10"/>
          </p:nvPr>
        </p:nvSpPr>
        <p:spPr/>
        <p:txBody>
          <a:bodyPr/>
          <a:lstStyle/>
          <a:p>
            <a:fld id="{2E728D72-758C-4A9E-8590-2532E8AAB748}" type="datetimeFigureOut">
              <a:rPr lang="uk-UA" smtClean="0"/>
              <a:t>23.12.2014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6D5E6AB-F4BD-4380-816E-6669052D765A}" type="slidenum">
              <a:rPr lang="uk-UA" smtClean="0"/>
              <a:t>‹#›</a:t>
            </a:fld>
            <a:endParaRPr lang="uk-UA"/>
          </a:p>
        </p:txBody>
      </p:sp>
    </p:spTree>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ru-RU" smtClean="0"/>
              <a:t>Образец заголовка</a:t>
            </a:r>
            <a:endParaRPr lang="ru-RU"/>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rgbClr val="0099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E728D72-758C-4A9E-8590-2532E8AAB748}" type="datetimeFigureOut">
              <a:rPr lang="uk-UA" smtClean="0"/>
              <a:t>23.12.2014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6D5E6AB-F4BD-4380-816E-6669052D765A}" type="slidenum">
              <a:rPr lang="uk-UA" smtClean="0"/>
              <a:t>‹#›</a:t>
            </a:fld>
            <a:endParaRPr lang="uk-UA"/>
          </a:p>
        </p:txBody>
      </p:sp>
    </p:spTree>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ru-RU"/>
          </a:p>
        </p:txBody>
      </p:sp>
      <p:sp>
        <p:nvSpPr>
          <p:cNvPr id="3" name="Content Placeholder 2"/>
          <p:cNvSpPr>
            <a:spLocks noGrp="1"/>
          </p:cNvSpPr>
          <p:nvPr>
            <p:ph sz="half" idx="1"/>
          </p:nvPr>
        </p:nvSpPr>
        <p:spPr>
          <a:xfrm>
            <a:off x="642910" y="1200151"/>
            <a:ext cx="385289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Content Placeholder 3"/>
          <p:cNvSpPr>
            <a:spLocks noGrp="1"/>
          </p:cNvSpPr>
          <p:nvPr>
            <p:ph sz="half" idx="2"/>
          </p:nvPr>
        </p:nvSpPr>
        <p:spPr>
          <a:xfrm>
            <a:off x="4648200" y="1200151"/>
            <a:ext cx="385289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Date Placeholder 4"/>
          <p:cNvSpPr>
            <a:spLocks noGrp="1"/>
          </p:cNvSpPr>
          <p:nvPr>
            <p:ph type="dt" sz="half" idx="10"/>
          </p:nvPr>
        </p:nvSpPr>
        <p:spPr/>
        <p:txBody>
          <a:bodyPr/>
          <a:lstStyle/>
          <a:p>
            <a:fld id="{2E728D72-758C-4A9E-8590-2532E8AAB748}" type="datetimeFigureOut">
              <a:rPr lang="uk-UA" smtClean="0"/>
              <a:t>23.12.2014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6D5E6AB-F4BD-4380-816E-6669052D765A}" type="slidenum">
              <a:rPr lang="uk-UA" smtClean="0"/>
              <a:t>‹#›</a:t>
            </a:fld>
            <a:endParaRPr lang="uk-UA"/>
          </a:p>
        </p:txBody>
      </p:sp>
    </p:spTree>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ru-RU"/>
          </a:p>
        </p:txBody>
      </p:sp>
      <p:sp>
        <p:nvSpPr>
          <p:cNvPr id="3" name="Text Placeholder 2"/>
          <p:cNvSpPr>
            <a:spLocks noGrp="1"/>
          </p:cNvSpPr>
          <p:nvPr>
            <p:ph type="body" idx="1"/>
          </p:nvPr>
        </p:nvSpPr>
        <p:spPr>
          <a:xfrm>
            <a:off x="642910" y="1151335"/>
            <a:ext cx="385447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42910" y="1631156"/>
            <a:ext cx="385447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Text Placeholder 4"/>
          <p:cNvSpPr>
            <a:spLocks noGrp="1"/>
          </p:cNvSpPr>
          <p:nvPr>
            <p:ph type="body" sz="quarter" idx="3"/>
          </p:nvPr>
        </p:nvSpPr>
        <p:spPr>
          <a:xfrm>
            <a:off x="4645026" y="1151335"/>
            <a:ext cx="385606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6" y="1631156"/>
            <a:ext cx="385606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7" name="Date Placeholder 6"/>
          <p:cNvSpPr>
            <a:spLocks noGrp="1"/>
          </p:cNvSpPr>
          <p:nvPr>
            <p:ph type="dt" sz="half" idx="10"/>
          </p:nvPr>
        </p:nvSpPr>
        <p:spPr/>
        <p:txBody>
          <a:bodyPr/>
          <a:lstStyle/>
          <a:p>
            <a:fld id="{2E728D72-758C-4A9E-8590-2532E8AAB748}" type="datetimeFigureOut">
              <a:rPr lang="uk-UA" smtClean="0"/>
              <a:t>23.12.2014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66D5E6AB-F4BD-4380-816E-6669052D765A}" type="slidenum">
              <a:rPr lang="uk-UA" smtClean="0"/>
              <a:t>‹#›</a:t>
            </a:fld>
            <a:endParaRPr lang="uk-UA"/>
          </a:p>
        </p:txBody>
      </p:sp>
    </p:spTree>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42910" y="267875"/>
            <a:ext cx="7929618" cy="857250"/>
          </a:xfrm>
        </p:spPr>
        <p:txBody>
          <a:bodyPr/>
          <a:lstStyle/>
          <a:p>
            <a:r>
              <a:rPr lang="ru-RU" smtClean="0"/>
              <a:t>Образец заголовка</a:t>
            </a:r>
            <a:endParaRPr lang="ru-RU"/>
          </a:p>
        </p:txBody>
      </p:sp>
      <p:sp>
        <p:nvSpPr>
          <p:cNvPr id="3" name="Date Placeholder 2"/>
          <p:cNvSpPr>
            <a:spLocks noGrp="1"/>
          </p:cNvSpPr>
          <p:nvPr>
            <p:ph type="dt" sz="half" idx="10"/>
          </p:nvPr>
        </p:nvSpPr>
        <p:spPr/>
        <p:txBody>
          <a:bodyPr/>
          <a:lstStyle/>
          <a:p>
            <a:fld id="{2E728D72-758C-4A9E-8590-2532E8AAB748}" type="datetimeFigureOut">
              <a:rPr lang="uk-UA" smtClean="0"/>
              <a:t>23.12.2014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66D5E6AB-F4BD-4380-816E-6669052D765A}" type="slidenum">
              <a:rPr lang="uk-UA" smtClean="0"/>
              <a:t>‹#›</a:t>
            </a:fld>
            <a:endParaRPr lang="uk-UA"/>
          </a:p>
        </p:txBody>
      </p:sp>
    </p:spTree>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728D72-758C-4A9E-8590-2532E8AAB748}" type="datetimeFigureOut">
              <a:rPr lang="uk-UA" smtClean="0"/>
              <a:t>23.12.2014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66D5E6AB-F4BD-4380-816E-6669052D765A}" type="slidenum">
              <a:rPr lang="uk-UA" smtClean="0"/>
              <a:t>‹#›</a:t>
            </a:fld>
            <a:endParaRPr lang="uk-UA"/>
          </a:p>
        </p:txBody>
      </p:sp>
    </p:spTree>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42911" y="535767"/>
            <a:ext cx="2822603" cy="540558"/>
          </a:xfrm>
        </p:spPr>
        <p:txBody>
          <a:bodyPr anchor="b"/>
          <a:lstStyle>
            <a:lvl1pPr algn="l">
              <a:defRPr sz="2000" b="1"/>
            </a:lvl1pPr>
          </a:lstStyle>
          <a:p>
            <a:r>
              <a:rPr lang="ru-RU" smtClean="0"/>
              <a:t>Образец заголовка</a:t>
            </a:r>
            <a:endParaRPr lang="ru-RU"/>
          </a:p>
        </p:txBody>
      </p:sp>
      <p:sp>
        <p:nvSpPr>
          <p:cNvPr id="3" name="Content Placeholder 2"/>
          <p:cNvSpPr>
            <a:spLocks noGrp="1"/>
          </p:cNvSpPr>
          <p:nvPr>
            <p:ph idx="1"/>
          </p:nvPr>
        </p:nvSpPr>
        <p:spPr>
          <a:xfrm>
            <a:off x="3575050" y="535768"/>
            <a:ext cx="4926040" cy="40588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Text Placeholder 3"/>
          <p:cNvSpPr>
            <a:spLocks noGrp="1"/>
          </p:cNvSpPr>
          <p:nvPr>
            <p:ph type="body" sz="half" idx="2"/>
          </p:nvPr>
        </p:nvSpPr>
        <p:spPr>
          <a:xfrm>
            <a:off x="642911" y="1125131"/>
            <a:ext cx="2822603" cy="34694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E728D72-758C-4A9E-8590-2532E8AAB748}" type="datetimeFigureOut">
              <a:rPr lang="uk-UA" smtClean="0"/>
              <a:t>23.12.2014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6D5E6AB-F4BD-4380-816E-6669052D765A}" type="slidenum">
              <a:rPr lang="uk-UA" smtClean="0"/>
              <a:t>‹#›</a:t>
            </a:fld>
            <a:endParaRPr lang="uk-UA"/>
          </a:p>
        </p:txBody>
      </p:sp>
    </p:spTree>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Picture Placeholder 2"/>
          <p:cNvSpPr>
            <a:spLocks noGrp="1"/>
          </p:cNvSpPr>
          <p:nvPr>
            <p:ph type="pic" idx="1"/>
          </p:nvPr>
        </p:nvSpPr>
        <p:spPr>
          <a:xfrm>
            <a:off x="1792288" y="642924"/>
            <a:ext cx="5486400" cy="29027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solidFill>
                  <a:srgbClr val="00990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E728D72-758C-4A9E-8590-2532E8AAB748}" type="datetimeFigureOut">
              <a:rPr lang="uk-UA" smtClean="0"/>
              <a:t>23.12.2014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6D5E6AB-F4BD-4380-816E-6669052D765A}" type="slidenum">
              <a:rPr lang="uk-UA" smtClean="0"/>
              <a:t>‹#›</a:t>
            </a:fld>
            <a:endParaRPr lang="uk-UA"/>
          </a:p>
        </p:txBody>
      </p:sp>
    </p:spTree>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2910" y="205979"/>
            <a:ext cx="7929618" cy="857250"/>
          </a:xfrm>
          <a:prstGeom prst="rect">
            <a:avLst/>
          </a:prstGeom>
        </p:spPr>
        <p:txBody>
          <a:bodyPr vert="horz" lIns="91440" tIns="45720" rIns="91440" bIns="45720" rtlCol="0" anchor="ctr">
            <a:normAutofit/>
          </a:bodyPr>
          <a:lstStyle/>
          <a:p>
            <a:r>
              <a:rPr lang="ru-RU" smtClean="0"/>
              <a:t>Образец заголовка</a:t>
            </a:r>
            <a:endParaRPr lang="ru-RU" dirty="0"/>
          </a:p>
        </p:txBody>
      </p:sp>
      <p:sp>
        <p:nvSpPr>
          <p:cNvPr id="3" name="Text Placeholder 2"/>
          <p:cNvSpPr>
            <a:spLocks noGrp="1"/>
          </p:cNvSpPr>
          <p:nvPr>
            <p:ph type="body" idx="1"/>
          </p:nvPr>
        </p:nvSpPr>
        <p:spPr>
          <a:xfrm>
            <a:off x="642910" y="1200151"/>
            <a:ext cx="7858180" cy="339447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E728D72-758C-4A9E-8590-2532E8AAB748}" type="datetimeFigureOut">
              <a:rPr lang="uk-UA" smtClean="0"/>
              <a:t>23.12.2014</a:t>
            </a:fld>
            <a:endParaRPr lang="uk-UA"/>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6D5E6AB-F4BD-4380-816E-6669052D765A}"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pull/>
  </p:transition>
  <p:txStyles>
    <p:titleStyle>
      <a:lvl1pPr algn="ctr" defTabSz="914400" rtl="0" eaLnBrk="1" latinLnBrk="0" hangingPunct="1">
        <a:spcBef>
          <a:spcPct val="0"/>
        </a:spcBef>
        <a:buNone/>
        <a:defRPr sz="4400" kern="1200">
          <a:solidFill>
            <a:srgbClr val="D60093"/>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Природні джерела вуглеводнів</a:t>
            </a:r>
            <a:endParaRPr lang="uk-UA" dirty="0"/>
          </a:p>
        </p:txBody>
      </p:sp>
      <p:sp>
        <p:nvSpPr>
          <p:cNvPr id="3" name="Подзаголовок 2"/>
          <p:cNvSpPr>
            <a:spLocks noGrp="1"/>
          </p:cNvSpPr>
          <p:nvPr>
            <p:ph type="subTitle" idx="1"/>
          </p:nvPr>
        </p:nvSpPr>
        <p:spPr/>
        <p:txBody>
          <a:bodyPr>
            <a:normAutofit fontScale="85000" lnSpcReduction="20000"/>
          </a:bodyPr>
          <a:lstStyle/>
          <a:p>
            <a:r>
              <a:rPr lang="uk-UA" dirty="0" smtClean="0"/>
              <a:t>Виконала</a:t>
            </a:r>
          </a:p>
          <a:p>
            <a:r>
              <a:rPr lang="uk-UA" dirty="0" smtClean="0"/>
              <a:t>Учениця 11-А класу</a:t>
            </a:r>
          </a:p>
          <a:p>
            <a:r>
              <a:rPr lang="uk-UA" dirty="0" smtClean="0"/>
              <a:t>Кузнєцова Анастасія</a:t>
            </a:r>
            <a:endParaRPr lang="uk-UA" dirty="0"/>
          </a:p>
        </p:txBody>
      </p:sp>
    </p:spTree>
    <p:extLst>
      <p:ext uri="{BB962C8B-B14F-4D97-AF65-F5344CB8AC3E}">
        <p14:creationId xmlns:p14="http://schemas.microsoft.com/office/powerpoint/2010/main" val="695091596"/>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35696" y="627534"/>
            <a:ext cx="5670360" cy="3777878"/>
          </a:xfrm>
          <a:prstGeom prst="rect">
            <a:avLst/>
          </a:prstGeom>
          <a:ln>
            <a:noFill/>
          </a:ln>
          <a:effectLst>
            <a:softEdge rad="112500"/>
          </a:effectLst>
        </p:spPr>
      </p:pic>
    </p:spTree>
    <p:extLst>
      <p:ext uri="{BB962C8B-B14F-4D97-AF65-F5344CB8AC3E}">
        <p14:creationId xmlns:p14="http://schemas.microsoft.com/office/powerpoint/2010/main" val="23843197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755576" y="2067694"/>
            <a:ext cx="7772400" cy="910835"/>
          </a:xfrm>
        </p:spPr>
        <p:txBody>
          <a:bodyPr/>
          <a:lstStyle/>
          <a:p>
            <a:r>
              <a:rPr lang="uk-UA" dirty="0" smtClean="0"/>
              <a:t>Кам'яне вугілля </a:t>
            </a:r>
            <a:endParaRPr lang="uk-UA" dirty="0"/>
          </a:p>
        </p:txBody>
      </p:sp>
    </p:spTree>
    <p:extLst>
      <p:ext uri="{BB962C8B-B14F-4D97-AF65-F5344CB8AC3E}">
        <p14:creationId xmlns:p14="http://schemas.microsoft.com/office/powerpoint/2010/main" val="361482166"/>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42910" y="483518"/>
            <a:ext cx="7858180" cy="4111105"/>
          </a:xfrm>
        </p:spPr>
        <p:txBody>
          <a:bodyPr>
            <a:normAutofit fontScale="77500" lnSpcReduction="20000"/>
          </a:bodyPr>
          <a:lstStyle/>
          <a:p>
            <a:pPr marL="0" indent="0" algn="just">
              <a:buNone/>
            </a:pPr>
            <a:r>
              <a:rPr lang="uk-UA" i="1" dirty="0"/>
              <a:t> </a:t>
            </a:r>
            <a:r>
              <a:rPr lang="uk-UA" i="1" dirty="0" smtClean="0"/>
              <a:t>      Кам’яне </a:t>
            </a:r>
            <a:r>
              <a:rPr lang="uk-UA" i="1" dirty="0"/>
              <a:t>вугілля людина почала використовувати як паливо досить давно</a:t>
            </a:r>
            <a:r>
              <a:rPr lang="uk-UA" i="1" dirty="0"/>
              <a:t/>
            </a:r>
            <a:br>
              <a:rPr lang="uk-UA" i="1" dirty="0"/>
            </a:br>
            <a:r>
              <a:rPr lang="uk-UA" i="1" dirty="0"/>
              <a:t>І сьогодні більша частина вугілля продовжує спалюватись, хоча з року в рік зростає роль кам’яного вугілля як сировини для хімічної </a:t>
            </a:r>
            <a:r>
              <a:rPr lang="uk-UA" i="1" dirty="0" smtClean="0"/>
              <a:t>промисловості. </a:t>
            </a:r>
            <a:r>
              <a:rPr lang="uk-UA" i="1" dirty="0"/>
              <a:t>Адже кам’яне вугілля містить лише близько 10% вуглецю, а решта – органічні сполуки досить складної будови (до 80%) та неорганічні домішки. Продукти переробки кам’яного вугілля вже зараз є сировиною для багатьох галузей хімічної промисловості. Так, кам’яновугільна смола, яку одержують в процесі коксування кам’яного вугілля, є важливою сировиною для добування </a:t>
            </a:r>
            <a:r>
              <a:rPr lang="uk-UA" i="1" dirty="0" err="1"/>
              <a:t>бензену</a:t>
            </a:r>
            <a:r>
              <a:rPr lang="uk-UA" i="1" dirty="0"/>
              <a:t>, </a:t>
            </a:r>
            <a:r>
              <a:rPr lang="uk-UA" i="1" dirty="0" err="1"/>
              <a:t>толуену</a:t>
            </a:r>
            <a:r>
              <a:rPr lang="uk-UA" i="1" dirty="0"/>
              <a:t>, </a:t>
            </a:r>
            <a:r>
              <a:rPr lang="uk-UA" i="1" dirty="0" err="1"/>
              <a:t>ксиленів</a:t>
            </a:r>
            <a:r>
              <a:rPr lang="uk-UA" i="1" dirty="0"/>
              <a:t>, </a:t>
            </a:r>
            <a:r>
              <a:rPr lang="uk-UA" i="1" dirty="0" err="1"/>
              <a:t>нафталену</a:t>
            </a:r>
            <a:r>
              <a:rPr lang="uk-UA" i="1" dirty="0"/>
              <a:t>, фенолу </a:t>
            </a:r>
            <a:r>
              <a:rPr lang="uk-UA" i="1" dirty="0" smtClean="0"/>
              <a:t>тощо.</a:t>
            </a:r>
            <a:endParaRPr lang="uk-UA" i="1" dirty="0"/>
          </a:p>
        </p:txBody>
      </p:sp>
    </p:spTree>
    <p:extLst>
      <p:ext uri="{BB962C8B-B14F-4D97-AF65-F5344CB8AC3E}">
        <p14:creationId xmlns:p14="http://schemas.microsoft.com/office/powerpoint/2010/main" val="448764915"/>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9031"/>
            <a:ext cx="4572000" cy="2849451"/>
          </a:xfrm>
          <a:prstGeom prst="rect">
            <a:avLst/>
          </a:prstGeom>
          <a:ln>
            <a:noFill/>
          </a:ln>
          <a:effectLst>
            <a:softEdge rad="112500"/>
          </a:effec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4008" y="2148166"/>
            <a:ext cx="4499992" cy="2999995"/>
          </a:xfrm>
          <a:prstGeom prst="rect">
            <a:avLst/>
          </a:prstGeom>
          <a:ln>
            <a:noFill/>
          </a:ln>
          <a:effectLst>
            <a:softEdge rad="112500"/>
          </a:effectLst>
        </p:spPr>
      </p:pic>
    </p:spTree>
    <p:extLst>
      <p:ext uri="{BB962C8B-B14F-4D97-AF65-F5344CB8AC3E}">
        <p14:creationId xmlns:p14="http://schemas.microsoft.com/office/powerpoint/2010/main" val="1457516571"/>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42910" y="483518"/>
            <a:ext cx="7858180" cy="4111105"/>
          </a:xfrm>
        </p:spPr>
        <p:txBody>
          <a:bodyPr>
            <a:normAutofit fontScale="77500" lnSpcReduction="20000"/>
          </a:bodyPr>
          <a:lstStyle/>
          <a:p>
            <a:pPr marL="0" indent="0" algn="just">
              <a:buNone/>
            </a:pPr>
            <a:r>
              <a:rPr lang="uk-UA" i="1" dirty="0" smtClean="0"/>
              <a:t>    Найбільш </a:t>
            </a:r>
            <a:r>
              <a:rPr lang="uk-UA" i="1" dirty="0"/>
              <a:t>поширеними видами природного палива сьогодні є - кам'яне вугілля, включаючи паливні продукти, одержані при збагаченні та сортуванні на підприємствах вугільної промисловості, буре вугілля (лігніт), сланці горючі, торф паливний, дрова опалювальні, деревинні відходи лісозаготівлі, деревинні відходи деревообробки, відходи сільськогосподарського виробництва (солома, качани та стебла кукурудзи, лушпиння соняшникове та рисове тощо), інші види первинного твердого палива (непридатні шпали, рудникові стійки, дерев'яна тара тощо), нафта, включаючи газовий конденсат, природний газ, до якого входить шахтний </a:t>
            </a:r>
            <a:r>
              <a:rPr lang="uk-UA" i="1" dirty="0" smtClean="0"/>
              <a:t>метан.</a:t>
            </a:r>
            <a:endParaRPr lang="uk-UA" i="1" dirty="0"/>
          </a:p>
        </p:txBody>
      </p:sp>
    </p:spTree>
    <p:extLst>
      <p:ext uri="{BB962C8B-B14F-4D97-AF65-F5344CB8AC3E}">
        <p14:creationId xmlns:p14="http://schemas.microsoft.com/office/powerpoint/2010/main" val="5924699"/>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1331640" y="2067694"/>
            <a:ext cx="6400800" cy="1314450"/>
          </a:xfrm>
        </p:spPr>
        <p:txBody>
          <a:bodyPr>
            <a:normAutofit/>
          </a:bodyPr>
          <a:lstStyle/>
          <a:p>
            <a:r>
              <a:rPr lang="uk-UA" sz="4000" b="1" i="1" dirty="0" smtClean="0"/>
              <a:t>Дякую за увагу!</a:t>
            </a:r>
            <a:endParaRPr lang="uk-UA" sz="4000" b="1" i="1" dirty="0"/>
          </a:p>
        </p:txBody>
      </p:sp>
    </p:spTree>
    <p:extLst>
      <p:ext uri="{BB962C8B-B14F-4D97-AF65-F5344CB8AC3E}">
        <p14:creationId xmlns:p14="http://schemas.microsoft.com/office/powerpoint/2010/main" val="4216687719"/>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Що таке вуглеводні?</a:t>
            </a:r>
            <a:endParaRPr lang="uk-UA" dirty="0"/>
          </a:p>
        </p:txBody>
      </p:sp>
      <p:sp>
        <p:nvSpPr>
          <p:cNvPr id="3" name="Объект 2"/>
          <p:cNvSpPr>
            <a:spLocks noGrp="1"/>
          </p:cNvSpPr>
          <p:nvPr>
            <p:ph idx="1"/>
          </p:nvPr>
        </p:nvSpPr>
        <p:spPr/>
        <p:txBody>
          <a:bodyPr>
            <a:normAutofit fontScale="92500" lnSpcReduction="10000"/>
          </a:bodyPr>
          <a:lstStyle/>
          <a:p>
            <a:pPr marL="0" indent="0">
              <a:buNone/>
            </a:pPr>
            <a:r>
              <a:rPr lang="uk-UA" dirty="0" smtClean="0"/>
              <a:t>   </a:t>
            </a:r>
            <a:r>
              <a:rPr lang="uk-UA" sz="2700" i="1" dirty="0" smtClean="0"/>
              <a:t> </a:t>
            </a:r>
            <a:r>
              <a:rPr lang="vi-VN" sz="2700" i="1" dirty="0"/>
              <a:t>Вуглево́дні — органічні речовини, аліфатичні, аліциклічні та ароматичні сполуки, до складу молекул яких входять лише атоми </a:t>
            </a:r>
            <a:r>
              <a:rPr lang="vi-VN" sz="2700" i="1" dirty="0" smtClean="0"/>
              <a:t>вуглецю</a:t>
            </a:r>
            <a:r>
              <a:rPr lang="uk-UA" sz="2700" i="1" dirty="0" smtClean="0"/>
              <a:t> </a:t>
            </a:r>
            <a:r>
              <a:rPr lang="vi-VN" sz="2700" i="1" dirty="0" smtClean="0"/>
              <a:t>і</a:t>
            </a:r>
            <a:r>
              <a:rPr lang="vi-VN" sz="2700" i="1" dirty="0"/>
              <a:t> водню</a:t>
            </a:r>
            <a:r>
              <a:rPr lang="vi-VN" sz="2700" i="1" dirty="0" smtClean="0"/>
              <a:t>.</a:t>
            </a:r>
            <a:r>
              <a:rPr lang="uk-UA" sz="2700" i="1" dirty="0" smtClean="0"/>
              <a:t> </a:t>
            </a:r>
            <a:r>
              <a:rPr lang="ru-RU" sz="2700" i="1" dirty="0"/>
              <a:t>У </a:t>
            </a:r>
            <a:r>
              <a:rPr lang="ru-RU" sz="2700" i="1" dirty="0" err="1"/>
              <a:t>природі</a:t>
            </a:r>
            <a:r>
              <a:rPr lang="ru-RU" sz="2700" i="1" dirty="0"/>
              <a:t> </a:t>
            </a:r>
            <a:r>
              <a:rPr lang="ru-RU" sz="2700" i="1" dirty="0" err="1"/>
              <a:t>вуглеводні</a:t>
            </a:r>
            <a:r>
              <a:rPr lang="ru-RU" sz="2700" i="1" dirty="0"/>
              <a:t> </a:t>
            </a:r>
            <a:r>
              <a:rPr lang="ru-RU" sz="2700" i="1" dirty="0" err="1"/>
              <a:t>зустрічаються</a:t>
            </a:r>
            <a:r>
              <a:rPr lang="ru-RU" sz="2700" i="1" dirty="0"/>
              <a:t> в </a:t>
            </a:r>
            <a:r>
              <a:rPr lang="ru-RU" sz="2700" i="1" dirty="0" err="1"/>
              <a:t>рідкому</a:t>
            </a:r>
            <a:r>
              <a:rPr lang="ru-RU" sz="2700" i="1" dirty="0"/>
              <a:t>, </a:t>
            </a:r>
            <a:r>
              <a:rPr lang="ru-RU" sz="2700" i="1" dirty="0" smtClean="0"/>
              <a:t>твердому</a:t>
            </a:r>
            <a:r>
              <a:rPr lang="ru-RU" sz="2700" i="1" dirty="0"/>
              <a:t> </a:t>
            </a:r>
            <a:r>
              <a:rPr lang="ru-RU" sz="2700" i="1" dirty="0" smtClean="0"/>
              <a:t>і</a:t>
            </a:r>
            <a:r>
              <a:rPr lang="ru-RU" sz="2700" i="1" dirty="0"/>
              <a:t> </a:t>
            </a:r>
            <a:r>
              <a:rPr lang="ru-RU" sz="2700" i="1" dirty="0" err="1"/>
              <a:t>газоподібному</a:t>
            </a:r>
            <a:r>
              <a:rPr lang="ru-RU" sz="2700" i="1" dirty="0"/>
              <a:t> </a:t>
            </a:r>
            <a:r>
              <a:rPr lang="ru-RU" sz="2700" i="1" dirty="0" err="1"/>
              <a:t>стані</a:t>
            </a:r>
            <a:r>
              <a:rPr lang="ru-RU" sz="2700" i="1" dirty="0"/>
              <a:t>. У </a:t>
            </a:r>
            <a:r>
              <a:rPr lang="ru-RU" sz="2700" i="1" dirty="0" err="1"/>
              <a:t>розсіяному</a:t>
            </a:r>
            <a:r>
              <a:rPr lang="ru-RU" sz="2700" i="1" dirty="0"/>
              <a:t> </a:t>
            </a:r>
            <a:r>
              <a:rPr lang="ru-RU" sz="2700" i="1" dirty="0" err="1"/>
              <a:t>вигляді</a:t>
            </a:r>
            <a:r>
              <a:rPr lang="ru-RU" sz="2700" i="1" dirty="0"/>
              <a:t> </a:t>
            </a:r>
            <a:r>
              <a:rPr lang="ru-RU" sz="2700" i="1" dirty="0" err="1"/>
              <a:t>присутні</a:t>
            </a:r>
            <a:r>
              <a:rPr lang="ru-RU" sz="2700" i="1" dirty="0"/>
              <a:t> в </a:t>
            </a:r>
            <a:r>
              <a:rPr lang="ru-RU" sz="2700" i="1" dirty="0" err="1"/>
              <a:t>атмосфері</a:t>
            </a:r>
            <a:r>
              <a:rPr lang="ru-RU" sz="2700" i="1" dirty="0"/>
              <a:t>, </a:t>
            </a:r>
            <a:r>
              <a:rPr lang="ru-RU" sz="2700" i="1" dirty="0" err="1"/>
              <a:t>воді</a:t>
            </a:r>
            <a:r>
              <a:rPr lang="ru-RU" sz="2700" i="1" dirty="0"/>
              <a:t>, </a:t>
            </a:r>
            <a:r>
              <a:rPr lang="ru-RU" sz="2700" i="1" dirty="0" err="1"/>
              <a:t>твердих</a:t>
            </a:r>
            <a:r>
              <a:rPr lang="ru-RU" sz="2700" i="1" dirty="0"/>
              <a:t> породах (</a:t>
            </a:r>
            <a:r>
              <a:rPr lang="ru-RU" sz="2700" i="1" dirty="0" err="1"/>
              <a:t>кероген</a:t>
            </a:r>
            <a:r>
              <a:rPr lang="ru-RU" sz="2700" i="1" dirty="0"/>
              <a:t>), в </a:t>
            </a:r>
            <a:r>
              <a:rPr lang="ru-RU" sz="2700" i="1" dirty="0" err="1"/>
              <a:t>концентрованому</a:t>
            </a:r>
            <a:r>
              <a:rPr lang="ru-RU" sz="2700" i="1" dirty="0"/>
              <a:t> — у </a:t>
            </a:r>
            <a:r>
              <a:rPr lang="ru-RU" sz="2700" i="1" dirty="0" err="1"/>
              <a:t>покладах</a:t>
            </a:r>
            <a:r>
              <a:rPr lang="ru-RU" sz="2700" i="1" dirty="0"/>
              <a:t> </a:t>
            </a:r>
            <a:r>
              <a:rPr lang="ru-RU" sz="2700" i="1" dirty="0" err="1"/>
              <a:t>вугілля</a:t>
            </a:r>
            <a:r>
              <a:rPr lang="ru-RU" sz="2700" i="1" dirty="0"/>
              <a:t>, </a:t>
            </a:r>
            <a:r>
              <a:rPr lang="ru-RU" sz="2700" i="1" dirty="0" err="1"/>
              <a:t>нафти</a:t>
            </a:r>
            <a:r>
              <a:rPr lang="ru-RU" sz="2700" i="1" dirty="0"/>
              <a:t>, газу, </a:t>
            </a:r>
            <a:r>
              <a:rPr lang="ru-RU" sz="2700" i="1" dirty="0" err="1"/>
              <a:t>газогідратів</a:t>
            </a:r>
            <a:r>
              <a:rPr lang="ru-RU" sz="2700" i="1" dirty="0"/>
              <a:t>.</a:t>
            </a:r>
            <a:endParaRPr lang="uk-UA" sz="2700" i="1" dirty="0"/>
          </a:p>
        </p:txBody>
      </p:sp>
    </p:spTree>
    <p:extLst>
      <p:ext uri="{BB962C8B-B14F-4D97-AF65-F5344CB8AC3E}">
        <p14:creationId xmlns:p14="http://schemas.microsoft.com/office/powerpoint/2010/main" val="3948886828"/>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483518"/>
            <a:ext cx="7817522" cy="4111105"/>
          </a:xfrm>
        </p:spPr>
        <p:txBody>
          <a:bodyPr>
            <a:normAutofit fontScale="55000" lnSpcReduction="20000"/>
          </a:bodyPr>
          <a:lstStyle/>
          <a:p>
            <a:pPr algn="just"/>
            <a:r>
              <a:rPr lang="uk-UA" dirty="0" smtClean="0"/>
              <a:t>    </a:t>
            </a:r>
            <a:r>
              <a:rPr lang="uk-UA" i="1" dirty="0" smtClean="0"/>
              <a:t>Вуглеводні, є </a:t>
            </a:r>
            <a:r>
              <a:rPr lang="uk-UA" i="1" dirty="0"/>
              <a:t>цінною сировиною для сучасної енергетики та хімічної промисловості. Основними джерелами вуглеводнів є природний та попутний нафтовий гази, нафта і кам’яне вугілля.</a:t>
            </a:r>
          </a:p>
          <a:p>
            <a:pPr algn="just"/>
            <a:r>
              <a:rPr lang="uk-UA" i="1" dirty="0" smtClean="0"/>
              <a:t>    Головною </a:t>
            </a:r>
            <a:r>
              <a:rPr lang="uk-UA" i="1" dirty="0"/>
              <a:t>складовою частиною природного газу є метан, частка якого може сягати до 97 %, крім нього газ містить також інші газоподібні леткі алкани – етан, пропан, бутан, ізобутан. Природний газ розділяють на компоненти шляхом зрідження та наступною фракційною перегонкою при низькій температурі під тиском.</a:t>
            </a:r>
          </a:p>
          <a:p>
            <a:pPr algn="just"/>
            <a:r>
              <a:rPr lang="uk-UA" i="1" dirty="0" smtClean="0"/>
              <a:t>    Попутний </a:t>
            </a:r>
            <a:r>
              <a:rPr lang="uk-UA" i="1" dirty="0"/>
              <a:t>нафтовий газ зустрічається над покладами нафти, складається з метану (біля 40%) та інших газів. Раніше попутний газ спалювали на місці видобування, а тепер, паралельно з природним газом, його використовують як хімічну сировину або екологічно чисте паливо (при горінні не утворюється попіл, а лише СО</a:t>
            </a:r>
            <a:r>
              <a:rPr lang="uk-UA" i="1" baseline="-25000" dirty="0"/>
              <a:t>2</a:t>
            </a:r>
            <a:r>
              <a:rPr lang="uk-UA" i="1" dirty="0"/>
              <a:t> і Н</a:t>
            </a:r>
            <a:r>
              <a:rPr lang="uk-UA" i="1" baseline="-25000" dirty="0"/>
              <a:t>2</a:t>
            </a:r>
            <a:r>
              <a:rPr lang="uk-UA" i="1" dirty="0"/>
              <a:t>О).</a:t>
            </a:r>
          </a:p>
          <a:p>
            <a:pPr marL="0" indent="0">
              <a:buNone/>
            </a:pPr>
            <a:endParaRPr lang="uk-UA" dirty="0"/>
          </a:p>
        </p:txBody>
      </p:sp>
    </p:spTree>
    <p:extLst>
      <p:ext uri="{BB962C8B-B14F-4D97-AF65-F5344CB8AC3E}">
        <p14:creationId xmlns:p14="http://schemas.microsoft.com/office/powerpoint/2010/main" val="296283368"/>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83" y="0"/>
            <a:ext cx="4279334" cy="2771378"/>
          </a:xfrm>
          <a:prstGeom prst="rect">
            <a:avLst/>
          </a:prstGeom>
          <a:ln>
            <a:noFill/>
          </a:ln>
          <a:effectLst>
            <a:softEdge rad="112500"/>
          </a:effectLst>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0" y="0"/>
            <a:ext cx="3810000" cy="2533650"/>
          </a:xfrm>
          <a:prstGeom prst="rect">
            <a:avLst/>
          </a:prstGeom>
          <a:ln>
            <a:noFill/>
          </a:ln>
          <a:effectLst>
            <a:softEdge rad="112500"/>
          </a:effectLst>
        </p:spPr>
      </p:pic>
      <p:pic>
        <p:nvPicPr>
          <p:cNvPr id="4" name="Объект 3"/>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555776" y="1995686"/>
            <a:ext cx="3936437" cy="2952328"/>
          </a:xfrm>
          <a:prstGeom prst="rect">
            <a:avLst/>
          </a:prstGeom>
          <a:ln>
            <a:noFill/>
          </a:ln>
          <a:effectLst>
            <a:softEdge rad="112500"/>
          </a:effectLst>
        </p:spPr>
      </p:pic>
    </p:spTree>
    <p:extLst>
      <p:ext uri="{BB962C8B-B14F-4D97-AF65-F5344CB8AC3E}">
        <p14:creationId xmlns:p14="http://schemas.microsoft.com/office/powerpoint/2010/main" val="8507738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fltVal val="0"/>
                                          </p:val>
                                        </p:tav>
                                        <p:tav tm="100000">
                                          <p:val>
                                            <p:strVal val="#ppt_w"/>
                                          </p:val>
                                        </p:tav>
                                      </p:tavLst>
                                    </p:anim>
                                    <p:anim calcmode="lin" valueType="num">
                                      <p:cBhvr>
                                        <p:cTn id="18" dur="1000" fill="hold"/>
                                        <p:tgtEl>
                                          <p:spTgt spid="4"/>
                                        </p:tgtEl>
                                        <p:attrNameLst>
                                          <p:attrName>ppt_h</p:attrName>
                                        </p:attrNameLst>
                                      </p:cBhvr>
                                      <p:tavLst>
                                        <p:tav tm="0">
                                          <p:val>
                                            <p:fltVal val="0"/>
                                          </p:val>
                                        </p:tav>
                                        <p:tav tm="100000">
                                          <p:val>
                                            <p:strVal val="#ppt_h"/>
                                          </p:val>
                                        </p:tav>
                                      </p:tavLst>
                                    </p:anim>
                                    <p:anim calcmode="lin" valueType="num">
                                      <p:cBhvr>
                                        <p:cTn id="19" dur="1000" fill="hold"/>
                                        <p:tgtEl>
                                          <p:spTgt spid="4"/>
                                        </p:tgtEl>
                                        <p:attrNameLst>
                                          <p:attrName>style.rotation</p:attrName>
                                        </p:attrNameLst>
                                      </p:cBhvr>
                                      <p:tavLst>
                                        <p:tav tm="0">
                                          <p:val>
                                            <p:fltVal val="90"/>
                                          </p:val>
                                        </p:tav>
                                        <p:tav tm="100000">
                                          <p:val>
                                            <p:fltVal val="0"/>
                                          </p:val>
                                        </p:tav>
                                      </p:tavLst>
                                    </p:anim>
                                    <p:animEffect transition="in" filter="fade">
                                      <p:cBhvr>
                                        <p:cTn id="2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11560" y="1923678"/>
            <a:ext cx="7772400" cy="910835"/>
          </a:xfrm>
        </p:spPr>
        <p:txBody>
          <a:bodyPr/>
          <a:lstStyle/>
          <a:p>
            <a:r>
              <a:rPr lang="uk-UA" dirty="0" smtClean="0"/>
              <a:t>Нафта  і продукти її переробки</a:t>
            </a:r>
            <a:endParaRPr lang="uk-UA" dirty="0"/>
          </a:p>
        </p:txBody>
      </p:sp>
    </p:spTree>
    <p:extLst>
      <p:ext uri="{BB962C8B-B14F-4D97-AF65-F5344CB8AC3E}">
        <p14:creationId xmlns:p14="http://schemas.microsoft.com/office/powerpoint/2010/main" val="3880895160"/>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42910" y="483518"/>
            <a:ext cx="7858180" cy="4111105"/>
          </a:xfrm>
        </p:spPr>
        <p:txBody>
          <a:bodyPr>
            <a:normAutofit/>
          </a:bodyPr>
          <a:lstStyle/>
          <a:p>
            <a:r>
              <a:rPr lang="uk-UA" sz="1500" i="1" dirty="0" smtClean="0"/>
              <a:t>    </a:t>
            </a:r>
            <a:r>
              <a:rPr lang="uk-UA" sz="1500" i="1" dirty="0"/>
              <a:t>Нафту використовували як паливо ще за 400 р. до н.е. шумери, древні римляни вводили її до складу “грецького вогню” (запалювальної суміші). Сьогодні нафта – одне з основних джерел палива для двигунів внутрішнього згоряння і цінна сировина для хімічної промисловості.</a:t>
            </a:r>
          </a:p>
          <a:p>
            <a:r>
              <a:rPr lang="uk-UA" sz="1500" i="1" dirty="0"/>
              <a:t>Нафта – масляниста, в’язка рідина темного кольору, з характерним “бензиновим” запахом, легша за воду і нерозчинна у ній. Поклади її розташовуються під землею або під морським дном. Утворилась нафта протягом мільйонів років з продуктів розкладу рослинних і тваринних решток під великим тиском у земній корі і тому є невідновним природним ресурсом.</a:t>
            </a:r>
          </a:p>
          <a:p>
            <a:r>
              <a:rPr lang="uk-UA" sz="1500" i="1" dirty="0"/>
              <a:t>Нафта (“сира” нафта, “чорне золото”) – складна суміш вуглеводнів з різною молекулярною масою. Нафта з різних родовищ відрізняється за складом, основою нафти є алкани, починаючи з пентану, але є сорти нафти, у яких домінують циклічні вуглеводні – </a:t>
            </a:r>
            <a:r>
              <a:rPr lang="uk-UA" sz="1500" i="1" dirty="0" err="1"/>
              <a:t>циклоалкани</a:t>
            </a:r>
            <a:r>
              <a:rPr lang="uk-UA" sz="1500" i="1" dirty="0"/>
              <a:t> (5- і 6-ти членні – “нафтени”) або ароматичні вуглеводні. Нафта у великій кількості містить метан (у розчиненому вигляді). Відомі нафти, що містять гетероциклічні сполуки. Ненасичені сполуки (алкени, алкіни) у нафті практично не зустрічаються.</a:t>
            </a:r>
          </a:p>
          <a:p>
            <a:pPr marL="0" indent="0">
              <a:buNone/>
            </a:pPr>
            <a:endParaRPr lang="uk-UA" sz="1500" i="1" dirty="0"/>
          </a:p>
        </p:txBody>
      </p:sp>
    </p:spTree>
    <p:extLst>
      <p:ext uri="{BB962C8B-B14F-4D97-AF65-F5344CB8AC3E}">
        <p14:creationId xmlns:p14="http://schemas.microsoft.com/office/powerpoint/2010/main" val="841619139"/>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Використання</a:t>
            </a:r>
            <a:endParaRPr lang="uk-UA" dirty="0"/>
          </a:p>
        </p:txBody>
      </p:sp>
      <p:sp>
        <p:nvSpPr>
          <p:cNvPr id="3" name="Объект 2"/>
          <p:cNvSpPr>
            <a:spLocks noGrp="1"/>
          </p:cNvSpPr>
          <p:nvPr>
            <p:ph idx="1"/>
          </p:nvPr>
        </p:nvSpPr>
        <p:spPr/>
        <p:txBody>
          <a:bodyPr/>
          <a:lstStyle/>
          <a:p>
            <a:pPr marL="0" indent="0">
              <a:buNone/>
            </a:pPr>
            <a:r>
              <a:rPr lang="en-US" i="1" dirty="0" smtClean="0"/>
              <a:t>    </a:t>
            </a:r>
            <a:r>
              <a:rPr lang="uk-UA" i="1" dirty="0"/>
              <a:t>З нафтопродуктів виробляють синтетичні волокна, </a:t>
            </a:r>
            <a:r>
              <a:rPr lang="uk-UA" i="1" dirty="0" err="1"/>
              <a:t>каучуки</a:t>
            </a:r>
            <a:r>
              <a:rPr lang="uk-UA" i="1" dirty="0"/>
              <a:t>, пластмаси, спирти, біологічно-активні речовини, розчинники, мастила, фармацевтичні препарати та багато </a:t>
            </a:r>
            <a:r>
              <a:rPr lang="uk-UA" i="1" dirty="0" smtClean="0"/>
              <a:t>іншого.</a:t>
            </a:r>
            <a:endParaRPr lang="uk-UA" i="1" dirty="0"/>
          </a:p>
        </p:txBody>
      </p:sp>
    </p:spTree>
    <p:extLst>
      <p:ext uri="{BB962C8B-B14F-4D97-AF65-F5344CB8AC3E}">
        <p14:creationId xmlns:p14="http://schemas.microsoft.com/office/powerpoint/2010/main" val="2693511932"/>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995686"/>
            <a:ext cx="7772400" cy="910835"/>
          </a:xfrm>
        </p:spPr>
        <p:txBody>
          <a:bodyPr/>
          <a:lstStyle/>
          <a:p>
            <a:r>
              <a:rPr lang="uk-UA" dirty="0" smtClean="0"/>
              <a:t>Коксування вугілля</a:t>
            </a:r>
            <a:endParaRPr lang="uk-UA" dirty="0"/>
          </a:p>
        </p:txBody>
      </p:sp>
    </p:spTree>
    <p:extLst>
      <p:ext uri="{BB962C8B-B14F-4D97-AF65-F5344CB8AC3E}">
        <p14:creationId xmlns:p14="http://schemas.microsoft.com/office/powerpoint/2010/main" val="2555497857"/>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267494"/>
            <a:ext cx="7858180" cy="4183113"/>
          </a:xfrm>
        </p:spPr>
        <p:txBody>
          <a:bodyPr>
            <a:noAutofit/>
          </a:bodyPr>
          <a:lstStyle/>
          <a:p>
            <a:pPr algn="just"/>
            <a:r>
              <a:rPr lang="uk-UA" sz="1600" i="1" dirty="0"/>
              <a:t>Кокс – сіра, ледь срібляста пориста дуже тверда речовина, яка більш ніж на 96% складається з вуглецю. Кокс одержують у батареях для коксування без доступу повітря, які безперервно працюють при температурі понад 1000 </a:t>
            </a:r>
            <a:r>
              <a:rPr lang="uk-UA" sz="1600" i="1" baseline="30000" dirty="0"/>
              <a:t>0</a:t>
            </a:r>
            <a:r>
              <a:rPr lang="uk-UA" sz="1600" i="1" dirty="0"/>
              <a:t>С. Процес одержання коксу шляхом переробки природного палива – коксування.</a:t>
            </a:r>
          </a:p>
          <a:p>
            <a:pPr algn="just"/>
            <a:r>
              <a:rPr lang="uk-UA" sz="1600" i="1" dirty="0"/>
              <a:t>Коксування вперше виникло у </a:t>
            </a:r>
            <a:r>
              <a:rPr lang="en-US" sz="1600" i="1" dirty="0"/>
              <a:t>XVII</a:t>
            </a:r>
            <a:r>
              <a:rPr lang="uk-UA" sz="1600" i="1" dirty="0"/>
              <a:t>І ст., коли стали масово вирубувати ліси для одержання деревного вугілля і гостро постало питання його заміни іншим видом палива. У 1735 р. в Англії була проведена перша доменна плавка на коксі. Сьогодні понад 10% добутого у світі кам’яного вугілля перетворюють у кокс.</a:t>
            </a:r>
          </a:p>
          <a:p>
            <a:pPr algn="just"/>
            <a:r>
              <a:rPr lang="uk-UA" sz="1600" i="1" dirty="0"/>
              <a:t>При коксуванні кам’яного вугілля одержують кокс (використовують у металургії для виплавки чавуну) та леткі продукти (аміачна вода, коксовий газ, кам’яновугільна смола), які у подальшому переробляє хімічна промисловість. З 1 т кам’яного вугілля одержують майже 800 кг коксу, 150 кг коксового газу та 50 кг інших продуктів. В 1 т попелу, одержаного при спалюванні кам’яного вугілля міститься у вигляді оксидів майже 1000 г цинку, 400 г скандію, 60 г берилію, 10 г срібла та деяких інших </a:t>
            </a:r>
            <a:r>
              <a:rPr lang="uk-UA" sz="1600" i="1" dirty="0" smtClean="0"/>
              <a:t>металів. Коксовий </a:t>
            </a:r>
            <a:r>
              <a:rPr lang="uk-UA" sz="1600" i="1" dirty="0"/>
              <a:t>газ містить Н</a:t>
            </a:r>
            <a:r>
              <a:rPr lang="uk-UA" sz="1600" i="1" baseline="-25000" dirty="0"/>
              <a:t>2</a:t>
            </a:r>
            <a:r>
              <a:rPr lang="uk-UA" sz="1600" i="1" dirty="0"/>
              <a:t>, СН</a:t>
            </a:r>
            <a:r>
              <a:rPr lang="uk-UA" sz="1600" i="1" baseline="-25000" dirty="0"/>
              <a:t>4</a:t>
            </a:r>
            <a:r>
              <a:rPr lang="uk-UA" sz="1600" i="1" dirty="0"/>
              <a:t>, СО, </a:t>
            </a:r>
            <a:r>
              <a:rPr lang="en-US" sz="1600" i="1" dirty="0"/>
              <a:t>N</a:t>
            </a:r>
            <a:r>
              <a:rPr lang="en-US" sz="1600" i="1" baseline="-25000" dirty="0"/>
              <a:t>2</a:t>
            </a:r>
            <a:r>
              <a:rPr lang="en-US" sz="1600" i="1" dirty="0"/>
              <a:t>, </a:t>
            </a:r>
            <a:r>
              <a:rPr lang="uk-UA" sz="1600" i="1" dirty="0"/>
              <a:t>С</a:t>
            </a:r>
            <a:r>
              <a:rPr lang="uk-UA" sz="1600" i="1" baseline="-25000" dirty="0"/>
              <a:t>2</a:t>
            </a:r>
            <a:r>
              <a:rPr lang="uk-UA" sz="1600" i="1" dirty="0"/>
              <a:t>Н</a:t>
            </a:r>
            <a:r>
              <a:rPr lang="uk-UA" sz="1600" i="1" baseline="-25000" dirty="0"/>
              <a:t>4</a:t>
            </a:r>
            <a:r>
              <a:rPr lang="uk-UA" sz="1600" i="1" dirty="0"/>
              <a:t>, СО</a:t>
            </a:r>
            <a:r>
              <a:rPr lang="uk-UA" sz="1600" i="1" baseline="-25000" dirty="0"/>
              <a:t>2</a:t>
            </a:r>
            <a:r>
              <a:rPr lang="uk-UA" sz="1600" i="1" dirty="0"/>
              <a:t>. Його розділяють на компоненти або використовують у синтезі чи як </a:t>
            </a:r>
            <a:r>
              <a:rPr lang="uk-UA" sz="1600" i="1" dirty="0" smtClean="0"/>
              <a:t>паливо. Кам’яновугільна </a:t>
            </a:r>
            <a:r>
              <a:rPr lang="uk-UA" sz="1600" i="1" dirty="0"/>
              <a:t>смола – джерело </a:t>
            </a:r>
            <a:r>
              <a:rPr lang="uk-UA" sz="1600" i="1" dirty="0" err="1"/>
              <a:t>аренів</a:t>
            </a:r>
            <a:r>
              <a:rPr lang="uk-UA" sz="1600" i="1" dirty="0"/>
              <a:t>, фенолів, гетероциклічних сполук.</a:t>
            </a:r>
          </a:p>
          <a:p>
            <a:pPr algn="just"/>
            <a:endParaRPr lang="uk-UA" sz="1600" i="1" dirty="0"/>
          </a:p>
        </p:txBody>
      </p:sp>
    </p:spTree>
    <p:extLst>
      <p:ext uri="{BB962C8B-B14F-4D97-AF65-F5344CB8AC3E}">
        <p14:creationId xmlns:p14="http://schemas.microsoft.com/office/powerpoint/2010/main" val="253392903"/>
      </p:ext>
    </p:extLst>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7_chem_2010_301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TS010389964</Template>
  <TotalTime>439</TotalTime>
  <Words>244</Words>
  <Application>Microsoft Office PowerPoint</Application>
  <PresentationFormat>Экран (16:9)</PresentationFormat>
  <Paragraphs>23</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7_chem_2010_3011</vt:lpstr>
      <vt:lpstr>Природні джерела вуглеводнів</vt:lpstr>
      <vt:lpstr>Що таке вуглеводні?</vt:lpstr>
      <vt:lpstr>Презентация PowerPoint</vt:lpstr>
      <vt:lpstr>Презентация PowerPoint</vt:lpstr>
      <vt:lpstr>Нафта  і продукти її переробки</vt:lpstr>
      <vt:lpstr>Презентация PowerPoint</vt:lpstr>
      <vt:lpstr>Використання</vt:lpstr>
      <vt:lpstr>Коксування вугілля</vt:lpstr>
      <vt:lpstr>Презентация PowerPoint</vt:lpstr>
      <vt:lpstr>Презентация PowerPoint</vt:lpstr>
      <vt:lpstr>Кам'яне вугілля </vt:lpstr>
      <vt:lpstr>Презентация PowerPoint</vt:lpstr>
      <vt:lpstr>Презентация PowerPoint</vt:lpstr>
      <vt:lpstr>Презентация PowerPoint</vt:lpstr>
      <vt:lpstr>Презентация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Природні джерела вуглеводнів</dc:title>
  <dc:creator>Anastasiya</dc:creator>
  <cp:lastModifiedBy>Anastasiya</cp:lastModifiedBy>
  <cp:revision>12</cp:revision>
  <dcterms:created xsi:type="dcterms:W3CDTF">2014-12-22T22:55:58Z</dcterms:created>
  <dcterms:modified xsi:type="dcterms:W3CDTF">2014-12-23T22:36:13Z</dcterms:modified>
</cp:coreProperties>
</file>